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1" r:id="rId6"/>
    <p:sldId id="262" r:id="rId7"/>
    <p:sldId id="263" r:id="rId8"/>
    <p:sldId id="270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60"/>
  </p:normalViewPr>
  <p:slideViewPr>
    <p:cSldViewPr>
      <p:cViewPr varScale="1">
        <p:scale>
          <a:sx n="65" d="100"/>
          <a:sy n="65" d="100"/>
        </p:scale>
        <p:origin x="-145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7203-FD71-4052-A90E-74808D78D20D}" type="datetimeFigureOut">
              <a:rPr lang="it-IT" smtClean="0"/>
              <a:t>08/12/2013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E80-EAD1-49FC-8EB1-00C75D1E3584}" type="slidenum">
              <a:rPr lang="it-IT" smtClean="0"/>
              <a:t>‹N›</a:t>
            </a:fld>
            <a:endParaRPr lang="it-IT"/>
          </a:p>
        </p:txBody>
      </p:sp>
      <p:pic>
        <p:nvPicPr>
          <p:cNvPr id="7" name="Picture 7" descr="A_logocompletoSalvin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142081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33870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7203-FD71-4052-A90E-74808D78D20D}" type="datetimeFigureOut">
              <a:rPr lang="it-IT" smtClean="0"/>
              <a:t>08/12/2013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E80-EAD1-49FC-8EB1-00C75D1E358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9299859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7203-FD71-4052-A90E-74808D78D20D}" type="datetimeFigureOut">
              <a:rPr lang="it-IT" smtClean="0"/>
              <a:t>08/12/2013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E80-EAD1-49FC-8EB1-00C75D1E358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884749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7203-FD71-4052-A90E-74808D78D20D}" type="datetimeFigureOut">
              <a:rPr lang="it-IT" smtClean="0"/>
              <a:t>08/12/2013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E80-EAD1-49FC-8EB1-00C75D1E3584}" type="slidenum">
              <a:rPr lang="it-IT" smtClean="0"/>
              <a:t>‹N›</a:t>
            </a:fld>
            <a:endParaRPr lang="it-IT"/>
          </a:p>
        </p:txBody>
      </p:sp>
      <p:pic>
        <p:nvPicPr>
          <p:cNvPr id="7" name="Picture 7" descr="A_logocompletoSalvin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142081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76803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7203-FD71-4052-A90E-74808D78D20D}" type="datetimeFigureOut">
              <a:rPr lang="it-IT" smtClean="0"/>
              <a:t>08/12/2013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E80-EAD1-49FC-8EB1-00C75D1E358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3523901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7203-FD71-4052-A90E-74808D78D20D}" type="datetimeFigureOut">
              <a:rPr lang="it-IT" smtClean="0"/>
              <a:t>08/12/2013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E80-EAD1-49FC-8EB1-00C75D1E358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0126501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7203-FD71-4052-A90E-74808D78D20D}" type="datetimeFigureOut">
              <a:rPr lang="it-IT" smtClean="0"/>
              <a:t>08/12/2013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E80-EAD1-49FC-8EB1-00C75D1E358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5912652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7203-FD71-4052-A90E-74808D78D20D}" type="datetimeFigureOut">
              <a:rPr lang="it-IT" smtClean="0"/>
              <a:t>08/12/2013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E80-EAD1-49FC-8EB1-00C75D1E358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0613186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7203-FD71-4052-A90E-74808D78D20D}" type="datetimeFigureOut">
              <a:rPr lang="it-IT" smtClean="0"/>
              <a:t>08/12/2013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E80-EAD1-49FC-8EB1-00C75D1E358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9174436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7203-FD71-4052-A90E-74808D78D20D}" type="datetimeFigureOut">
              <a:rPr lang="it-IT" smtClean="0"/>
              <a:t>08/12/2013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E80-EAD1-49FC-8EB1-00C75D1E358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6542376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7203-FD71-4052-A90E-74808D78D20D}" type="datetimeFigureOut">
              <a:rPr lang="it-IT" smtClean="0"/>
              <a:t>08/12/2013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E80-EAD1-49FC-8EB1-00C75D1E358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005105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D7203-FD71-4052-A90E-74808D78D20D}" type="datetimeFigureOut">
              <a:rPr lang="it-IT" smtClean="0"/>
              <a:t>08/12/2013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F9E80-EAD1-49FC-8EB1-00C75D1E358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5754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827584" y="2852936"/>
            <a:ext cx="7488832" cy="3312368"/>
          </a:xfrm>
        </p:spPr>
        <p:txBody>
          <a:bodyPr>
            <a:normAutofit/>
          </a:bodyPr>
          <a:lstStyle/>
          <a:p>
            <a:r>
              <a:rPr lang="it-IT" sz="3000" b="1" dirty="0" smtClean="0">
                <a:solidFill>
                  <a:srgbClr val="C00000"/>
                </a:solidFill>
              </a:rPr>
              <a:t>Integrazione </a:t>
            </a:r>
            <a:r>
              <a:rPr lang="it-IT" sz="3000" b="1" dirty="0" smtClean="0">
                <a:solidFill>
                  <a:srgbClr val="C00000"/>
                </a:solidFill>
              </a:rPr>
              <a:t>fra Psichiatria e Neuropsichiatria Infantile nella gestione degli adolescenti</a:t>
            </a:r>
          </a:p>
          <a:p>
            <a:endParaRPr lang="it-IT" sz="2400" b="1" dirty="0" smtClean="0">
              <a:solidFill>
                <a:schemeClr val="tx1"/>
              </a:solidFill>
            </a:endParaRPr>
          </a:p>
          <a:p>
            <a:r>
              <a:rPr lang="it-IT" sz="2400" dirty="0" smtClean="0">
                <a:solidFill>
                  <a:schemeClr val="tx1"/>
                </a:solidFill>
              </a:rPr>
              <a:t>Dott.ssa Simonetta Oriani</a:t>
            </a:r>
            <a:endParaRPr lang="it-IT" sz="2400" dirty="0">
              <a:solidFill>
                <a:schemeClr val="tx1"/>
              </a:solidFill>
            </a:endParaRPr>
          </a:p>
          <a:p>
            <a:endParaRPr lang="it-IT" sz="2800" dirty="0"/>
          </a:p>
          <a:p>
            <a:pPr algn="r"/>
            <a:r>
              <a:rPr lang="it-IT" sz="2000" dirty="0" smtClean="0">
                <a:solidFill>
                  <a:schemeClr val="tx1"/>
                </a:solidFill>
              </a:rPr>
              <a:t>Rho</a:t>
            </a:r>
            <a:r>
              <a:rPr lang="it-IT" sz="2000" dirty="0" smtClean="0">
                <a:solidFill>
                  <a:schemeClr val="tx1"/>
                </a:solidFill>
              </a:rPr>
              <a:t>, 11 dicembre </a:t>
            </a:r>
            <a:r>
              <a:rPr lang="it-IT" sz="2000" dirty="0" smtClean="0">
                <a:solidFill>
                  <a:schemeClr val="tx1"/>
                </a:solidFill>
              </a:rPr>
              <a:t>2013</a:t>
            </a:r>
            <a:endParaRPr lang="it-IT" sz="2000" dirty="0">
              <a:solidFill>
                <a:schemeClr val="tx1"/>
              </a:solidFill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836712"/>
            <a:ext cx="8136904" cy="1656184"/>
          </a:xfrm>
        </p:spPr>
        <p:txBody>
          <a:bodyPr/>
          <a:lstStyle/>
          <a:p>
            <a:pPr eaLnBrk="1" hangingPunct="1"/>
            <a:r>
              <a:rPr lang="it-IT" sz="1800" b="1" dirty="0" smtClean="0">
                <a:solidFill>
                  <a:srgbClr val="006600"/>
                </a:solidFill>
              </a:rPr>
              <a:t>Unità Operativa di Neuropsichiatria per l’Infanzia e </a:t>
            </a:r>
            <a:r>
              <a:rPr lang="it-IT" sz="1800" b="1" dirty="0" smtClean="0">
                <a:solidFill>
                  <a:srgbClr val="006600"/>
                </a:solidFill>
              </a:rPr>
              <a:t>l’Adolescenza (</a:t>
            </a:r>
            <a:r>
              <a:rPr lang="it-IT" sz="1800" b="1" dirty="0" smtClean="0">
                <a:solidFill>
                  <a:srgbClr val="006600"/>
                </a:solidFill>
              </a:rPr>
              <a:t>UONPIA)</a:t>
            </a:r>
            <a:br>
              <a:rPr lang="it-IT" sz="1800" b="1" dirty="0" smtClean="0">
                <a:solidFill>
                  <a:srgbClr val="006600"/>
                </a:solidFill>
              </a:rPr>
            </a:br>
            <a:r>
              <a:rPr lang="it-IT" sz="1800" b="1" dirty="0" smtClean="0">
                <a:solidFill>
                  <a:srgbClr val="006600"/>
                </a:solidFill>
              </a:rPr>
              <a:t>A.O. «G. </a:t>
            </a:r>
            <a:r>
              <a:rPr lang="it-IT" sz="1800" b="1" dirty="0" err="1" smtClean="0">
                <a:solidFill>
                  <a:srgbClr val="006600"/>
                </a:solidFill>
              </a:rPr>
              <a:t>Salvini</a:t>
            </a:r>
            <a:r>
              <a:rPr lang="it-IT" sz="1800" b="1" dirty="0" smtClean="0">
                <a:solidFill>
                  <a:srgbClr val="006600"/>
                </a:solidFill>
              </a:rPr>
              <a:t>» – Garbagnate Milanese</a:t>
            </a:r>
            <a:br>
              <a:rPr lang="it-IT" sz="1800" b="1" dirty="0" smtClean="0">
                <a:solidFill>
                  <a:srgbClr val="006600"/>
                </a:solidFill>
              </a:rPr>
            </a:br>
            <a:r>
              <a:rPr lang="it-IT" sz="1800" b="1" i="1" dirty="0" smtClean="0">
                <a:solidFill>
                  <a:srgbClr val="006600"/>
                </a:solidFill>
              </a:rPr>
              <a:t>Direttore: Dr.ssa Simonetta Oriani</a:t>
            </a:r>
            <a:endParaRPr lang="it-IT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11960707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C00000"/>
                </a:solidFill>
              </a:rPr>
              <a:t>Equipe multidisciplinare integrata Psichiatria – NPIA</a:t>
            </a:r>
            <a:br>
              <a:rPr lang="it-IT" sz="2400" b="1" dirty="0">
                <a:solidFill>
                  <a:srgbClr val="C00000"/>
                </a:solidFill>
              </a:rPr>
            </a:br>
            <a:r>
              <a:rPr lang="it-IT" sz="2400" b="1" dirty="0" smtClean="0">
                <a:solidFill>
                  <a:srgbClr val="C00000"/>
                </a:solidFill>
              </a:rPr>
              <a:t>Attività clinica</a:t>
            </a:r>
            <a:endParaRPr lang="it-IT" sz="2400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365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sz="2000" b="1" dirty="0" smtClean="0"/>
              <a:t>Riunione d’Equipe </a:t>
            </a:r>
            <a:r>
              <a:rPr lang="it-IT" sz="2000" dirty="0" smtClean="0"/>
              <a:t>: quindicinale, con la presenza di tutti gli operatori,</a:t>
            </a:r>
            <a:r>
              <a:rPr lang="it-IT" sz="2000" dirty="0"/>
              <a:t> </a:t>
            </a:r>
            <a:r>
              <a:rPr lang="it-IT" sz="2000" dirty="0" smtClean="0"/>
              <a:t>rappresenta il soggetto  e momento stabile </a:t>
            </a:r>
            <a:r>
              <a:rPr lang="it-IT" sz="2000" dirty="0"/>
              <a:t>che promuove attività clinica, </a:t>
            </a:r>
            <a:r>
              <a:rPr lang="it-IT" sz="2000" dirty="0" smtClean="0"/>
              <a:t> </a:t>
            </a:r>
            <a:r>
              <a:rPr lang="it-IT" sz="2000" dirty="0"/>
              <a:t>formazione, </a:t>
            </a:r>
            <a:r>
              <a:rPr lang="it-IT" sz="2000" dirty="0" smtClean="0"/>
              <a:t>supervisione, attraverso :</a:t>
            </a:r>
          </a:p>
          <a:p>
            <a:pPr>
              <a:spcBef>
                <a:spcPts val="1200"/>
              </a:spcBef>
            </a:pPr>
            <a:r>
              <a:rPr lang="it-IT" sz="2000" dirty="0" smtClean="0"/>
              <a:t>Discussione di casi clinici</a:t>
            </a:r>
          </a:p>
          <a:p>
            <a:pPr>
              <a:spcBef>
                <a:spcPts val="1200"/>
              </a:spcBef>
            </a:pPr>
            <a:r>
              <a:rPr lang="it-IT" sz="2000" dirty="0" smtClean="0"/>
              <a:t>Discussione e confronto sui criteri e linee guida diagnostici specifici delle diverse professionalità UONPIA e UOP</a:t>
            </a:r>
          </a:p>
          <a:p>
            <a:pPr>
              <a:spcBef>
                <a:spcPts val="1200"/>
              </a:spcBef>
            </a:pPr>
            <a:r>
              <a:rPr lang="it-IT" sz="2000" dirty="0" smtClean="0"/>
              <a:t>Formazione interna con la supervisione del dott. A. </a:t>
            </a:r>
            <a:r>
              <a:rPr lang="it-IT" sz="2000" dirty="0" err="1" smtClean="0"/>
              <a:t>Parabiaghi</a:t>
            </a:r>
            <a:r>
              <a:rPr lang="it-IT" sz="2000" dirty="0" smtClean="0"/>
              <a:t> ( </a:t>
            </a:r>
            <a:r>
              <a:rPr lang="it-IT" sz="2000" dirty="0" err="1" smtClean="0"/>
              <a:t>Dip</a:t>
            </a:r>
            <a:r>
              <a:rPr lang="it-IT" sz="2000" dirty="0" smtClean="0"/>
              <a:t>. Neuroscienze –  </a:t>
            </a:r>
            <a:r>
              <a:rPr lang="it-IT" sz="2000" dirty="0" err="1" smtClean="0"/>
              <a:t>Ist</a:t>
            </a:r>
            <a:r>
              <a:rPr lang="it-IT" sz="2000" dirty="0" smtClean="0"/>
              <a:t>. «Mario Negri») per la individuazione di una batteria diagnostica condivisa ( CAARMS – VGF – SOFAS), la cui sperimentazione è iniziata a dicembre, con verifiche periodiche programmate.</a:t>
            </a:r>
          </a:p>
          <a:p>
            <a:pPr>
              <a:spcBef>
                <a:spcPts val="1200"/>
              </a:spcBef>
            </a:pPr>
            <a:r>
              <a:rPr lang="it-IT" sz="2000" dirty="0" smtClean="0"/>
              <a:t>Condivisione  di percorsi di formazione con relatori esterni su : gestione APA in ambiente ospedaliero e territoriale, psicofarmacologia, diagnosi, aspetti medico-legali, progetto educativo ecc.</a:t>
            </a:r>
          </a:p>
          <a:p>
            <a:pPr marL="0" indent="0">
              <a:buNone/>
            </a:pP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3058466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C00000"/>
                </a:solidFill>
              </a:rPr>
              <a:t>Equipe multidisciplinare integrata Psichiatria – NPIA</a:t>
            </a:r>
            <a:br>
              <a:rPr lang="it-IT" sz="2400" b="1" dirty="0">
                <a:solidFill>
                  <a:srgbClr val="C00000"/>
                </a:solidFill>
              </a:rPr>
            </a:br>
            <a:r>
              <a:rPr lang="it-IT" sz="2400" b="1" dirty="0" smtClean="0">
                <a:solidFill>
                  <a:srgbClr val="C00000"/>
                </a:solidFill>
              </a:rPr>
              <a:t>Attività </a:t>
            </a:r>
            <a:r>
              <a:rPr lang="it-IT" sz="2400" b="1" dirty="0">
                <a:solidFill>
                  <a:srgbClr val="C00000"/>
                </a:solidFill>
              </a:rPr>
              <a:t>clinica</a:t>
            </a:r>
            <a:endParaRPr lang="it-IT" sz="2400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027981"/>
            <a:ext cx="8229600" cy="4497363"/>
          </a:xfrm>
        </p:spPr>
        <p:txBody>
          <a:bodyPr>
            <a:normAutofit fontScale="70000" lnSpcReduction="20000"/>
          </a:bodyPr>
          <a:lstStyle/>
          <a:p>
            <a:r>
              <a:rPr lang="it-IT" sz="2900" b="1" i="1" dirty="0"/>
              <a:t>Valutazione </a:t>
            </a:r>
            <a:r>
              <a:rPr lang="it-IT" sz="2900" b="1" i="1" dirty="0" smtClean="0"/>
              <a:t>diagnostica</a:t>
            </a:r>
            <a:r>
              <a:rPr lang="it-IT" sz="2900" dirty="0" smtClean="0"/>
              <a:t>: </a:t>
            </a:r>
            <a:r>
              <a:rPr lang="it-IT" sz="2900" dirty="0"/>
              <a:t>Colloqui da parte delle diverse figure professionali, Somministrazione di test psicodiagnostici, Somministrazione di scale di valutazione, Colloqui con i </a:t>
            </a:r>
            <a:r>
              <a:rPr lang="it-IT" sz="2900" dirty="0" smtClean="0"/>
              <a:t>familiari</a:t>
            </a:r>
            <a:endParaRPr lang="it-IT" sz="2900" dirty="0"/>
          </a:p>
          <a:p>
            <a:pPr marL="0" indent="0">
              <a:buNone/>
            </a:pPr>
            <a:r>
              <a:rPr lang="it-IT" sz="2900" dirty="0"/>
              <a:t> </a:t>
            </a:r>
          </a:p>
          <a:p>
            <a:r>
              <a:rPr lang="it-IT" sz="2900" b="1" i="1" dirty="0"/>
              <a:t>Assunzione in cura</a:t>
            </a:r>
            <a:r>
              <a:rPr lang="it-IT" sz="2900" dirty="0"/>
              <a:t>: Psicoterapia individuale, Psicoterapia di gruppo, S</a:t>
            </a:r>
            <a:r>
              <a:rPr lang="it-IT" sz="2900" dirty="0" smtClean="0"/>
              <a:t>ostegno psicologico, Farmacoterapia, </a:t>
            </a:r>
            <a:r>
              <a:rPr lang="it-IT" sz="2900" dirty="0"/>
              <a:t>Interventi di </a:t>
            </a:r>
            <a:r>
              <a:rPr lang="it-IT" sz="2900" dirty="0" err="1"/>
              <a:t>counseling</a:t>
            </a:r>
            <a:r>
              <a:rPr lang="it-IT" sz="2900" dirty="0"/>
              <a:t> genitoriale, Interventi psicoeducativi e di risocializzazione, Interventi sulla rete sociale</a:t>
            </a:r>
          </a:p>
          <a:p>
            <a:pPr marL="0" indent="0">
              <a:buNone/>
            </a:pPr>
            <a:r>
              <a:rPr lang="it-IT" sz="2900" dirty="0"/>
              <a:t> </a:t>
            </a:r>
          </a:p>
          <a:p>
            <a:r>
              <a:rPr lang="it-IT" sz="2900" b="1" i="1" dirty="0" smtClean="0"/>
              <a:t>Consulenza</a:t>
            </a:r>
            <a:r>
              <a:rPr lang="it-IT" sz="2900" b="1" i="1" dirty="0"/>
              <a:t> </a:t>
            </a:r>
            <a:r>
              <a:rPr lang="it-IT" sz="2900" b="1" i="1" dirty="0" smtClean="0"/>
              <a:t> ed </a:t>
            </a:r>
            <a:r>
              <a:rPr lang="it-IT" sz="2900" b="1" i="1" dirty="0"/>
              <a:t>invio al servizio più appropriato: </a:t>
            </a:r>
            <a:r>
              <a:rPr lang="it-IT" sz="2900" dirty="0"/>
              <a:t>Collaborazione con i soggetti sanitari e non sanitari della rete </a:t>
            </a:r>
            <a:r>
              <a:rPr lang="it-IT" sz="2900" dirty="0" smtClean="0"/>
              <a:t>territoriale per la realizzazione degli interventi</a:t>
            </a:r>
          </a:p>
          <a:p>
            <a:pPr marL="0" indent="0">
              <a:buNone/>
            </a:pPr>
            <a:endParaRPr lang="it-IT" sz="2900" dirty="0" smtClean="0"/>
          </a:p>
          <a:p>
            <a:pPr marL="0" indent="0">
              <a:buNone/>
            </a:pPr>
            <a:r>
              <a:rPr lang="it-IT" sz="2900" dirty="0" smtClean="0"/>
              <a:t>La consultazione diagnostica, per utenti di età 17-18 anni, può essere effettuata, in maniera integrata, da operatori afferenti a Servizi diversi ( ad esempio Psichiatra e Psicologo UONPIA), come pure la stesura del conseguente piano terapeutico.</a:t>
            </a:r>
            <a:endParaRPr lang="it-IT" sz="2900" dirty="0"/>
          </a:p>
          <a:p>
            <a:pPr marL="0" indent="0">
              <a:buNone/>
            </a:pP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9848058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C00000"/>
                </a:solidFill>
              </a:rPr>
              <a:t>Equipe multidisciplinare integrata Psichiatria – NPIA</a:t>
            </a:r>
            <a:br>
              <a:rPr lang="it-IT" sz="2400" b="1" dirty="0">
                <a:solidFill>
                  <a:srgbClr val="C00000"/>
                </a:solidFill>
              </a:rPr>
            </a:br>
            <a:r>
              <a:rPr lang="it-IT" sz="2400" b="1" dirty="0" smtClean="0">
                <a:solidFill>
                  <a:srgbClr val="C00000"/>
                </a:solidFill>
              </a:rPr>
              <a:t>Attività </a:t>
            </a:r>
            <a:r>
              <a:rPr lang="it-IT" sz="2400" b="1" dirty="0">
                <a:solidFill>
                  <a:srgbClr val="C00000"/>
                </a:solidFill>
              </a:rPr>
              <a:t>clinica</a:t>
            </a:r>
            <a:endParaRPr lang="it-IT" sz="2400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027981"/>
            <a:ext cx="8229600" cy="42813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000" dirty="0"/>
              <a:t>La fase della valutazione si conclude entro tre mesi dal primo contatto. Al termine della valutazione il paziente </a:t>
            </a:r>
            <a:r>
              <a:rPr lang="it-IT" sz="2000" dirty="0" smtClean="0"/>
              <a:t>potrà essere: </a:t>
            </a:r>
          </a:p>
          <a:p>
            <a:pPr marL="0" indent="0">
              <a:buNone/>
            </a:pPr>
            <a:endParaRPr lang="it-IT" sz="2000" dirty="0"/>
          </a:p>
          <a:p>
            <a:pPr marL="457200" lvl="0" indent="-457200">
              <a:buFont typeface="+mj-lt"/>
              <a:buAutoNum type="arabicPeriod"/>
            </a:pPr>
            <a:r>
              <a:rPr lang="it-IT" sz="2000" dirty="0" smtClean="0"/>
              <a:t>dimesso </a:t>
            </a:r>
            <a:r>
              <a:rPr lang="it-IT" sz="2000" dirty="0"/>
              <a:t>nel caso non vi siano bisogni specifici di trattamento; 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000" dirty="0" smtClean="0"/>
              <a:t>presa </a:t>
            </a:r>
            <a:r>
              <a:rPr lang="it-IT" sz="2000" dirty="0"/>
              <a:t>in </a:t>
            </a:r>
            <a:r>
              <a:rPr lang="it-IT" sz="2000" dirty="0" smtClean="0"/>
              <a:t>carico terapeutica (</a:t>
            </a:r>
            <a:r>
              <a:rPr lang="it-IT" sz="2000" dirty="0"/>
              <a:t>assunzione in cura) per un trattamento della durata massima di 1 </a:t>
            </a:r>
            <a:r>
              <a:rPr lang="it-IT" sz="2000" dirty="0" smtClean="0"/>
              <a:t>anno, </a:t>
            </a:r>
            <a:r>
              <a:rPr lang="it-IT" sz="2000" dirty="0"/>
              <a:t>nel caso della presenza di bisogni che richiedono un trattamento specifico; 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2000" dirty="0" smtClean="0"/>
              <a:t>inviato </a:t>
            </a:r>
            <a:r>
              <a:rPr lang="it-IT" sz="2000" dirty="0"/>
              <a:t>direttamente ai servizi competenti (CPS, Poli territoriali UONPIA, SERT, Ambulatorio per il trattamento dei DCA, </a:t>
            </a:r>
            <a:r>
              <a:rPr lang="it-IT" sz="2000" dirty="0" err="1"/>
              <a:t>ecc</a:t>
            </a:r>
            <a:r>
              <a:rPr lang="it-IT" sz="2000" dirty="0"/>
              <a:t>) nei casi con bisogni complessi. In tali casi, la fase di passaggio sarà curata con attenzione al fine di </a:t>
            </a:r>
            <a:r>
              <a:rPr lang="it-IT" sz="2000" dirty="0" smtClean="0"/>
              <a:t>evitare dispersione e  </a:t>
            </a:r>
            <a:r>
              <a:rPr lang="it-IT" sz="2000" dirty="0" err="1"/>
              <a:t>drop</a:t>
            </a:r>
            <a:r>
              <a:rPr lang="it-IT" sz="2000" dirty="0"/>
              <a:t> out.</a:t>
            </a:r>
          </a:p>
          <a:p>
            <a:pPr marL="0" indent="0">
              <a:buNone/>
            </a:pP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5937752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C00000"/>
                </a:solidFill>
              </a:rPr>
              <a:t>Equipe multidisciplinare integrata Psichiatria – NPIA</a:t>
            </a:r>
            <a:br>
              <a:rPr lang="it-IT" sz="2400" b="1" dirty="0">
                <a:solidFill>
                  <a:srgbClr val="C00000"/>
                </a:solidFill>
              </a:rPr>
            </a:br>
            <a:r>
              <a:rPr lang="it-IT" sz="2400" b="1" dirty="0" smtClean="0">
                <a:solidFill>
                  <a:srgbClr val="C00000"/>
                </a:solidFill>
              </a:rPr>
              <a:t>attività clinica : febbraio- novembre 2013</a:t>
            </a:r>
            <a:endParaRPr lang="it-IT" sz="2400" dirty="0">
              <a:solidFill>
                <a:srgbClr val="C00000"/>
              </a:solidFill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567437"/>
              </p:ext>
            </p:extLst>
          </p:nvPr>
        </p:nvGraphicFramePr>
        <p:xfrm>
          <a:off x="827584" y="1556791"/>
          <a:ext cx="7344816" cy="49897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0453"/>
                <a:gridCol w="1468963"/>
                <a:gridCol w="1795400"/>
              </a:tblGrid>
              <a:tr h="6766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 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b="1" kern="0" dirty="0" smtClean="0">
                          <a:solidFill>
                            <a:srgbClr val="0070C0"/>
                          </a:solidFill>
                          <a:effectLst/>
                        </a:rPr>
                        <a:t>UONPIA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b="1" kern="0" baseline="0" dirty="0" smtClean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r>
                        <a:rPr lang="it-IT" sz="2000" b="1" kern="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it-IT" sz="2000" b="1" kern="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16-18 aa</a:t>
                      </a:r>
                      <a:r>
                        <a:rPr lang="it-IT" sz="2000" b="1" kern="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.)</a:t>
                      </a:r>
                      <a:endParaRPr lang="it-IT" sz="2000" b="1" kern="0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b="1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r>
                        <a:rPr lang="it-IT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  UOP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b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(18-24 aa.)</a:t>
                      </a:r>
                      <a:endParaRPr lang="it-IT" sz="2000" b="1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15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 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 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 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1201094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endParaRPr lang="it-IT" sz="2400" baseline="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it-IT" sz="2000" baseline="0" dirty="0" smtClean="0">
                          <a:effectLst/>
                        </a:rPr>
                        <a:t> </a:t>
                      </a:r>
                      <a:r>
                        <a:rPr lang="it-IT" sz="2000" dirty="0" smtClean="0">
                          <a:effectLst/>
                        </a:rPr>
                        <a:t>Maschi</a:t>
                      </a:r>
                    </a:p>
                    <a:p>
                      <a:pPr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it-IT" sz="2000" dirty="0" smtClean="0">
                          <a:effectLst/>
                        </a:rPr>
                        <a:t> Femmine</a:t>
                      </a:r>
                      <a:endParaRPr lang="it-IT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b="1" dirty="0" smtClean="0">
                          <a:effectLst/>
                        </a:rPr>
                        <a:t>23</a:t>
                      </a:r>
                      <a:endParaRPr lang="it-IT" sz="2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it-IT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effectLst/>
                        </a:rPr>
                        <a:t>7</a:t>
                      </a:r>
                      <a:endParaRPr lang="it-IT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effectLst/>
                          <a:latin typeface="+mn-lt"/>
                          <a:ea typeface="+mn-ea"/>
                        </a:rPr>
                        <a:t>16</a:t>
                      </a:r>
                      <a:endParaRPr lang="it-IT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b="1" dirty="0" smtClean="0">
                          <a:effectLst/>
                        </a:rPr>
                        <a:t>65</a:t>
                      </a:r>
                      <a:endParaRPr lang="it-IT" sz="2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it-IT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effectLst/>
                        </a:rPr>
                        <a:t>25</a:t>
                      </a:r>
                      <a:endParaRPr lang="it-IT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2000" dirty="0">
                          <a:effectLst/>
                        </a:rPr>
                        <a:t>       </a:t>
                      </a:r>
                      <a:r>
                        <a:rPr lang="it-IT" sz="2000" dirty="0" smtClean="0">
                          <a:effectLst/>
                        </a:rPr>
                        <a:t>    </a:t>
                      </a:r>
                      <a:r>
                        <a:rPr lang="it-IT" sz="2000" dirty="0" smtClean="0">
                          <a:effectLst/>
                        </a:rPr>
                        <a:t>  40</a:t>
                      </a:r>
                      <a:endParaRPr lang="it-IT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 </a:t>
                      </a:r>
                      <a:endParaRPr lang="it-IT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 </a:t>
                      </a:r>
                      <a:endParaRPr lang="it-IT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 </a:t>
                      </a:r>
                      <a:endParaRPr lang="it-IT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15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 </a:t>
                      </a:r>
                      <a:endParaRPr lang="it-IT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 </a:t>
                      </a:r>
                      <a:endParaRPr lang="it-IT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 </a:t>
                      </a:r>
                      <a:endParaRPr lang="it-IT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2311157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it-IT" sz="2000" b="1" dirty="0">
                          <a:solidFill>
                            <a:srgbClr val="0070C0"/>
                          </a:solidFill>
                          <a:effectLst/>
                        </a:rPr>
                        <a:t>Diagnosi (ICD 10</a:t>
                      </a:r>
                      <a:r>
                        <a:rPr lang="it-IT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)</a:t>
                      </a:r>
                    </a:p>
                    <a:p>
                      <a:pPr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it-IT" sz="2000" dirty="0" smtClean="0">
                          <a:effectLst/>
                        </a:rPr>
                        <a:t> Schizofrenia </a:t>
                      </a:r>
                      <a:r>
                        <a:rPr lang="it-IT" sz="2000" dirty="0">
                          <a:effectLst/>
                        </a:rPr>
                        <a:t>e sindromi </a:t>
                      </a:r>
                      <a:r>
                        <a:rPr lang="it-IT" sz="2000" dirty="0" smtClean="0">
                          <a:effectLst/>
                        </a:rPr>
                        <a:t>correlate </a:t>
                      </a:r>
                      <a:r>
                        <a:rPr lang="it-IT" sz="2000" dirty="0">
                          <a:effectLst/>
                        </a:rPr>
                        <a:t>(F2)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2000" dirty="0">
                          <a:effectLst/>
                        </a:rPr>
                        <a:t> </a:t>
                      </a:r>
                      <a:r>
                        <a:rPr lang="it-IT" sz="2000" dirty="0" smtClean="0">
                          <a:effectLst/>
                        </a:rPr>
                        <a:t>Disturbi </a:t>
                      </a:r>
                      <a:r>
                        <a:rPr lang="it-IT" sz="2000" dirty="0">
                          <a:effectLst/>
                        </a:rPr>
                        <a:t>dell’umore (F 3)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2000" dirty="0">
                          <a:effectLst/>
                        </a:rPr>
                        <a:t> </a:t>
                      </a:r>
                      <a:r>
                        <a:rPr lang="it-IT" sz="2000" dirty="0" smtClean="0">
                          <a:effectLst/>
                        </a:rPr>
                        <a:t>Disturbi </a:t>
                      </a:r>
                      <a:r>
                        <a:rPr lang="it-IT" sz="2000" dirty="0">
                          <a:effectLst/>
                        </a:rPr>
                        <a:t>d’ansia (F4)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2000" dirty="0">
                          <a:effectLst/>
                        </a:rPr>
                        <a:t> </a:t>
                      </a:r>
                      <a:r>
                        <a:rPr lang="it-IT" sz="2000" dirty="0" smtClean="0">
                          <a:effectLst/>
                        </a:rPr>
                        <a:t>Disturbi </a:t>
                      </a:r>
                      <a:r>
                        <a:rPr lang="it-IT" sz="2000" dirty="0">
                          <a:effectLst/>
                        </a:rPr>
                        <a:t>di personalità (F6)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2000" dirty="0">
                          <a:effectLst/>
                        </a:rPr>
                        <a:t> </a:t>
                      </a:r>
                      <a:r>
                        <a:rPr lang="it-IT" sz="2000" dirty="0" smtClean="0">
                          <a:effectLst/>
                        </a:rPr>
                        <a:t>Altre diagnosi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 In valutazione</a:t>
                      </a:r>
                      <a:endParaRPr lang="it-IT" sz="2000" dirty="0">
                        <a:effectLst/>
                        <a:latin typeface="Calibri" panose="020F0502020204030204" pitchFamily="34" charset="0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8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800" dirty="0">
                          <a:effectLst/>
                        </a:rPr>
                        <a:t> </a:t>
                      </a:r>
                      <a:endParaRPr lang="it-IT" sz="18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effectLst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effectLst/>
                        </a:rPr>
                        <a:t>5</a:t>
                      </a:r>
                      <a:endParaRPr lang="it-IT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effectLst/>
                        </a:rPr>
                        <a:t>13</a:t>
                      </a:r>
                      <a:endParaRPr lang="it-IT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effectLst/>
                        </a:rPr>
                        <a:t>2</a:t>
                      </a:r>
                      <a:endParaRPr lang="it-IT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effectLst/>
                          <a:latin typeface="+mn-lt"/>
                          <a:ea typeface="+mn-ea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it-IT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8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8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effectLst/>
                        </a:rPr>
                        <a:t>6</a:t>
                      </a:r>
                      <a:endParaRPr lang="it-IT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dirty="0">
                          <a:effectLst/>
                        </a:rPr>
                        <a:t>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effectLst/>
                        </a:rPr>
                        <a:t>36</a:t>
                      </a:r>
                      <a:endParaRPr lang="it-IT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dirty="0">
                          <a:effectLst/>
                        </a:rPr>
                        <a:t>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effectLst/>
                          <a:latin typeface="+mn-lt"/>
                          <a:ea typeface="+mn-ea"/>
                        </a:rPr>
                        <a:t>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effectLst/>
                          <a:latin typeface="+mn-lt"/>
                          <a:ea typeface="+mn-ea"/>
                        </a:rPr>
                        <a:t>5</a:t>
                      </a:r>
                      <a:endParaRPr lang="it-IT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4691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/>
          </a:p>
          <a:p>
            <a:pPr marL="0" indent="0">
              <a:buNone/>
            </a:pPr>
            <a:endParaRPr lang="it-IT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it-IT" dirty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it-IT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     </a:t>
            </a:r>
            <a:endParaRPr lang="it-IT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95672" y="2967335"/>
            <a:ext cx="7352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Grazie per l’attenzione…!</a:t>
            </a:r>
            <a:endParaRPr lang="it-IT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917467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83568" y="1340768"/>
            <a:ext cx="7992888" cy="4824536"/>
          </a:xfrm>
        </p:spPr>
        <p:txBody>
          <a:bodyPr>
            <a:normAutofit/>
          </a:bodyPr>
          <a:lstStyle/>
          <a:p>
            <a:pPr algn="l"/>
            <a:r>
              <a:rPr lang="it-IT" sz="2800" dirty="0" smtClean="0">
                <a:solidFill>
                  <a:srgbClr val="C00000"/>
                </a:solidFill>
              </a:rPr>
              <a:t>Progetto </a:t>
            </a:r>
            <a:r>
              <a:rPr lang="it-IT" sz="2800" dirty="0" smtClean="0">
                <a:solidFill>
                  <a:srgbClr val="C00000"/>
                </a:solidFill>
              </a:rPr>
              <a:t>innovativo </a:t>
            </a:r>
            <a:r>
              <a:rPr lang="it-IT" sz="2400" dirty="0" smtClean="0">
                <a:solidFill>
                  <a:schemeClr val="tx1"/>
                </a:solidFill>
              </a:rPr>
              <a:t>: « Definizione di un modello di intervento globale nella gestione della salute mentale in età evolutiva ed adolescenza nei diversi momenti di crisi: procedura operativa per la gestione dell’urgenza/emergenza psichiatrica e definizione del piano terapeutico individuale attraverso la metodologia del case management».</a:t>
            </a:r>
          </a:p>
          <a:p>
            <a:pPr algn="l"/>
            <a:endParaRPr lang="it-IT" sz="2400" dirty="0">
              <a:solidFill>
                <a:schemeClr val="tx1"/>
              </a:solidFill>
            </a:endParaRPr>
          </a:p>
          <a:p>
            <a:pPr algn="l"/>
            <a:r>
              <a:rPr lang="it-IT" sz="2800" dirty="0" smtClean="0">
                <a:solidFill>
                  <a:srgbClr val="C00000"/>
                </a:solidFill>
              </a:rPr>
              <a:t> Ospedale</a:t>
            </a:r>
            <a:r>
              <a:rPr lang="it-IT" sz="2400" dirty="0" smtClean="0">
                <a:solidFill>
                  <a:schemeClr val="tx1"/>
                </a:solidFill>
              </a:rPr>
              <a:t>:   UONPIA –Psichiatria- Pediatria - PS</a:t>
            </a:r>
          </a:p>
          <a:p>
            <a:pPr algn="l"/>
            <a:endParaRPr lang="it-IT" sz="2400" dirty="0">
              <a:solidFill>
                <a:schemeClr val="tx1"/>
              </a:solidFill>
            </a:endParaRPr>
          </a:p>
          <a:p>
            <a:pPr algn="l"/>
            <a:r>
              <a:rPr lang="it-IT" sz="2800" dirty="0" smtClean="0">
                <a:solidFill>
                  <a:srgbClr val="C00000"/>
                </a:solidFill>
              </a:rPr>
              <a:t> Territorio </a:t>
            </a:r>
            <a:r>
              <a:rPr lang="it-IT" sz="2400" dirty="0" smtClean="0">
                <a:solidFill>
                  <a:schemeClr val="tx1"/>
                </a:solidFill>
              </a:rPr>
              <a:t>:  UONPIA -Psichiatria</a:t>
            </a:r>
            <a:endParaRPr lang="it-IT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2051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980728"/>
            <a:ext cx="8199832" cy="5328592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buFontTx/>
              <a:buNone/>
              <a:defRPr/>
            </a:pPr>
            <a:r>
              <a:rPr lang="it-IT" b="1" dirty="0" smtClean="0">
                <a:solidFill>
                  <a:srgbClr val="00B050"/>
                </a:solidFill>
              </a:rPr>
              <a:t>Ospedaliero</a:t>
            </a:r>
            <a:r>
              <a:rPr lang="it-IT" sz="1800" dirty="0" smtClean="0"/>
              <a:t>: </a:t>
            </a:r>
            <a:r>
              <a:rPr lang="it-IT" sz="2000" dirty="0" smtClean="0"/>
              <a:t> </a:t>
            </a:r>
            <a:r>
              <a:rPr lang="it-IT" sz="2400" dirty="0" smtClean="0"/>
              <a:t>finalità di </a:t>
            </a:r>
            <a:r>
              <a:rPr lang="it-IT" sz="2400" b="1" dirty="0" smtClean="0"/>
              <a:t>gestione clinica </a:t>
            </a:r>
            <a:r>
              <a:rPr lang="it-IT" sz="2400" dirty="0" smtClean="0"/>
              <a:t>dell’acuzie psichiatrica in ambito  ospedaliero per minori 12-18 anni, con  eventuale ricovero temporaneo protetto in Pediatria o SPDC, nell’impossibilità, o in attesa, di un ricovero presso uno dei 3 Reparti di NPI lombardi ( Monza, Brescia, Pavia).</a:t>
            </a:r>
          </a:p>
          <a:p>
            <a:pPr marL="0" indent="0">
              <a:lnSpc>
                <a:spcPct val="120000"/>
              </a:lnSpc>
              <a:buFontTx/>
              <a:buNone/>
              <a:defRPr/>
            </a:pPr>
            <a:endParaRPr lang="it-IT" sz="2400" dirty="0" smtClean="0"/>
          </a:p>
          <a:p>
            <a:pPr marL="0" indent="0">
              <a:lnSpc>
                <a:spcPct val="120000"/>
              </a:lnSpc>
              <a:buFontTx/>
              <a:buNone/>
              <a:defRPr/>
            </a:pPr>
            <a:endParaRPr lang="it-IT" sz="2400" dirty="0" smtClean="0"/>
          </a:p>
          <a:p>
            <a:pPr marL="0" indent="0">
              <a:lnSpc>
                <a:spcPct val="120000"/>
              </a:lnSpc>
              <a:buFontTx/>
              <a:buNone/>
              <a:defRPr/>
            </a:pPr>
            <a:r>
              <a:rPr lang="it-IT" sz="2400" dirty="0" smtClean="0"/>
              <a:t>«</a:t>
            </a:r>
            <a:r>
              <a:rPr lang="it-IT" sz="2400" b="1" dirty="0" smtClean="0">
                <a:solidFill>
                  <a:srgbClr val="C00000"/>
                </a:solidFill>
              </a:rPr>
              <a:t>Procedura</a:t>
            </a:r>
            <a:r>
              <a:rPr lang="it-IT" sz="2400" dirty="0" smtClean="0"/>
              <a:t> per l’intervento della UONPIA nella gestione dell’acuzie psichiatrica in adolescenza ( APA ) dell’ A.O. </a:t>
            </a:r>
            <a:r>
              <a:rPr lang="it-IT" sz="2400" dirty="0" err="1" smtClean="0"/>
              <a:t>G.Salvini</a:t>
            </a:r>
            <a:r>
              <a:rPr lang="it-IT" sz="2400" dirty="0" smtClean="0"/>
              <a:t> «</a:t>
            </a:r>
          </a:p>
          <a:p>
            <a:pPr marL="0" indent="0">
              <a:lnSpc>
                <a:spcPct val="120000"/>
              </a:lnSpc>
              <a:buFontTx/>
              <a:buNone/>
              <a:defRPr/>
            </a:pPr>
            <a:endParaRPr lang="it-IT" sz="2400" dirty="0" smtClean="0"/>
          </a:p>
          <a:p>
            <a:pPr marL="0" indent="0">
              <a:lnSpc>
                <a:spcPct val="120000"/>
              </a:lnSpc>
              <a:buFontTx/>
              <a:buNone/>
              <a:defRPr/>
            </a:pPr>
            <a:endParaRPr lang="it-IT" sz="2400" dirty="0" smtClean="0"/>
          </a:p>
          <a:p>
            <a:pPr marL="0" indent="0">
              <a:lnSpc>
                <a:spcPct val="120000"/>
              </a:lnSpc>
              <a:buFontTx/>
              <a:buNone/>
              <a:defRPr/>
            </a:pPr>
            <a:r>
              <a:rPr lang="it-IT" sz="2400" b="1" dirty="0" smtClean="0"/>
              <a:t>Modalità operative </a:t>
            </a:r>
            <a:r>
              <a:rPr lang="it-IT" sz="2400" dirty="0" smtClean="0"/>
              <a:t>per la gestione dell’APA in Pronto Soccorso , durante il ricovero ospedaliero  ed alla dimissione, che prevedono il coinvolgimento integrato degli operatori del P.S., UONPIA, Pediatria, Psichiatria</a:t>
            </a:r>
            <a:endParaRPr lang="it-IT" sz="2400" dirty="0"/>
          </a:p>
        </p:txBody>
      </p:sp>
      <p:sp>
        <p:nvSpPr>
          <p:cNvPr id="2" name="Freccia in giù 1"/>
          <p:cNvSpPr/>
          <p:nvPr/>
        </p:nvSpPr>
        <p:spPr>
          <a:xfrm>
            <a:off x="3986653" y="2708920"/>
            <a:ext cx="48463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in giù 5"/>
          <p:cNvSpPr/>
          <p:nvPr/>
        </p:nvSpPr>
        <p:spPr>
          <a:xfrm>
            <a:off x="4006866" y="4221088"/>
            <a:ext cx="484632" cy="5612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521981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6368" y="764704"/>
            <a:ext cx="8229600" cy="566936"/>
          </a:xfrm>
        </p:spPr>
        <p:txBody>
          <a:bodyPr>
            <a:normAutofit fontScale="90000"/>
          </a:bodyPr>
          <a:lstStyle/>
          <a:p>
            <a:r>
              <a:rPr lang="it-IT" sz="3200" dirty="0" smtClean="0">
                <a:solidFill>
                  <a:srgbClr val="C00000"/>
                </a:solidFill>
              </a:rPr>
              <a:t>Ricoveri APA gennaio-novembre 2013</a:t>
            </a:r>
            <a:endParaRPr lang="it-IT" sz="3200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475252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t-IT" sz="2400" dirty="0" smtClean="0"/>
              <a:t>                                              </a:t>
            </a:r>
            <a:r>
              <a:rPr lang="it-IT" sz="2800" b="1" dirty="0" smtClean="0">
                <a:solidFill>
                  <a:srgbClr val="00B050"/>
                </a:solidFill>
              </a:rPr>
              <a:t>29</a:t>
            </a:r>
            <a:r>
              <a:rPr lang="it-IT" sz="2800" dirty="0" smtClean="0">
                <a:solidFill>
                  <a:srgbClr val="00B050"/>
                </a:solidFill>
              </a:rPr>
              <a:t> </a:t>
            </a:r>
            <a:r>
              <a:rPr lang="it-IT" sz="2800" b="1" dirty="0" smtClean="0"/>
              <a:t>ricoveri</a:t>
            </a:r>
          </a:p>
          <a:p>
            <a:pPr marL="0" indent="0">
              <a:buNone/>
            </a:pPr>
            <a:endParaRPr lang="it-IT" sz="2800" dirty="0"/>
          </a:p>
          <a:p>
            <a:pPr marL="0" indent="0">
              <a:buNone/>
            </a:pPr>
            <a:r>
              <a:rPr lang="it-IT" sz="2800" dirty="0" smtClean="0"/>
              <a:t>                       </a:t>
            </a:r>
            <a:r>
              <a:rPr lang="it-IT" sz="2800" dirty="0" smtClean="0"/>
              <a:t> </a:t>
            </a:r>
            <a:r>
              <a:rPr lang="it-IT" sz="2800" dirty="0" smtClean="0"/>
              <a:t>Pediatria :</a:t>
            </a:r>
            <a:r>
              <a:rPr lang="it-IT" sz="2800" b="1" dirty="0" smtClean="0">
                <a:solidFill>
                  <a:srgbClr val="00B050"/>
                </a:solidFill>
              </a:rPr>
              <a:t>21</a:t>
            </a:r>
            <a:r>
              <a:rPr lang="it-IT" sz="2800" dirty="0" smtClean="0"/>
              <a:t>          SPDC: </a:t>
            </a:r>
            <a:r>
              <a:rPr lang="it-IT" sz="2800" b="1" dirty="0" smtClean="0">
                <a:solidFill>
                  <a:srgbClr val="00B050"/>
                </a:solidFill>
              </a:rPr>
              <a:t>8</a:t>
            </a:r>
            <a:r>
              <a:rPr lang="it-IT" sz="2800" dirty="0" smtClean="0">
                <a:solidFill>
                  <a:srgbClr val="00B050"/>
                </a:solidFill>
              </a:rPr>
              <a:t>   </a:t>
            </a:r>
          </a:p>
          <a:p>
            <a:pPr marL="0" indent="0">
              <a:buNone/>
            </a:pPr>
            <a:r>
              <a:rPr lang="it-IT" sz="2400" dirty="0" smtClean="0">
                <a:solidFill>
                  <a:srgbClr val="00B050"/>
                </a:solidFill>
              </a:rPr>
              <a:t>                                               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it-IT" sz="2400" b="1" dirty="0" smtClean="0">
                <a:solidFill>
                  <a:srgbClr val="00B050"/>
                </a:solidFill>
              </a:rPr>
              <a:t>7</a:t>
            </a:r>
            <a:r>
              <a:rPr lang="it-IT" sz="2400" dirty="0" smtClean="0">
                <a:solidFill>
                  <a:srgbClr val="00B050"/>
                </a:solidFill>
              </a:rPr>
              <a:t> </a:t>
            </a:r>
            <a:r>
              <a:rPr lang="it-IT" sz="2400" dirty="0" smtClean="0"/>
              <a:t>pazienti sono stati successivamente trasferiti a Reparti NPI di altre A.O. </a:t>
            </a:r>
            <a:r>
              <a:rPr lang="it-IT" sz="2400" dirty="0" smtClean="0"/>
              <a:t> (</a:t>
            </a:r>
            <a:r>
              <a:rPr lang="it-IT" sz="2400" dirty="0" smtClean="0"/>
              <a:t>6 a Monza e 1 a Pavia).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it-IT" sz="2400" dirty="0" smtClean="0"/>
              <a:t>Durante </a:t>
            </a:r>
            <a:r>
              <a:rPr lang="it-IT" sz="2400" dirty="0" smtClean="0"/>
              <a:t>tutta la degenza del minore e la successiva dimissione è assicurata  la consulenza giornaliera dell’ Equipe Emergenza/ Urgenza della UONPIA, composta da : NPI, Psicologo, Assistente Sociale, Educatore, Infermiera professionale.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it-IT" sz="2400" dirty="0" smtClean="0"/>
              <a:t>Da </a:t>
            </a:r>
            <a:r>
              <a:rPr lang="it-IT" sz="2400" dirty="0" smtClean="0"/>
              <a:t>aprile 2013 è attiva una pronta disponibilità ( 24 ore – feriali e festivi) dei medici NPI specificatamente </a:t>
            </a:r>
            <a:r>
              <a:rPr lang="it-IT" sz="2200" dirty="0" smtClean="0"/>
              <a:t>dedicata agli APA</a:t>
            </a:r>
            <a:r>
              <a:rPr lang="it-IT" sz="2200" dirty="0" smtClean="0"/>
              <a:t>.</a:t>
            </a:r>
            <a:r>
              <a:rPr lang="it-IT" sz="2000" dirty="0" smtClean="0"/>
              <a:t> </a:t>
            </a:r>
            <a:endParaRPr lang="it-IT" sz="2000" dirty="0"/>
          </a:p>
        </p:txBody>
      </p:sp>
      <p:cxnSp>
        <p:nvCxnSpPr>
          <p:cNvPr id="5" name="Connettore 2 4"/>
          <p:cNvCxnSpPr/>
          <p:nvPr/>
        </p:nvCxnSpPr>
        <p:spPr>
          <a:xfrm>
            <a:off x="4427984" y="1844824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/>
          <p:cNvCxnSpPr/>
          <p:nvPr/>
        </p:nvCxnSpPr>
        <p:spPr>
          <a:xfrm flipH="1">
            <a:off x="3131840" y="1844824"/>
            <a:ext cx="648071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99007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43608" y="1124744"/>
            <a:ext cx="7200800" cy="864096"/>
          </a:xfrm>
        </p:spPr>
        <p:txBody>
          <a:bodyPr>
            <a:noAutofit/>
          </a:bodyPr>
          <a:lstStyle/>
          <a:p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b="1" dirty="0"/>
              <a:t/>
            </a:r>
            <a:br>
              <a:rPr lang="it-IT" sz="2400" b="1" dirty="0"/>
            </a:b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3200" b="1" dirty="0" smtClean="0">
                <a:solidFill>
                  <a:srgbClr val="00B050"/>
                </a:solidFill>
              </a:rPr>
              <a:t>Territoriale</a:t>
            </a:r>
            <a:r>
              <a:rPr lang="it-IT" sz="2400" b="1" dirty="0" smtClean="0"/>
              <a:t> </a:t>
            </a:r>
            <a:r>
              <a:rPr lang="it-IT" sz="2400" b="1" dirty="0" smtClean="0"/>
              <a:t>: </a:t>
            </a:r>
            <a:r>
              <a:rPr lang="it-IT" sz="2400" b="1" dirty="0" smtClean="0">
                <a:solidFill>
                  <a:srgbClr val="C00000"/>
                </a:solidFill>
              </a:rPr>
              <a:t>Equipe </a:t>
            </a:r>
            <a:r>
              <a:rPr lang="it-IT" sz="2400" b="1" dirty="0">
                <a:solidFill>
                  <a:srgbClr val="C00000"/>
                </a:solidFill>
              </a:rPr>
              <a:t>multidisciplinare </a:t>
            </a:r>
            <a:r>
              <a:rPr lang="it-IT" sz="2400" b="1" dirty="0" smtClean="0">
                <a:solidFill>
                  <a:srgbClr val="C00000"/>
                </a:solidFill>
              </a:rPr>
              <a:t>integrata</a:t>
            </a:r>
            <a:br>
              <a:rPr lang="it-IT" sz="2400" b="1" dirty="0" smtClean="0">
                <a:solidFill>
                  <a:srgbClr val="C00000"/>
                </a:solidFill>
              </a:rPr>
            </a:br>
            <a:r>
              <a:rPr lang="it-IT" sz="2400" b="1" dirty="0" smtClean="0">
                <a:solidFill>
                  <a:srgbClr val="C00000"/>
                </a:solidFill>
              </a:rPr>
              <a:t> </a:t>
            </a:r>
            <a:r>
              <a:rPr lang="it-IT" sz="2400" b="1" dirty="0">
                <a:solidFill>
                  <a:srgbClr val="C00000"/>
                </a:solidFill>
              </a:rPr>
              <a:t>Psichiatria – NPIA</a:t>
            </a:r>
            <a:br>
              <a:rPr lang="it-IT" sz="2400" b="1" dirty="0">
                <a:solidFill>
                  <a:srgbClr val="C00000"/>
                </a:solidFill>
              </a:rPr>
            </a:br>
            <a:r>
              <a:rPr lang="it-IT" sz="2400" b="1" dirty="0" smtClean="0">
                <a:solidFill>
                  <a:srgbClr val="C00000"/>
                </a:solidFill>
              </a:rPr>
              <a:t/>
            </a:r>
            <a:br>
              <a:rPr lang="it-IT" sz="2400" b="1" dirty="0" smtClean="0">
                <a:solidFill>
                  <a:srgbClr val="C00000"/>
                </a:solidFill>
              </a:rPr>
            </a:br>
            <a:r>
              <a:rPr lang="it-IT" sz="2400" dirty="0"/>
              <a:t/>
            </a:r>
            <a:br>
              <a:rPr lang="it-IT" sz="2400" dirty="0"/>
            </a:br>
            <a:r>
              <a:rPr lang="it-IT" sz="2400" b="1" dirty="0"/>
              <a:t> </a:t>
            </a:r>
            <a:r>
              <a:rPr lang="it-IT" sz="2400" dirty="0"/>
              <a:t/>
            </a:r>
            <a:br>
              <a:rPr lang="it-IT" sz="2400" dirty="0"/>
            </a:br>
            <a:endParaRPr lang="it-IT" sz="2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752528"/>
          </a:xfrm>
        </p:spPr>
        <p:txBody>
          <a:bodyPr>
            <a:normAutofit/>
          </a:bodyPr>
          <a:lstStyle/>
          <a:p>
            <a:r>
              <a:rPr lang="it-IT" sz="2000" dirty="0" smtClean="0"/>
              <a:t>Il </a:t>
            </a:r>
            <a:r>
              <a:rPr lang="it-IT" sz="2000" b="1" dirty="0" smtClean="0"/>
              <a:t>progetto</a:t>
            </a:r>
            <a:r>
              <a:rPr lang="it-IT" sz="2000" dirty="0" smtClean="0"/>
              <a:t> nasce dall’esperienza maturata nel DSM dell’A.O. «G. </a:t>
            </a:r>
            <a:r>
              <a:rPr lang="it-IT" sz="2000" dirty="0" err="1" smtClean="0"/>
              <a:t>Salvini</a:t>
            </a:r>
            <a:r>
              <a:rPr lang="it-IT" sz="2000" dirty="0" smtClean="0"/>
              <a:t>» con i progetti di Psichiatria “Intervento Precoce nelle Psicosi” – TR 43 e di Neuropsichiatria Infantile su “Emergenza –urgenza nei disturbi psicopatologici in adolescenza”.</a:t>
            </a:r>
          </a:p>
          <a:p>
            <a:pPr>
              <a:spcBef>
                <a:spcPts val="1200"/>
              </a:spcBef>
            </a:pPr>
            <a:r>
              <a:rPr lang="it-IT" sz="2000" dirty="0" smtClean="0"/>
              <a:t>Si basa sulle indicazioni contenute nel documento del GAT finalizzato all’identificazione di linee operative integrate relativamente al trattamento dei disturbi psichici nella fase di transizione all’età giovanile.</a:t>
            </a:r>
          </a:p>
          <a:p>
            <a:pPr>
              <a:spcBef>
                <a:spcPts val="1200"/>
              </a:spcBef>
            </a:pPr>
            <a:r>
              <a:rPr lang="it-IT" sz="2000" dirty="0" smtClean="0"/>
              <a:t>La</a:t>
            </a:r>
            <a:r>
              <a:rPr lang="it-IT" sz="2000" b="1" dirty="0" smtClean="0"/>
              <a:t> </a:t>
            </a:r>
            <a:r>
              <a:rPr lang="it-IT" sz="2000" b="1" dirty="0"/>
              <a:t>finalità </a:t>
            </a:r>
            <a:r>
              <a:rPr lang="it-IT" sz="2000" dirty="0"/>
              <a:t>è quella di istituire un servizio per l’area giovanile (età </a:t>
            </a:r>
            <a:r>
              <a:rPr lang="it-IT" sz="2000" dirty="0" smtClean="0"/>
              <a:t>16 – 24 </a:t>
            </a:r>
            <a:r>
              <a:rPr lang="it-IT" sz="2000" dirty="0"/>
              <a:t>anni), poco connotato dal punto di vista psichiatrico e quindi poco stigmatizzante, che abbia funzione di “filtro”, e cioè che permetta l'individuazione precoce </a:t>
            </a:r>
            <a:r>
              <a:rPr lang="it-IT" sz="2000" dirty="0" smtClean="0"/>
              <a:t>della «psicopatologia maggiore» </a:t>
            </a:r>
            <a:r>
              <a:rPr lang="it-IT" sz="2000" dirty="0"/>
              <a:t>all'esordio e di conseguenza faciliti l'accesso ai servizi competenti per la cura e la presa in carico. </a:t>
            </a:r>
          </a:p>
        </p:txBody>
      </p:sp>
    </p:spTree>
    <p:extLst>
      <p:ext uri="{BB962C8B-B14F-4D97-AF65-F5344CB8AC3E}">
        <p14:creationId xmlns:p14="http://schemas.microsoft.com/office/powerpoint/2010/main" val="17179415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>
            <a:normAutofit/>
          </a:bodyPr>
          <a:lstStyle/>
          <a:p>
            <a:r>
              <a:rPr lang="it-IT" sz="2400" b="1" dirty="0" smtClean="0">
                <a:solidFill>
                  <a:srgbClr val="C00000"/>
                </a:solidFill>
              </a:rPr>
              <a:t>Equipe </a:t>
            </a:r>
            <a:r>
              <a:rPr lang="it-IT" sz="2400" b="1" dirty="0">
                <a:solidFill>
                  <a:srgbClr val="C00000"/>
                </a:solidFill>
              </a:rPr>
              <a:t>multidisciplinare integrata Psichiatria </a:t>
            </a:r>
            <a:r>
              <a:rPr lang="it-IT" sz="2400" b="1" dirty="0" smtClean="0">
                <a:solidFill>
                  <a:srgbClr val="C00000"/>
                </a:solidFill>
              </a:rPr>
              <a:t>– NPIA</a:t>
            </a:r>
            <a:br>
              <a:rPr lang="it-IT" sz="2400" b="1" dirty="0" smtClean="0">
                <a:solidFill>
                  <a:srgbClr val="C00000"/>
                </a:solidFill>
              </a:rPr>
            </a:br>
            <a:r>
              <a:rPr lang="it-IT" sz="2400" b="1" dirty="0" smtClean="0">
                <a:solidFill>
                  <a:srgbClr val="C00000"/>
                </a:solidFill>
              </a:rPr>
              <a:t>Destinatari</a:t>
            </a:r>
            <a:endParaRPr lang="it-IT" sz="2400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927373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000" dirty="0"/>
              <a:t>Il servizio </a:t>
            </a:r>
            <a:r>
              <a:rPr lang="it-IT" sz="2000" dirty="0" smtClean="0"/>
              <a:t>è </a:t>
            </a:r>
            <a:r>
              <a:rPr lang="it-IT" sz="2000" dirty="0"/>
              <a:t>rivolto ad adolescenti e </a:t>
            </a:r>
            <a:r>
              <a:rPr lang="it-IT" sz="2000" dirty="0" smtClean="0"/>
              <a:t>giovani adulti </a:t>
            </a:r>
            <a:r>
              <a:rPr lang="it-IT" sz="2000" dirty="0"/>
              <a:t>di età compresa fra i 16 e i 24 anni, residenti nel territorio del Distretto 1 della ASL Provincia di Milano 1, che presentano problemi collegati a sofferenza psicopatologica,  con particolare attenzione alle aree </a:t>
            </a:r>
            <a:r>
              <a:rPr lang="it-IT" sz="2000" dirty="0" smtClean="0"/>
              <a:t>:</a:t>
            </a:r>
          </a:p>
          <a:p>
            <a:pPr lvl="0"/>
            <a:r>
              <a:rPr lang="it-IT" sz="2000" dirty="0" smtClean="0"/>
              <a:t>Disturbi </a:t>
            </a:r>
            <a:r>
              <a:rPr lang="it-IT" sz="2000" dirty="0"/>
              <a:t>psicotici</a:t>
            </a:r>
          </a:p>
          <a:p>
            <a:pPr lvl="0"/>
            <a:r>
              <a:rPr lang="it-IT" sz="2000" dirty="0"/>
              <a:t>Disturbi d’Ansia (Attacchi di Panico, Ansia Generalizzata, fobie sociali, Disturbi </a:t>
            </a:r>
            <a:r>
              <a:rPr lang="it-IT" sz="2000" dirty="0" smtClean="0"/>
              <a:t> </a:t>
            </a:r>
            <a:r>
              <a:rPr lang="it-IT" sz="2000" dirty="0"/>
              <a:t>Ossessivo-compulsivi) </a:t>
            </a:r>
            <a:endParaRPr lang="it-IT" sz="2000" dirty="0" smtClean="0"/>
          </a:p>
          <a:p>
            <a:pPr lvl="0"/>
            <a:r>
              <a:rPr lang="it-IT" sz="2000" dirty="0" smtClean="0"/>
              <a:t>Disturbi </a:t>
            </a:r>
            <a:r>
              <a:rPr lang="it-IT" sz="2000" dirty="0"/>
              <a:t>dell’Adattamento</a:t>
            </a:r>
          </a:p>
          <a:p>
            <a:pPr lvl="0"/>
            <a:r>
              <a:rPr lang="it-IT" sz="2000" dirty="0"/>
              <a:t>Disturbi Affettivi (Disturbi bipolare, Depressione maggiore, Depressioni lievi e </a:t>
            </a:r>
            <a:r>
              <a:rPr lang="it-IT" sz="2000" dirty="0" smtClean="0"/>
              <a:t> </a:t>
            </a:r>
            <a:r>
              <a:rPr lang="it-IT" sz="2000" dirty="0"/>
              <a:t>moderate, Depressioni ansiose</a:t>
            </a:r>
            <a:r>
              <a:rPr lang="it-IT" sz="2000" dirty="0" smtClean="0"/>
              <a:t>, Depressioni </a:t>
            </a:r>
            <a:r>
              <a:rPr lang="it-IT" sz="2000" dirty="0"/>
              <a:t>reattive)</a:t>
            </a:r>
          </a:p>
          <a:p>
            <a:pPr lvl="0"/>
            <a:r>
              <a:rPr lang="it-IT" sz="2000" dirty="0"/>
              <a:t>Disturbi di personalità </a:t>
            </a:r>
          </a:p>
          <a:p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3773852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C00000"/>
                </a:solidFill>
              </a:rPr>
              <a:t>Equipe multidisciplinare integrata Psichiatria – NPIA</a:t>
            </a:r>
            <a:br>
              <a:rPr lang="it-IT" sz="2400" b="1" dirty="0">
                <a:solidFill>
                  <a:srgbClr val="C00000"/>
                </a:solidFill>
              </a:rPr>
            </a:br>
            <a:r>
              <a:rPr lang="it-IT" sz="2400" b="1" dirty="0" smtClean="0">
                <a:solidFill>
                  <a:srgbClr val="C00000"/>
                </a:solidFill>
              </a:rPr>
              <a:t>Destinatari</a:t>
            </a:r>
            <a:endParaRPr lang="it-IT" sz="2400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811957"/>
            <a:ext cx="8229600" cy="46413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000" b="1" i="1" dirty="0"/>
              <a:t>Criteri di inclusione</a:t>
            </a:r>
            <a:r>
              <a:rPr lang="it-IT" sz="2000" b="1" i="1" dirty="0" smtClean="0"/>
              <a:t>:</a:t>
            </a:r>
          </a:p>
          <a:p>
            <a:r>
              <a:rPr lang="it-IT" sz="2000" dirty="0" smtClean="0"/>
              <a:t>Soggetti</a:t>
            </a:r>
            <a:r>
              <a:rPr lang="it-IT" sz="2000" dirty="0" smtClean="0"/>
              <a:t> </a:t>
            </a:r>
            <a:r>
              <a:rPr lang="it-IT" sz="2000" dirty="0"/>
              <a:t>con età compresa tra 16 e 24 anni</a:t>
            </a:r>
          </a:p>
          <a:p>
            <a:r>
              <a:rPr lang="it-IT" sz="2000" dirty="0" smtClean="0"/>
              <a:t>Presenza </a:t>
            </a:r>
            <a:r>
              <a:rPr lang="it-IT" sz="2000" dirty="0"/>
              <a:t>di disturbi psicopatologici nell’ambito delle diagnosi sopra </a:t>
            </a:r>
            <a:r>
              <a:rPr lang="it-IT" sz="2000" dirty="0" smtClean="0"/>
              <a:t> </a:t>
            </a:r>
            <a:r>
              <a:rPr lang="it-IT" sz="2000" dirty="0" smtClean="0"/>
              <a:t>citate</a:t>
            </a:r>
          </a:p>
          <a:p>
            <a:r>
              <a:rPr lang="it-IT" sz="2000" dirty="0" smtClean="0"/>
              <a:t>Esordio </a:t>
            </a:r>
            <a:r>
              <a:rPr lang="it-IT" sz="2000" dirty="0"/>
              <a:t>dei sintomi da meno di un anno</a:t>
            </a:r>
          </a:p>
          <a:p>
            <a:pPr marL="0" indent="0">
              <a:buNone/>
            </a:pPr>
            <a:r>
              <a:rPr lang="it-IT" sz="2000" b="1" i="1" dirty="0"/>
              <a:t> </a:t>
            </a:r>
            <a:endParaRPr lang="it-IT" sz="2000" dirty="0"/>
          </a:p>
          <a:p>
            <a:pPr marL="0" indent="0">
              <a:buNone/>
            </a:pPr>
            <a:r>
              <a:rPr lang="it-IT" sz="2000" b="1" i="1" dirty="0"/>
              <a:t>Criteri di esclusione</a:t>
            </a:r>
            <a:endParaRPr lang="it-IT" sz="2000" dirty="0"/>
          </a:p>
          <a:p>
            <a:r>
              <a:rPr lang="it-IT" sz="2000" dirty="0" smtClean="0"/>
              <a:t>Urgenze</a:t>
            </a:r>
          </a:p>
          <a:p>
            <a:r>
              <a:rPr lang="it-IT" sz="2000" dirty="0" smtClean="0"/>
              <a:t>Ritardo </a:t>
            </a:r>
            <a:r>
              <a:rPr lang="it-IT" sz="2000" dirty="0"/>
              <a:t>mentale medio e grave </a:t>
            </a:r>
            <a:endParaRPr lang="it-IT" sz="2000" dirty="0" smtClean="0"/>
          </a:p>
          <a:p>
            <a:r>
              <a:rPr lang="it-IT" sz="2000" dirty="0" smtClean="0"/>
              <a:t>Disturbi </a:t>
            </a:r>
            <a:r>
              <a:rPr lang="it-IT" sz="2000" dirty="0"/>
              <a:t>specifici </a:t>
            </a:r>
            <a:r>
              <a:rPr lang="it-IT" sz="2000" dirty="0" smtClean="0"/>
              <a:t>dell’apprendimento</a:t>
            </a:r>
          </a:p>
          <a:p>
            <a:r>
              <a:rPr lang="it-IT" sz="2000" dirty="0" smtClean="0"/>
              <a:t>Disturbi </a:t>
            </a:r>
            <a:r>
              <a:rPr lang="it-IT" sz="2000" dirty="0"/>
              <a:t>da uso di sostanze (ICD10 F1) come diagnosi </a:t>
            </a:r>
            <a:r>
              <a:rPr lang="it-IT" sz="2000" dirty="0" smtClean="0"/>
              <a:t>principale</a:t>
            </a:r>
          </a:p>
          <a:p>
            <a:r>
              <a:rPr lang="it-IT" sz="2000" dirty="0" smtClean="0"/>
              <a:t>Esordio </a:t>
            </a:r>
            <a:r>
              <a:rPr lang="it-IT" sz="2000" dirty="0"/>
              <a:t>dei disturbi antecedente di un anno dal </a:t>
            </a:r>
            <a:r>
              <a:rPr lang="it-IT" sz="2000" dirty="0" smtClean="0"/>
              <a:t>contatto</a:t>
            </a:r>
          </a:p>
          <a:p>
            <a:r>
              <a:rPr lang="it-IT" sz="2000" dirty="0" smtClean="0"/>
              <a:t>Soggetti </a:t>
            </a:r>
            <a:r>
              <a:rPr lang="it-IT" sz="2000" dirty="0"/>
              <a:t>già in carico presso le UOP e le UONPIA</a:t>
            </a:r>
          </a:p>
          <a:p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410628462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C00000"/>
                </a:solidFill>
              </a:rPr>
              <a:t>Equipe multidisciplinare integrata Psichiatria – NPIA</a:t>
            </a:r>
            <a:br>
              <a:rPr lang="it-IT" sz="2400" b="1" dirty="0">
                <a:solidFill>
                  <a:srgbClr val="C00000"/>
                </a:solidFill>
              </a:rPr>
            </a:br>
            <a:r>
              <a:rPr lang="it-IT" sz="2400" b="1" dirty="0" smtClean="0">
                <a:solidFill>
                  <a:srgbClr val="C00000"/>
                </a:solidFill>
              </a:rPr>
              <a:t>Personale</a:t>
            </a:r>
            <a:endParaRPr lang="it-IT" sz="2400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000" dirty="0"/>
              <a:t>Il servizio nasce dalla collaborazione tra le U.O. di Psichiatria 62 di Bollate, U.O. 41 di </a:t>
            </a:r>
            <a:r>
              <a:rPr lang="it-IT" sz="2000" dirty="0" smtClean="0"/>
              <a:t>Garbagnate M.se </a:t>
            </a:r>
            <a:r>
              <a:rPr lang="it-IT" sz="2000" dirty="0"/>
              <a:t>e UONPIA (Poli Territoriali di Paderno </a:t>
            </a:r>
            <a:r>
              <a:rPr lang="it-IT" sz="2000" dirty="0" smtClean="0"/>
              <a:t>Dugnano, Limbiate </a:t>
            </a:r>
            <a:r>
              <a:rPr lang="it-IT" sz="2000" dirty="0"/>
              <a:t>e Garbagnate Milanese) che danno vita ad una equipe funzionale multi-professionale</a:t>
            </a:r>
            <a:r>
              <a:rPr lang="it-IT" sz="2000" dirty="0" smtClean="0"/>
              <a:t>.</a:t>
            </a:r>
          </a:p>
          <a:p>
            <a:pPr marL="0" indent="0">
              <a:buNone/>
            </a:pPr>
            <a:r>
              <a:rPr lang="it-IT" sz="2000" b="1" dirty="0" smtClean="0"/>
              <a:t>Operatori</a:t>
            </a:r>
            <a:r>
              <a:rPr lang="it-IT" sz="2000" dirty="0" smtClean="0"/>
              <a:t>:</a:t>
            </a:r>
          </a:p>
          <a:p>
            <a:r>
              <a:rPr lang="it-IT" sz="2000" dirty="0" smtClean="0"/>
              <a:t>Medici Psichiatri e NPI</a:t>
            </a:r>
          </a:p>
          <a:p>
            <a:r>
              <a:rPr lang="it-IT" sz="2000" dirty="0" smtClean="0"/>
              <a:t>Psicologi/psicoterapeuti</a:t>
            </a:r>
          </a:p>
          <a:p>
            <a:r>
              <a:rPr lang="it-IT" sz="2000" dirty="0" smtClean="0"/>
              <a:t>Assistenti sociali</a:t>
            </a:r>
          </a:p>
          <a:p>
            <a:r>
              <a:rPr lang="it-IT" sz="2000" dirty="0" smtClean="0"/>
              <a:t>Educatrici</a:t>
            </a:r>
          </a:p>
          <a:p>
            <a:r>
              <a:rPr lang="it-IT" sz="2000" dirty="0" smtClean="0"/>
              <a:t>Infermieri</a:t>
            </a:r>
          </a:p>
          <a:p>
            <a:pPr marL="0" indent="0">
              <a:buNone/>
            </a:pPr>
            <a:r>
              <a:rPr lang="it-IT" sz="2000" dirty="0"/>
              <a:t>La presenza degli operatori nei diversi momenti di apertura è organizzata in modo da </a:t>
            </a:r>
            <a:r>
              <a:rPr lang="it-IT" sz="2000" dirty="0" smtClean="0"/>
              <a:t>garantire sempre </a:t>
            </a:r>
            <a:r>
              <a:rPr lang="it-IT" sz="2000" dirty="0"/>
              <a:t>la presenza delle diverse professionalità coerentemente con i bisogni </a:t>
            </a:r>
            <a:r>
              <a:rPr lang="it-IT" sz="2000" dirty="0" smtClean="0"/>
              <a:t>dell’utenza.</a:t>
            </a:r>
            <a:endParaRPr lang="it-IT" sz="2000" dirty="0"/>
          </a:p>
          <a:p>
            <a:pPr marL="0" indent="0">
              <a:buNone/>
            </a:pP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4169539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C00000"/>
                </a:solidFill>
              </a:rPr>
              <a:t>Equipe multidisciplinare integrata Psichiatria – NPIA</a:t>
            </a:r>
            <a:br>
              <a:rPr lang="it-IT" sz="2400" b="1" dirty="0">
                <a:solidFill>
                  <a:srgbClr val="C00000"/>
                </a:solidFill>
              </a:rPr>
            </a:br>
            <a:r>
              <a:rPr lang="it-IT" sz="2400" b="1" dirty="0" smtClean="0">
                <a:solidFill>
                  <a:srgbClr val="C00000"/>
                </a:solidFill>
              </a:rPr>
              <a:t>Sede</a:t>
            </a:r>
            <a:endParaRPr lang="it-IT" sz="2400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171997"/>
            <a:ext cx="8229600" cy="4209331"/>
          </a:xfrm>
        </p:spPr>
        <p:txBody>
          <a:bodyPr>
            <a:normAutofit/>
          </a:bodyPr>
          <a:lstStyle/>
          <a:p>
            <a:r>
              <a:rPr lang="it-IT" sz="2000" dirty="0" smtClean="0"/>
              <a:t>L’Equipe integrata UONPIA-UOP dispone di una sede a Paderno Dugnano, completamente dedicata all’attività clinica e terapeutica rivolta ad utenti 16-24 anni, quindi al di fuori delle sedi di UONPIA e CPS.</a:t>
            </a:r>
          </a:p>
          <a:p>
            <a:endParaRPr lang="it-IT" sz="2000" dirty="0" smtClean="0"/>
          </a:p>
          <a:p>
            <a:pPr marL="0" indent="0">
              <a:buNone/>
            </a:pPr>
            <a:endParaRPr lang="it-IT" sz="2000" dirty="0" smtClean="0"/>
          </a:p>
          <a:p>
            <a:r>
              <a:rPr lang="it-IT" sz="2000" dirty="0" smtClean="0"/>
              <a:t>Nella ristrutturazione e nell’arredamento degli spazi si è pensato ad un ambiente accogliente, raccolto, poco medicalizzato, di facile raggiungimento ed accesso.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4186594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1077</Words>
  <Application>Microsoft Office PowerPoint</Application>
  <PresentationFormat>Presentazione su schermo (4:3)</PresentationFormat>
  <Paragraphs>137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5" baseType="lpstr">
      <vt:lpstr>Tema di Office</vt:lpstr>
      <vt:lpstr>Unità Operativa di Neuropsichiatria per l’Infanzia e l’Adolescenza (UONPIA) A.O. «G. Salvini» – Garbagnate Milanese Direttore: Dr.ssa Simonetta Oriani</vt:lpstr>
      <vt:lpstr>Presentazione standard di PowerPoint</vt:lpstr>
      <vt:lpstr>Presentazione standard di PowerPoint</vt:lpstr>
      <vt:lpstr>Ricoveri APA gennaio-novembre 2013</vt:lpstr>
      <vt:lpstr>   Territoriale : Equipe multidisciplinare integrata  Psichiatria – NPIA     </vt:lpstr>
      <vt:lpstr>Equipe multidisciplinare integrata Psichiatria – NPIA Destinatari</vt:lpstr>
      <vt:lpstr>Equipe multidisciplinare integrata Psichiatria – NPIA Destinatari</vt:lpstr>
      <vt:lpstr>Equipe multidisciplinare integrata Psichiatria – NPIA Personale</vt:lpstr>
      <vt:lpstr>Equipe multidisciplinare integrata Psichiatria – NPIA Sede</vt:lpstr>
      <vt:lpstr>Equipe multidisciplinare integrata Psichiatria – NPIA Attività clinica</vt:lpstr>
      <vt:lpstr>Equipe multidisciplinare integrata Psichiatria – NPIA Attività clinica</vt:lpstr>
      <vt:lpstr>Equipe multidisciplinare integrata Psichiatria – NPIA Attività clinica</vt:lpstr>
      <vt:lpstr>Equipe multidisciplinare integrata Psichiatria – NPIA attività clinica : febbraio- novembre 2013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user</dc:creator>
  <cp:lastModifiedBy>user</cp:lastModifiedBy>
  <cp:revision>58</cp:revision>
  <dcterms:created xsi:type="dcterms:W3CDTF">2013-12-01T09:54:47Z</dcterms:created>
  <dcterms:modified xsi:type="dcterms:W3CDTF">2013-12-08T13:29:14Z</dcterms:modified>
</cp:coreProperties>
</file>