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3" r:id="rId1"/>
  </p:sldMasterIdLst>
  <p:notesMasterIdLst>
    <p:notesMasterId r:id="rId101"/>
  </p:notesMasterIdLst>
  <p:sldIdLst>
    <p:sldId id="257" r:id="rId2"/>
    <p:sldId id="286" r:id="rId3"/>
    <p:sldId id="284" r:id="rId4"/>
    <p:sldId id="285" r:id="rId5"/>
    <p:sldId id="304" r:id="rId6"/>
    <p:sldId id="305" r:id="rId7"/>
    <p:sldId id="287" r:id="rId8"/>
    <p:sldId id="288" r:id="rId9"/>
    <p:sldId id="289" r:id="rId10"/>
    <p:sldId id="290" r:id="rId11"/>
    <p:sldId id="293" r:id="rId12"/>
    <p:sldId id="292" r:id="rId13"/>
    <p:sldId id="265" r:id="rId14"/>
    <p:sldId id="291" r:id="rId15"/>
    <p:sldId id="268" r:id="rId16"/>
    <p:sldId id="294" r:id="rId17"/>
    <p:sldId id="295" r:id="rId18"/>
    <p:sldId id="296" r:id="rId19"/>
    <p:sldId id="297" r:id="rId20"/>
    <p:sldId id="298" r:id="rId21"/>
    <p:sldId id="270" r:id="rId22"/>
    <p:sldId id="461" r:id="rId23"/>
    <p:sldId id="462" r:id="rId24"/>
    <p:sldId id="460" r:id="rId25"/>
    <p:sldId id="385" r:id="rId26"/>
    <p:sldId id="463" r:id="rId27"/>
    <p:sldId id="464" r:id="rId28"/>
    <p:sldId id="387" r:id="rId29"/>
    <p:sldId id="458" r:id="rId30"/>
    <p:sldId id="388" r:id="rId31"/>
    <p:sldId id="389" r:id="rId32"/>
    <p:sldId id="390" r:id="rId33"/>
    <p:sldId id="391" r:id="rId34"/>
    <p:sldId id="392" r:id="rId35"/>
    <p:sldId id="393" r:id="rId36"/>
    <p:sldId id="394" r:id="rId37"/>
    <p:sldId id="395" r:id="rId38"/>
    <p:sldId id="396" r:id="rId39"/>
    <p:sldId id="397" r:id="rId40"/>
    <p:sldId id="398" r:id="rId41"/>
    <p:sldId id="399" r:id="rId42"/>
    <p:sldId id="400" r:id="rId43"/>
    <p:sldId id="401" r:id="rId44"/>
    <p:sldId id="402" r:id="rId45"/>
    <p:sldId id="403" r:id="rId46"/>
    <p:sldId id="404" r:id="rId47"/>
    <p:sldId id="405" r:id="rId48"/>
    <p:sldId id="406" r:id="rId49"/>
    <p:sldId id="407" r:id="rId50"/>
    <p:sldId id="408" r:id="rId51"/>
    <p:sldId id="409" r:id="rId52"/>
    <p:sldId id="410" r:id="rId53"/>
    <p:sldId id="411" r:id="rId54"/>
    <p:sldId id="412" r:id="rId55"/>
    <p:sldId id="413" r:id="rId56"/>
    <p:sldId id="414" r:id="rId57"/>
    <p:sldId id="415" r:id="rId58"/>
    <p:sldId id="416" r:id="rId59"/>
    <p:sldId id="417" r:id="rId60"/>
    <p:sldId id="418" r:id="rId61"/>
    <p:sldId id="419" r:id="rId62"/>
    <p:sldId id="420" r:id="rId63"/>
    <p:sldId id="421" r:id="rId64"/>
    <p:sldId id="422" r:id="rId65"/>
    <p:sldId id="423" r:id="rId66"/>
    <p:sldId id="424" r:id="rId67"/>
    <p:sldId id="425" r:id="rId68"/>
    <p:sldId id="426" r:id="rId69"/>
    <p:sldId id="427" r:id="rId70"/>
    <p:sldId id="428" r:id="rId71"/>
    <p:sldId id="429" r:id="rId72"/>
    <p:sldId id="430" r:id="rId73"/>
    <p:sldId id="431" r:id="rId74"/>
    <p:sldId id="432" r:id="rId75"/>
    <p:sldId id="433" r:id="rId76"/>
    <p:sldId id="434" r:id="rId77"/>
    <p:sldId id="435" r:id="rId78"/>
    <p:sldId id="436" r:id="rId79"/>
    <p:sldId id="437" r:id="rId80"/>
    <p:sldId id="438" r:id="rId81"/>
    <p:sldId id="439" r:id="rId82"/>
    <p:sldId id="440" r:id="rId83"/>
    <p:sldId id="441" r:id="rId84"/>
    <p:sldId id="442" r:id="rId85"/>
    <p:sldId id="443" r:id="rId86"/>
    <p:sldId id="444" r:id="rId87"/>
    <p:sldId id="445" r:id="rId88"/>
    <p:sldId id="446" r:id="rId89"/>
    <p:sldId id="447" r:id="rId90"/>
    <p:sldId id="448" r:id="rId91"/>
    <p:sldId id="449" r:id="rId92"/>
    <p:sldId id="450" r:id="rId93"/>
    <p:sldId id="451" r:id="rId94"/>
    <p:sldId id="452" r:id="rId95"/>
    <p:sldId id="453" r:id="rId96"/>
    <p:sldId id="454" r:id="rId97"/>
    <p:sldId id="455" r:id="rId98"/>
    <p:sldId id="456" r:id="rId99"/>
    <p:sldId id="457" r:id="rId100"/>
  </p:sldIdLst>
  <p:sldSz cx="9144000" cy="6858000" type="screen4x3"/>
  <p:notesSz cx="6858000" cy="9144000"/>
  <p:defaultTextStyle>
    <a:defPPr>
      <a:defRPr lang="it-IT"/>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p:restoredLeft sz="15620"/>
    <p:restoredTop sz="94660"/>
  </p:normalViewPr>
  <p:slideViewPr>
    <p:cSldViewPr snapToObjects="1">
      <p:cViewPr varScale="1">
        <p:scale>
          <a:sx n="93" d="100"/>
          <a:sy n="93" d="100"/>
        </p:scale>
        <p:origin x="-402"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D571D167-BDBF-469C-A9AF-0E5199174D78}" type="datetimeFigureOut">
              <a:rPr lang="it-IT"/>
              <a:pPr>
                <a:defRPr/>
              </a:pPr>
              <a:t>19/11/2012</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0A723503-637E-4C50-9724-306C60C3FA71}"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8"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4018"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606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8114"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016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2210"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425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630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As with persistent pain, BTCP management is based on the sequence of assessment, treatment, and reassessment.</a:t>
            </a:r>
          </a:p>
          <a:p>
            <a:pPr>
              <a:spcBef>
                <a:spcPct val="0"/>
              </a:spcBef>
            </a:pPr>
            <a:endParaRPr lang="en-US" smtClean="0"/>
          </a:p>
          <a:p>
            <a:pPr>
              <a:spcBef>
                <a:spcPct val="0"/>
              </a:spcBef>
            </a:pPr>
            <a:r>
              <a:rPr lang="en-US" smtClean="0"/>
              <a:t>As Pr A. Davis said treatment of BTCP is not science it is ART!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835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causes of BTCP are basically the same as for persistent pain 1: tumor or disability related to tumor, anti-cancer treatment, or other unknown reasons.</a:t>
            </a:r>
          </a:p>
          <a:p>
            <a:pPr>
              <a:spcBef>
                <a:spcPct val="0"/>
              </a:spcBef>
            </a:pPr>
            <a:r>
              <a:rPr lang="en-US" smtClean="0"/>
              <a:t>The 1st step of management is to treat the cause</a:t>
            </a:r>
          </a:p>
          <a:p>
            <a:pPr>
              <a:spcBef>
                <a:spcPct val="0"/>
              </a:spcBef>
            </a:pPr>
            <a:r>
              <a:rPr lang="en-US" smtClean="0"/>
              <a:t>The 2</a:t>
            </a:r>
            <a:r>
              <a:rPr lang="en-US" baseline="30000" smtClean="0"/>
              <a:t>nd</a:t>
            </a:r>
            <a:r>
              <a:rPr lang="en-US" smtClean="0"/>
              <a:t> is to remove precipitating factors if possible</a:t>
            </a:r>
          </a:p>
          <a:p>
            <a:pPr>
              <a:spcBef>
                <a:spcPct val="0"/>
              </a:spcBef>
            </a:pPr>
            <a:r>
              <a:rPr lang="en-US" smtClean="0"/>
              <a:t>Baseline treatment should be evaluated and short-acting drugs introduced.</a:t>
            </a:r>
          </a:p>
          <a:p>
            <a:pPr>
              <a:spcBef>
                <a:spcPct val="0"/>
              </a:spcBef>
            </a:pPr>
            <a:endParaRPr lang="en-US" smtClean="0"/>
          </a:p>
          <a:p>
            <a:pPr>
              <a:spcBef>
                <a:spcPct val="0"/>
              </a:spcBef>
            </a:pPr>
            <a:r>
              <a:rPr lang="en-US" i="1" u="sng" smtClean="0"/>
              <a:t>References</a:t>
            </a:r>
          </a:p>
          <a:p>
            <a:pPr>
              <a:spcBef>
                <a:spcPct val="0"/>
              </a:spcBef>
            </a:pPr>
            <a:r>
              <a:rPr lang="en-US" smtClean="0"/>
              <a:t>1- A. Davis’ book cancer related breakthrough pain Oxford university press 2006</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040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objective of the treatment of BTCP is to:</a:t>
            </a:r>
          </a:p>
          <a:p>
            <a:pPr>
              <a:spcBef>
                <a:spcPct val="0"/>
              </a:spcBef>
              <a:buFontTx/>
              <a:buChar char="-"/>
            </a:pPr>
            <a:r>
              <a:rPr lang="en-US" smtClean="0"/>
              <a:t>Relieve pain as fast as possible</a:t>
            </a:r>
          </a:p>
          <a:p>
            <a:pPr>
              <a:spcBef>
                <a:spcPct val="0"/>
              </a:spcBef>
              <a:buFontTx/>
              <a:buChar char="-"/>
            </a:pPr>
            <a:r>
              <a:rPr lang="en-US" smtClean="0"/>
              <a:t>Treat aggressively as the intensity is generally severe</a:t>
            </a:r>
          </a:p>
          <a:p>
            <a:pPr>
              <a:spcBef>
                <a:spcPct val="0"/>
              </a:spcBef>
              <a:buFontTx/>
              <a:buChar char="-"/>
            </a:pPr>
            <a:r>
              <a:rPr lang="en-US" smtClean="0"/>
              <a:t>Treat with an adequate duration that should not last too long time in order to avoid the cumulative action of ATC and BTCP on treatment side effects</a:t>
            </a:r>
          </a:p>
          <a:p>
            <a:pPr>
              <a:spcBef>
                <a:spcPct val="0"/>
              </a:spcBef>
              <a:buFontTx/>
              <a:buChar char="-"/>
            </a:pPr>
            <a:r>
              <a:rPr lang="en-US" smtClean="0"/>
              <a:t>Convenient to use as the BTCP may occur everywhere</a:t>
            </a:r>
          </a:p>
          <a:p>
            <a:pPr>
              <a:spcBef>
                <a:spcPct val="0"/>
              </a:spcBef>
              <a:buFontTx/>
              <a:buChar char="-"/>
            </a:pPr>
            <a:r>
              <a:rPr lang="en-US" smtClean="0"/>
              <a:t>Adequate safety as the BTCP may occur several time a day</a:t>
            </a:r>
          </a:p>
          <a:p>
            <a:pPr>
              <a:spcBef>
                <a:spcPct val="0"/>
              </a:spcBef>
              <a:buFontTx/>
              <a:buChar char="-"/>
            </a:pPr>
            <a:endParaRPr lang="en-US" smtClean="0"/>
          </a:p>
          <a:p>
            <a:pPr>
              <a:spcBef>
                <a:spcPct val="0"/>
              </a:spcBef>
              <a:buFontTx/>
              <a:buChar char="-"/>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2450"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5730" tIns="47865" rIns="95730" bIns="47865" numCol="1" anchor="t" anchorCtr="0" compatLnSpc="1">
            <a:prstTxWarp prst="textNoShape">
              <a:avLst/>
            </a:prstTxWarp>
          </a:bodyPr>
          <a:lstStyle/>
          <a:p>
            <a:pPr>
              <a:spcBef>
                <a:spcPct val="0"/>
              </a:spcBef>
            </a:pPr>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bwMode="auto">
          <a:xfrm>
            <a:off x="1146175" y="685800"/>
            <a:ext cx="4572000" cy="3429000"/>
          </a:xfrm>
          <a:noFill/>
          <a:ln>
            <a:solidFill>
              <a:srgbClr val="000000"/>
            </a:solidFill>
            <a:miter lim="800000"/>
            <a:headEnd/>
            <a:tailEnd/>
          </a:ln>
        </p:spPr>
      </p:sp>
      <p:sp>
        <p:nvSpPr>
          <p:cNvPr id="26626" name="Rectangle 3"/>
          <p:cNvSpPr>
            <a:spLocks noGrp="1" noChangeArrowheads="1"/>
          </p:cNvSpPr>
          <p:nvPr>
            <p:ph type="body" idx="1"/>
          </p:nvPr>
        </p:nvSpPr>
        <p:spPr bwMode="auto">
          <a:noFill/>
        </p:spPr>
        <p:txBody>
          <a:bodyPr wrap="square" lIns="91614" tIns="45807" rIns="91614" bIns="45807" numCol="1" anchor="t" anchorCtr="0" compatLnSpc="1">
            <a:prstTxWarp prst="textNoShape">
              <a:avLst/>
            </a:prstTxWarp>
          </a:bodyPr>
          <a:lstStyle/>
          <a:p>
            <a:pPr>
              <a:spcBef>
                <a:spcPct val="0"/>
              </a:spcBef>
            </a:pPr>
            <a:r>
              <a:rPr lang="en-US" smtClean="0"/>
              <a:t>Corretto trattamento del doplore cronico con farmaci long acting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449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2"/>
          <p:cNvSpPr>
            <a:spLocks noGrp="1" noRot="1" noChangeAspect="1" noChangeArrowheads="1" noTextEdit="1"/>
          </p:cNvSpPr>
          <p:nvPr>
            <p:ph type="sldImg"/>
          </p:nvPr>
        </p:nvSpPr>
        <p:spPr bwMode="auto">
          <a:xfrm>
            <a:off x="1146175" y="685800"/>
            <a:ext cx="4572000" cy="3429000"/>
          </a:xfrm>
          <a:noFill/>
          <a:ln>
            <a:solidFill>
              <a:srgbClr val="000000"/>
            </a:solidFill>
            <a:miter lim="800000"/>
            <a:headEnd/>
            <a:tailEnd/>
          </a:ln>
        </p:spPr>
      </p:sp>
      <p:sp>
        <p:nvSpPr>
          <p:cNvPr id="238594" name="Rectangle 3"/>
          <p:cNvSpPr>
            <a:spLocks noGrp="1" noChangeArrowheads="1"/>
          </p:cNvSpPr>
          <p:nvPr>
            <p:ph type="body" idx="1"/>
          </p:nvPr>
        </p:nvSpPr>
        <p:spPr bwMode="auto">
          <a:xfrm>
            <a:off x="914400" y="4343400"/>
            <a:ext cx="5029200" cy="4114800"/>
          </a:xfrm>
          <a:noFill/>
        </p:spPr>
        <p:txBody>
          <a:bodyPr wrap="square" lIns="91614" tIns="45807" rIns="91614" bIns="45807"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2"/>
          <p:cNvSpPr>
            <a:spLocks noGrp="1" noRot="1" noChangeAspect="1" noChangeArrowheads="1" noTextEdit="1"/>
          </p:cNvSpPr>
          <p:nvPr>
            <p:ph type="sldImg"/>
          </p:nvPr>
        </p:nvSpPr>
        <p:spPr bwMode="auto">
          <a:xfrm>
            <a:off x="1158875" y="695325"/>
            <a:ext cx="4541838" cy="3406775"/>
          </a:xfrm>
          <a:noFill/>
          <a:ln>
            <a:solidFill>
              <a:srgbClr val="000000"/>
            </a:solidFill>
            <a:miter lim="800000"/>
            <a:headEnd/>
            <a:tailEnd/>
          </a:ln>
        </p:spPr>
      </p:sp>
      <p:sp>
        <p:nvSpPr>
          <p:cNvPr id="240642" name="Rectangle 3"/>
          <p:cNvSpPr>
            <a:spLocks noGrp="1" noChangeArrowheads="1"/>
          </p:cNvSpPr>
          <p:nvPr>
            <p:ph type="body" idx="1"/>
          </p:nvPr>
        </p:nvSpPr>
        <p:spPr bwMode="auto">
          <a:xfrm>
            <a:off x="914400" y="4346575"/>
            <a:ext cx="5029200" cy="4108450"/>
          </a:xfrm>
          <a:noFill/>
        </p:spPr>
        <p:txBody>
          <a:bodyPr wrap="square" numCol="1" anchor="t" anchorCtr="0" compatLnSpc="1">
            <a:prstTxWarp prst="textNoShape">
              <a:avLst/>
            </a:prstTxWarp>
          </a:bodyPr>
          <a:lstStyle/>
          <a:p>
            <a:pPr>
              <a:spcBef>
                <a:spcPct val="0"/>
              </a:spcBef>
            </a:pPr>
            <a:endParaRPr lang="de-CH"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2"/>
          <p:cNvSpPr>
            <a:spLocks noGrp="1" noRot="1" noChangeAspect="1" noChangeArrowheads="1" noTextEdit="1"/>
          </p:cNvSpPr>
          <p:nvPr>
            <p:ph type="sldImg"/>
          </p:nvPr>
        </p:nvSpPr>
        <p:spPr bwMode="auto">
          <a:xfrm>
            <a:off x="1143000" y="684213"/>
            <a:ext cx="4575175" cy="3432175"/>
          </a:xfrm>
          <a:noFill/>
          <a:ln>
            <a:solidFill>
              <a:srgbClr val="000000"/>
            </a:solidFill>
            <a:miter lim="800000"/>
            <a:headEnd/>
            <a:tailEnd/>
          </a:ln>
        </p:spPr>
      </p:sp>
      <p:sp>
        <p:nvSpPr>
          <p:cNvPr id="244738"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46786"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48834"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50882"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r>
              <a:rPr lang="en-GB" sz="1000" smtClean="0"/>
              <a:t>First synthesized in </a:t>
            </a:r>
            <a:r>
              <a:rPr lang="en-GB" sz="1000" b="1" smtClean="0"/>
              <a:t>Belgium in the late 1950s</a:t>
            </a:r>
            <a:r>
              <a:rPr lang="en-GB" sz="1000" smtClean="0"/>
              <a:t>, fentanyl, which has an analgesic potency of about 80 times that of morphine, was introduced into medical practice in the 1960s as an intravenous anaesthetic under the trade name Sublimaze</a:t>
            </a:r>
            <a:r>
              <a:rPr lang="en-GB" sz="1000" baseline="30000" smtClean="0"/>
              <a:t>®</a:t>
            </a:r>
            <a:r>
              <a:rPr lang="en-GB" sz="1000" smtClean="0"/>
              <a:t>. Thereafter, two fentanyl analogues were introduced; alfentanil (Alfenta</a:t>
            </a:r>
            <a:r>
              <a:rPr lang="en-GB" sz="1000" baseline="30000" smtClean="0"/>
              <a:t>®</a:t>
            </a:r>
            <a:r>
              <a:rPr lang="en-GB" sz="1000" smtClean="0"/>
              <a:t>), an ultra-short (5-10 minutes) acting analgesic, and sufentanil (Sufenta</a:t>
            </a:r>
            <a:r>
              <a:rPr lang="en-GB" sz="1000" baseline="30000" smtClean="0"/>
              <a:t>®</a:t>
            </a:r>
            <a:r>
              <a:rPr lang="en-GB" sz="1000" smtClean="0"/>
              <a:t>), an exceptionally potent analgesic (5 to 10 times more potent than fentanyl) for use in heart surgery. </a:t>
            </a:r>
          </a:p>
          <a:p>
            <a:pPr>
              <a:spcBef>
                <a:spcPct val="0"/>
              </a:spcBef>
            </a:pPr>
            <a:endParaRPr lang="en-GB" sz="1000" smtClean="0"/>
          </a:p>
          <a:p>
            <a:pPr>
              <a:spcBef>
                <a:spcPct val="0"/>
              </a:spcBef>
            </a:pPr>
            <a:r>
              <a:rPr lang="en-GB" sz="1000" smtClean="0"/>
              <a:t>Today, fentanyl is extensively used for anaesthesia and analgesia. Durogesic</a:t>
            </a:r>
            <a:r>
              <a:rPr lang="en-GB" sz="1000" baseline="30000" smtClean="0"/>
              <a:t>®</a:t>
            </a:r>
            <a:r>
              <a:rPr lang="en-GB" sz="1000" smtClean="0"/>
              <a:t>, for example, is a fentanyl transdermal patch used in chronic pain management, and Actiq</a:t>
            </a:r>
            <a:r>
              <a:rPr lang="en-GB" sz="1000" baseline="30000" smtClean="0"/>
              <a:t>®</a:t>
            </a:r>
            <a:r>
              <a:rPr lang="en-GB" sz="1000" smtClean="0"/>
              <a:t> is a solid formulation of fentanyl citrate on a stick that dissolves slowly in the mouth for transmucosal absorption. Actiq</a:t>
            </a:r>
            <a:r>
              <a:rPr lang="en-GB" sz="1000" baseline="30000" smtClean="0"/>
              <a:t>®</a:t>
            </a:r>
            <a:r>
              <a:rPr lang="en-GB" sz="1000" smtClean="0"/>
              <a:t> is intended for opioid-tolerant individuals and is effective in treating breakthrough pain in cancer patients. </a:t>
            </a:r>
          </a:p>
          <a:p>
            <a:pPr>
              <a:spcBef>
                <a:spcPct val="0"/>
              </a:spcBef>
            </a:pPr>
            <a:endParaRPr lang="en-GB" sz="1000" smtClean="0"/>
          </a:p>
          <a:p>
            <a:pPr>
              <a:spcBef>
                <a:spcPct val="0"/>
              </a:spcBef>
            </a:pPr>
            <a:r>
              <a:rPr lang="en-GB" sz="1000" smtClean="0"/>
              <a:t>Carfentanil (Wildnil</a:t>
            </a:r>
            <a:r>
              <a:rPr lang="en-GB" sz="1000" baseline="30000" smtClean="0"/>
              <a:t>®</a:t>
            </a:r>
            <a:r>
              <a:rPr lang="en-GB" sz="1000" smtClean="0"/>
              <a:t>) is an analogue of fentanyl with an analgesic potency 10000 times that of morphine that is used in veterinary practice to immobilise certain large animals, e.g.</a:t>
            </a:r>
            <a:r>
              <a:rPr lang="en-GB" sz="1000" b="1" smtClean="0"/>
              <a:t> ELEPHANTS!</a:t>
            </a:r>
          </a:p>
          <a:p>
            <a:pPr>
              <a:spcBef>
                <a:spcPct val="0"/>
              </a:spcBef>
            </a:pPr>
            <a:endParaRPr lang="en-GB" sz="1000" b="1" smtClean="0"/>
          </a:p>
          <a:p>
            <a:pPr>
              <a:spcBef>
                <a:spcPct val="0"/>
              </a:spcBef>
            </a:pPr>
            <a:r>
              <a:rPr lang="en-GB" smtClean="0"/>
              <a:t>Il fentanil e stato sintetizzato per la prima volta alla fine degli anni '50 e introdotto nella pratica</a:t>
            </a:r>
          </a:p>
          <a:p>
            <a:pPr>
              <a:spcBef>
                <a:spcPct val="0"/>
              </a:spcBef>
            </a:pPr>
            <a:r>
              <a:rPr lang="en-GB" smtClean="0"/>
              <a:t>medica durante gli anni '60, come anestetico somministrato per via endovenosa (SublimazeR).</a:t>
            </a:r>
          </a:p>
          <a:p>
            <a:pPr>
              <a:spcBef>
                <a:spcPct val="0"/>
              </a:spcBef>
            </a:pPr>
            <a:r>
              <a:rPr lang="en-GB" smtClean="0"/>
              <a:t>Da allora sono stati sviluppati, a fini anestetici, diversi analoghi del fentanil che offrivano una</a:t>
            </a:r>
          </a:p>
          <a:p>
            <a:pPr>
              <a:spcBef>
                <a:spcPct val="0"/>
              </a:spcBef>
            </a:pPr>
            <a:r>
              <a:rPr lang="en-GB" smtClean="0"/>
              <a:t>maggiore potenza (ad es., sufentanil) e/o unaminore durata degli effetti (ad es., alfentanil).</a:t>
            </a:r>
          </a:p>
          <a:p>
            <a:pPr>
              <a:spcBef>
                <a:spcPct val="0"/>
              </a:spcBef>
            </a:pPr>
            <a:r>
              <a:rPr lang="en-GB" smtClean="0"/>
              <a:t>Oggigiorno, il fentanil somministrato per via endovenosa e i suoi analoghi vengono ampiamente</a:t>
            </a:r>
          </a:p>
          <a:p>
            <a:pPr>
              <a:spcBef>
                <a:spcPct val="0"/>
              </a:spcBef>
            </a:pPr>
            <a:r>
              <a:rPr lang="en-GB" smtClean="0"/>
              <a:t>utilizzati per aiutare amantenere l'anestesia durante gli interventi chirurgici, di solito</a:t>
            </a:r>
          </a:p>
          <a:p>
            <a:pPr>
              <a:spcBef>
                <a:spcPct val="0"/>
              </a:spcBef>
            </a:pPr>
            <a:r>
              <a:rPr lang="en-GB" smtClean="0"/>
              <a:t>unitamente ad anestetici non-oppioidi. A partire dagli anni '90, il fentanil, sotto forma di cerotto</a:t>
            </a:r>
          </a:p>
          <a:p>
            <a:pPr>
              <a:spcBef>
                <a:spcPct val="0"/>
              </a:spcBef>
            </a:pPr>
            <a:r>
              <a:rPr lang="en-GB" smtClean="0"/>
              <a:t>transdermico (DuragesicR), e stato utilizzato anche come analgesico per la gestione del dolore</a:t>
            </a:r>
          </a:p>
          <a:p>
            <a:pPr>
              <a:spcBef>
                <a:spcPct val="0"/>
              </a:spcBef>
            </a:pPr>
            <a:r>
              <a:rPr lang="en-GB" smtClean="0"/>
              <a:t>cronico persistente (Figura 1.1). Di recente, e stato sviluppato il citrato di fentanil per via</a:t>
            </a:r>
          </a:p>
          <a:p>
            <a:pPr>
              <a:spcBef>
                <a:spcPct val="0"/>
              </a:spcBef>
            </a:pPr>
            <a:r>
              <a:rPr lang="en-GB" smtClean="0"/>
              <a:t>transmucosale orale (OTFC, ActiqR), una compressa solida di fentanil inserita su un bastoncino,</a:t>
            </a:r>
          </a:p>
          <a:p>
            <a:pPr>
              <a:spcBef>
                <a:spcPct val="0"/>
              </a:spcBef>
            </a:pPr>
            <a:r>
              <a:rPr lang="en-GB" smtClean="0"/>
              <a:t>che viene somministrata attraverso lamucosa orale. L'OTFC e indicato per il trattamento del</a:t>
            </a:r>
          </a:p>
          <a:p>
            <a:pPr>
              <a:spcBef>
                <a:spcPct val="0"/>
              </a:spcBef>
            </a:pPr>
            <a:r>
              <a:rPr lang="en-GB" smtClean="0"/>
              <a:t>BTcP nei pazienti tolleranti agli oppiodi.</a:t>
            </a:r>
          </a:p>
          <a:p>
            <a:pPr>
              <a:spcBef>
                <a:spcPct val="0"/>
              </a:spcBef>
            </a:pPr>
            <a:endParaRPr lang="en-GB" sz="100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52930"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r>
              <a:rPr lang="fr-FR" sz="1000" smtClean="0"/>
              <a:t>The basic molecular structure of fentanyl has been modified in order to improve absorption or analgesic potency.</a:t>
            </a:r>
          </a:p>
          <a:p>
            <a:pPr>
              <a:spcBef>
                <a:spcPct val="0"/>
              </a:spcBef>
            </a:pPr>
            <a:endParaRPr lang="fr-FR" sz="1000" smtClean="0"/>
          </a:p>
          <a:p>
            <a:pPr>
              <a:spcBef>
                <a:spcPct val="0"/>
              </a:spcBef>
            </a:pPr>
            <a:r>
              <a:rPr lang="fr-FR" sz="1000" smtClean="0"/>
              <a:t>Alfentanil is the least potent of these molecules, with a potency approximately 7 times lower than that of fentanyl.</a:t>
            </a:r>
          </a:p>
          <a:p>
            <a:pPr>
              <a:spcBef>
                <a:spcPct val="0"/>
              </a:spcBef>
            </a:pPr>
            <a:endParaRPr lang="fr-FR" sz="1000" smtClean="0"/>
          </a:p>
          <a:p>
            <a:pPr>
              <a:spcBef>
                <a:spcPct val="0"/>
              </a:spcBef>
            </a:pPr>
            <a:r>
              <a:rPr lang="fr-FR" sz="1000" smtClean="0"/>
              <a:t>Sufentanil (used for anaesthesia) and carfentanil (used in veterinary practice) are the most potent fentanyl analogs. Sufentanil is 5-fold more potent than fentanyl, while carfentanil is 100-fold more potent.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54978"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57026" name="Rectangle 3"/>
          <p:cNvSpPr>
            <a:spLocks noGrp="1" noChangeArrowheads="1"/>
          </p:cNvSpPr>
          <p:nvPr>
            <p:ph type="body" idx="1"/>
          </p:nvPr>
        </p:nvSpPr>
        <p:spPr bwMode="auto">
          <a:xfrm>
            <a:off x="685800" y="4240213"/>
            <a:ext cx="5605463" cy="4632325"/>
          </a:xfrm>
          <a:noFill/>
        </p:spPr>
        <p:txBody>
          <a:bodyPr wrap="square" numCol="1" anchor="t" anchorCtr="0" compatLnSpc="1">
            <a:prstTxWarp prst="textNoShape">
              <a:avLst/>
            </a:prstTxWarp>
          </a:bodyPr>
          <a:lstStyle/>
          <a:p>
            <a:pPr>
              <a:lnSpc>
                <a:spcPct val="95000"/>
              </a:lnSpc>
              <a:spcBef>
                <a:spcPct val="0"/>
              </a:spcBef>
            </a:pPr>
            <a:r>
              <a:rPr lang="fr-FR" sz="1000" b="1" smtClean="0"/>
              <a:t>Fentanyl is a pure mu agonist</a:t>
            </a:r>
          </a:p>
          <a:p>
            <a:pPr>
              <a:lnSpc>
                <a:spcPct val="95000"/>
              </a:lnSpc>
              <a:spcBef>
                <a:spcPct val="0"/>
              </a:spcBef>
            </a:pPr>
            <a:r>
              <a:rPr lang="fr-FR" sz="1000" b="1" smtClean="0">
                <a:solidFill>
                  <a:srgbClr val="339966"/>
                </a:solidFill>
              </a:rPr>
              <a:t>Why are mu receptors involved in the control of pain?</a:t>
            </a:r>
            <a:r>
              <a:rPr lang="fr-FR" sz="1000" smtClean="0">
                <a:solidFill>
                  <a:srgbClr val="003399"/>
                </a:solidFill>
              </a:rPr>
              <a:t> </a:t>
            </a:r>
            <a:endParaRPr lang="fr-FR" sz="1000" i="1" smtClean="0">
              <a:solidFill>
                <a:srgbClr val="003399"/>
              </a:solidFill>
            </a:endParaRPr>
          </a:p>
          <a:p>
            <a:pPr>
              <a:lnSpc>
                <a:spcPct val="95000"/>
              </a:lnSpc>
              <a:spcBef>
                <a:spcPct val="0"/>
              </a:spcBef>
            </a:pPr>
            <a:r>
              <a:rPr lang="fr-FR" sz="1000" smtClean="0"/>
              <a:t>The mu receptor was originally defined and characterised pharmacologically by </a:t>
            </a:r>
            <a:r>
              <a:rPr lang="fr-FR" sz="1000" b="1" smtClean="0"/>
              <a:t>Martin, Kosterlitz</a:t>
            </a:r>
            <a:r>
              <a:rPr lang="fr-FR" sz="1000" smtClean="0"/>
              <a:t> et al on the basis of its high affinity for, and sensitivity to, morphine. </a:t>
            </a:r>
          </a:p>
          <a:p>
            <a:pPr>
              <a:lnSpc>
                <a:spcPct val="95000"/>
              </a:lnSpc>
              <a:spcBef>
                <a:spcPct val="0"/>
              </a:spcBef>
            </a:pPr>
            <a:r>
              <a:rPr lang="fr-FR" sz="1000" b="1" smtClean="0"/>
              <a:t>The highest densities of mu receptors are located in the cortex and limbic systems</a:t>
            </a:r>
            <a:r>
              <a:rPr lang="fr-FR" sz="1000" smtClean="0"/>
              <a:t> (</a:t>
            </a:r>
            <a:r>
              <a:rPr lang="fr-FR" sz="1000" i="1" smtClean="0"/>
              <a:t>more precisely in the thalamus, caudate putamen, neocortex, nucleus accumbens, amygdala, interpeduncular complex, and inferior and superior colliculi [29]).</a:t>
            </a:r>
            <a:r>
              <a:rPr lang="fr-FR" sz="1000" smtClean="0"/>
              <a:t> Mu receptors, as well as delta and kappa receptors, are also present in the superficial layers of the dorsal horn of the spinal cord [30]. These brain regions have a well-established role </a:t>
            </a:r>
            <a:r>
              <a:rPr lang="fr-FR" sz="1000" b="1" smtClean="0">
                <a:solidFill>
                  <a:srgbClr val="339966"/>
                </a:solidFill>
              </a:rPr>
              <a:t>in pain and analgesia. </a:t>
            </a:r>
          </a:p>
          <a:p>
            <a:pPr>
              <a:lnSpc>
                <a:spcPct val="95000"/>
              </a:lnSpc>
              <a:spcBef>
                <a:spcPct val="0"/>
              </a:spcBef>
            </a:pPr>
            <a:r>
              <a:rPr lang="fr-FR" sz="1000" smtClean="0"/>
              <a:t>Other physiological functions regulated by mu receptors </a:t>
            </a:r>
            <a:r>
              <a:rPr lang="fr-FR" sz="1000" b="1" smtClean="0"/>
              <a:t>include respiratory and cardiovascular functions, intestinal transit, feeding, mood, thermoregulation, hormone secretion and immune functions</a:t>
            </a:r>
            <a:r>
              <a:rPr lang="fr-FR" sz="1000" smtClean="0"/>
              <a:t> [20].</a:t>
            </a:r>
          </a:p>
          <a:p>
            <a:pPr>
              <a:lnSpc>
                <a:spcPct val="75000"/>
              </a:lnSpc>
              <a:spcBef>
                <a:spcPct val="0"/>
              </a:spcBef>
            </a:pPr>
            <a:endParaRPr lang="fr-FR" sz="1000" smtClean="0"/>
          </a:p>
          <a:p>
            <a:pPr>
              <a:lnSpc>
                <a:spcPct val="95000"/>
              </a:lnSpc>
              <a:spcBef>
                <a:spcPct val="0"/>
              </a:spcBef>
            </a:pPr>
            <a:r>
              <a:rPr lang="fr-FR" sz="1000" b="1" smtClean="0">
                <a:solidFill>
                  <a:srgbClr val="339966"/>
                </a:solidFill>
              </a:rPr>
              <a:t>What is a pure agonist? </a:t>
            </a:r>
          </a:p>
          <a:p>
            <a:pPr>
              <a:lnSpc>
                <a:spcPct val="95000"/>
              </a:lnSpc>
              <a:spcBef>
                <a:spcPct val="0"/>
              </a:spcBef>
            </a:pPr>
            <a:r>
              <a:rPr lang="fr-FR" sz="1000" smtClean="0"/>
              <a:t>Fentanyl is a pure opioid agonist whose principal therapeutic action is </a:t>
            </a:r>
            <a:r>
              <a:rPr lang="fr-FR" sz="1000" b="1" smtClean="0">
                <a:solidFill>
                  <a:srgbClr val="339966"/>
                </a:solidFill>
              </a:rPr>
              <a:t>analgesia</a:t>
            </a:r>
            <a:r>
              <a:rPr lang="fr-FR" sz="1000" smtClean="0"/>
              <a:t>. Other members of the class known as opioid agonists include </a:t>
            </a:r>
            <a:r>
              <a:rPr lang="fr-FR" sz="1000" b="1" smtClean="0">
                <a:solidFill>
                  <a:srgbClr val="339966"/>
                </a:solidFill>
              </a:rPr>
              <a:t>morphine, oxycodone, hydromorphone, codeine, and hydrocodone</a:t>
            </a:r>
            <a:r>
              <a:rPr lang="fr-FR" sz="1000" b="1" smtClean="0">
                <a:solidFill>
                  <a:srgbClr val="009999"/>
                </a:solidFill>
              </a:rPr>
              <a:t>.</a:t>
            </a:r>
            <a:r>
              <a:rPr lang="fr-FR" sz="1000" smtClean="0"/>
              <a:t> Like all </a:t>
            </a:r>
            <a:r>
              <a:rPr lang="fr-FR" sz="1000" b="1" smtClean="0"/>
              <a:t>pure opioid agonist</a:t>
            </a:r>
            <a:r>
              <a:rPr lang="fr-FR" sz="1000" smtClean="0"/>
              <a:t> </a:t>
            </a:r>
            <a:r>
              <a:rPr lang="fr-FR" sz="1000" b="1" smtClean="0"/>
              <a:t>analgesics, with increasing doses there is increasing analgesia</a:t>
            </a:r>
            <a:r>
              <a:rPr lang="fr-FR" sz="1000" smtClean="0"/>
              <a:t>, unlike with mixed agonist/antagonists or non-opioid analgesics, where there is a limit to the analgesic effect with increasing doses. With </a:t>
            </a:r>
            <a:r>
              <a:rPr lang="fr-FR" sz="1000" b="1" smtClean="0"/>
              <a:t>pure opioid</a:t>
            </a:r>
            <a:r>
              <a:rPr lang="fr-FR" sz="1000" smtClean="0"/>
              <a:t> agonist analgesics, there is </a:t>
            </a:r>
            <a:r>
              <a:rPr lang="fr-FR" sz="1000" b="1" smtClean="0"/>
              <a:t>no defined maximum dose;</a:t>
            </a:r>
            <a:r>
              <a:rPr lang="fr-FR" sz="1000" smtClean="0"/>
              <a:t> the ceiling to analgesic effectiveness is imposed only by side effects, the more serious of which may include somnolence and respiratory depression.</a:t>
            </a:r>
          </a:p>
          <a:p>
            <a:pPr>
              <a:lnSpc>
                <a:spcPct val="75000"/>
              </a:lnSpc>
              <a:spcBef>
                <a:spcPct val="0"/>
              </a:spcBef>
            </a:pPr>
            <a:endParaRPr lang="fr-FR" sz="1000" smtClean="0"/>
          </a:p>
          <a:p>
            <a:pPr>
              <a:lnSpc>
                <a:spcPct val="95000"/>
              </a:lnSpc>
              <a:spcBef>
                <a:spcPct val="0"/>
              </a:spcBef>
            </a:pPr>
            <a:r>
              <a:rPr lang="fr-FR" sz="800" u="sng" smtClean="0"/>
              <a:t>References:</a:t>
            </a:r>
          </a:p>
          <a:p>
            <a:pPr>
              <a:lnSpc>
                <a:spcPct val="95000"/>
              </a:lnSpc>
              <a:spcBef>
                <a:spcPct val="0"/>
              </a:spcBef>
            </a:pPr>
            <a:r>
              <a:rPr lang="fr-FR" sz="800" i="1" smtClean="0">
                <a:solidFill>
                  <a:srgbClr val="003399"/>
                </a:solidFill>
              </a:rPr>
              <a:t>(reminder) </a:t>
            </a:r>
            <a:r>
              <a:rPr lang="fr-FR" sz="800" i="1" smtClean="0"/>
              <a:t>http://www.iuphar-db.org/GPCR/IntroductionDisplayForward?chapterID=1295)</a:t>
            </a:r>
            <a:endParaRPr lang="fr-FR" sz="800" i="1" smtClean="0">
              <a:solidFill>
                <a:srgbClr val="003399"/>
              </a:solidFill>
            </a:endParaRPr>
          </a:p>
          <a:p>
            <a:pPr>
              <a:lnSpc>
                <a:spcPct val="95000"/>
              </a:lnSpc>
              <a:spcBef>
                <a:spcPct val="0"/>
              </a:spcBef>
            </a:pPr>
            <a:r>
              <a:rPr lang="fr-FR" sz="800" smtClean="0"/>
              <a:t> </a:t>
            </a:r>
            <a:r>
              <a:rPr lang="fr-FR" sz="800" b="1" i="1" smtClean="0"/>
              <a:t>29. Mansour, A., Khachaturian, H., Lewis, M. E., Akil, H. and Watson, S. J.(1987) </a:t>
            </a:r>
            <a:r>
              <a:rPr lang="fr-FR" sz="800" i="1" smtClean="0"/>
              <a:t>Autoradiographic differentiation of mu, delta and kappa receptors in the rat forebrain and midbrain.J. Neurosci., </a:t>
            </a:r>
            <a:r>
              <a:rPr lang="fr-FR" sz="800" b="1" i="1" smtClean="0"/>
              <a:t>7</a:t>
            </a:r>
            <a:r>
              <a:rPr lang="fr-FR" sz="800" i="1" smtClean="0"/>
              <a:t>, 2445 - 2464.</a:t>
            </a:r>
          </a:p>
          <a:p>
            <a:pPr>
              <a:lnSpc>
                <a:spcPct val="95000"/>
              </a:lnSpc>
              <a:spcBef>
                <a:spcPct val="0"/>
              </a:spcBef>
            </a:pPr>
            <a:r>
              <a:rPr lang="fr-FR" sz="800" i="1" smtClean="0"/>
              <a:t> </a:t>
            </a:r>
            <a:r>
              <a:rPr lang="fr-FR" sz="800" b="1" i="1" smtClean="0"/>
              <a:t>30. Besse, D., Lombard, M. C., Zajac, J. M., Roques, B. P. and Besson, J. M.(1990) </a:t>
            </a:r>
            <a:r>
              <a:rPr lang="fr-FR" sz="800" i="1" smtClean="0"/>
              <a:t>Pre- and postsynaptic distribution of mu, delta and kappa opioid receptors in the superficial layers of the cervical dorsal horn of the rat spinal cord. Brain Res., </a:t>
            </a:r>
            <a:r>
              <a:rPr lang="fr-FR" sz="800" b="1" i="1" smtClean="0"/>
              <a:t>521</a:t>
            </a:r>
            <a:r>
              <a:rPr lang="fr-FR" sz="800" i="1" smtClean="0"/>
              <a:t>, 15 - 22. </a:t>
            </a:r>
          </a:p>
          <a:p>
            <a:pPr>
              <a:lnSpc>
                <a:spcPct val="95000"/>
              </a:lnSpc>
              <a:spcBef>
                <a:spcPct val="0"/>
              </a:spcBef>
            </a:pPr>
            <a:r>
              <a:rPr lang="fr-FR" sz="800" b="1" i="1" smtClean="0"/>
              <a:t>20. Dhawan, B. N., Cesselin, F., Raghubir, R., Reisine, T., Bradley, P. B., Portoghese, P. S. and Hamon, M.(1996) </a:t>
            </a:r>
            <a:r>
              <a:rPr lang="fr-FR" sz="800" i="1" smtClean="0"/>
              <a:t>International Union of Pharmacology. XII. Classification for opioid receptors. Pharmacol. Rev., </a:t>
            </a:r>
            <a:r>
              <a:rPr lang="fr-FR" sz="800" b="1" i="1" smtClean="0"/>
              <a:t>48</a:t>
            </a:r>
            <a:r>
              <a:rPr lang="fr-FR" sz="800" i="1" smtClean="0"/>
              <a:t>, 567 - 592.</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bwMode="auto">
          <a:xfrm>
            <a:off x="1146175" y="685800"/>
            <a:ext cx="4572000" cy="3429000"/>
          </a:xfrm>
          <a:noFill/>
          <a:ln>
            <a:solidFill>
              <a:srgbClr val="000000"/>
            </a:solidFill>
            <a:miter lim="800000"/>
            <a:headEnd/>
            <a:tailEnd/>
          </a:ln>
        </p:spPr>
      </p:sp>
      <p:sp>
        <p:nvSpPr>
          <p:cNvPr id="28674" name="Rectangle 3"/>
          <p:cNvSpPr>
            <a:spLocks noGrp="1" noChangeArrowheads="1"/>
          </p:cNvSpPr>
          <p:nvPr>
            <p:ph type="body" idx="1"/>
          </p:nvPr>
        </p:nvSpPr>
        <p:spPr bwMode="auto">
          <a:noFill/>
        </p:spPr>
        <p:txBody>
          <a:bodyPr wrap="square" lIns="91614" tIns="45807" rIns="91614" bIns="45807"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59074" name="Rectangle 3"/>
          <p:cNvSpPr>
            <a:spLocks noGrp="1" noChangeArrowheads="1"/>
          </p:cNvSpPr>
          <p:nvPr>
            <p:ph type="body" idx="1"/>
          </p:nvPr>
        </p:nvSpPr>
        <p:spPr bwMode="auto">
          <a:xfrm>
            <a:off x="685800" y="4343400"/>
            <a:ext cx="5486400" cy="4433888"/>
          </a:xfrm>
          <a:noFill/>
        </p:spPr>
        <p:txBody>
          <a:bodyPr wrap="square" numCol="1" anchor="t" anchorCtr="0" compatLnSpc="1">
            <a:prstTxWarp prst="textNoShape">
              <a:avLst/>
            </a:prstTxWarp>
          </a:bodyPr>
          <a:lstStyle/>
          <a:p>
            <a:pPr>
              <a:spcBef>
                <a:spcPct val="0"/>
              </a:spcBef>
            </a:pPr>
            <a:r>
              <a:rPr lang="en-GB" sz="1000" smtClean="0"/>
              <a:t>In this slide you can see:</a:t>
            </a:r>
          </a:p>
          <a:p>
            <a:pPr>
              <a:spcBef>
                <a:spcPct val="0"/>
              </a:spcBef>
            </a:pPr>
            <a:r>
              <a:rPr lang="en-GB" sz="1000" b="1" smtClean="0"/>
              <a:t>1. The pain transduction at the synapse level:</a:t>
            </a:r>
          </a:p>
          <a:p>
            <a:pPr>
              <a:spcBef>
                <a:spcPct val="0"/>
              </a:spcBef>
            </a:pPr>
            <a:r>
              <a:rPr lang="en-GB" sz="1000" smtClean="0"/>
              <a:t>If we take a look at this in a cartoon, this is the acute pain signal. It’s an AMPA-based channel. Usually </a:t>
            </a:r>
            <a:r>
              <a:rPr lang="en-GB" sz="1000" b="1" smtClean="0"/>
              <a:t>it’s glutamate. </a:t>
            </a:r>
            <a:r>
              <a:rPr lang="en-GB" sz="1000" smtClean="0"/>
              <a:t>That’s the excitatory neurotransmitter. And we’ve simplified this. And we have a sodium–potassium flux that occurs. So when something sparks that anterograde signal, what you get are packets of glutamate that come out. Sodium–potassium flux occurs. There’s a fired discharge that occurs, and everything shuts off. </a:t>
            </a:r>
          </a:p>
          <a:p>
            <a:pPr>
              <a:spcBef>
                <a:spcPct val="0"/>
              </a:spcBef>
            </a:pPr>
            <a:r>
              <a:rPr lang="en-GB" sz="1000" smtClean="0"/>
              <a:t>Why does it shut off? You have a negative feedback loop. Potassium builds up, stabilises the membrane, shuts everything off. This channel closes, and the signal’s done. That’s a nociceptive signal. What’s sitting here quietly is an </a:t>
            </a:r>
            <a:r>
              <a:rPr lang="en-GB" sz="1000" i="1" smtClean="0"/>
              <a:t>N</a:t>
            </a:r>
            <a:r>
              <a:rPr lang="en-GB" sz="1000" smtClean="0"/>
              <a:t>-methyl-D-aspartic acid receptor, which just sits there quietly.</a:t>
            </a:r>
          </a:p>
          <a:p>
            <a:pPr>
              <a:spcBef>
                <a:spcPct val="0"/>
              </a:spcBef>
            </a:pPr>
            <a:endParaRPr lang="en-GB" sz="1000" smtClean="0"/>
          </a:p>
          <a:p>
            <a:pPr>
              <a:spcBef>
                <a:spcPct val="0"/>
              </a:spcBef>
            </a:pPr>
            <a:r>
              <a:rPr lang="en-GB" sz="1000" b="1" smtClean="0"/>
              <a:t>2- The location of the opioids receptors.</a:t>
            </a:r>
            <a:r>
              <a:rPr lang="en-GB" sz="1000" smtClean="0"/>
              <a:t> </a:t>
            </a:r>
          </a:p>
          <a:p>
            <a:pPr>
              <a:spcBef>
                <a:spcPct val="0"/>
              </a:spcBef>
            </a:pPr>
            <a:r>
              <a:rPr lang="en-GB" sz="1000" smtClean="0"/>
              <a:t>Now, what plugs this? What quiets down membranes? Local anaesthetics quiet membranes. Sodium blockers or modulators like your anti-seizure medicines quiet down membranes. So do opioids, right? They quiet down membranes. They quiet down the signal. They dampen the signal. </a:t>
            </a:r>
          </a:p>
        </p:txBody>
      </p:sp>
      <p:sp>
        <p:nvSpPr>
          <p:cNvPr id="259075" name="Text Box 4"/>
          <p:cNvSpPr txBox="1">
            <a:spLocks noChangeArrowheads="1"/>
          </p:cNvSpPr>
          <p:nvPr/>
        </p:nvSpPr>
        <p:spPr bwMode="auto">
          <a:xfrm>
            <a:off x="496888" y="8607425"/>
            <a:ext cx="6011862" cy="401638"/>
          </a:xfrm>
          <a:prstGeom prst="rect">
            <a:avLst/>
          </a:prstGeom>
          <a:noFill/>
          <a:ln w="9525">
            <a:noFill/>
            <a:miter lim="800000"/>
            <a:headEnd/>
            <a:tailEnd/>
          </a:ln>
        </p:spPr>
        <p:txBody>
          <a:bodyPr lIns="92309" tIns="46154" rIns="92309" bIns="46154">
            <a:spAutoFit/>
          </a:bodyPr>
          <a:lstStyle/>
          <a:p>
            <a:pPr defTabSz="461963">
              <a:spcBef>
                <a:spcPct val="50000"/>
              </a:spcBef>
            </a:pPr>
            <a:r>
              <a:rPr lang="en-GB" sz="1000" i="1">
                <a:solidFill>
                  <a:srgbClr val="000099"/>
                </a:solidFill>
                <a:latin typeface="Calibri" pitchFamily="34" charset="0"/>
              </a:rPr>
              <a:t>“The clinical management of breakthrough pain current and emerging perspectives” M. Clark, P Fine, John Hopkins medicine edition </a:t>
            </a:r>
            <a:r>
              <a:rPr lang="en-GB" sz="1000" b="1" i="1">
                <a:solidFill>
                  <a:srgbClr val="000099"/>
                </a:solidFill>
                <a:latin typeface="Calibri" pitchFamily="34" charset="0"/>
              </a:rPr>
              <a:t>www.CMEZone.com</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61122"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Rectangle 2"/>
          <p:cNvSpPr>
            <a:spLocks noGrp="1" noRot="1" noChangeAspect="1" noChangeArrowheads="1" noTextEdit="1"/>
          </p:cNvSpPr>
          <p:nvPr>
            <p:ph type="sldImg"/>
          </p:nvPr>
        </p:nvSpPr>
        <p:spPr bwMode="auto">
          <a:xfrm>
            <a:off x="1130300" y="677863"/>
            <a:ext cx="4611688" cy="3457575"/>
          </a:xfrm>
          <a:noFill/>
          <a:ln>
            <a:solidFill>
              <a:srgbClr val="000000"/>
            </a:solidFill>
            <a:miter lim="800000"/>
            <a:headEnd/>
            <a:tailEnd/>
          </a:ln>
        </p:spPr>
      </p:sp>
      <p:sp>
        <p:nvSpPr>
          <p:cNvPr id="263170" name="Rectangle 3"/>
          <p:cNvSpPr>
            <a:spLocks noGrp="1" noChangeArrowheads="1"/>
          </p:cNvSpPr>
          <p:nvPr>
            <p:ph type="body" idx="1"/>
          </p:nvPr>
        </p:nvSpPr>
        <p:spPr bwMode="auto">
          <a:xfrm>
            <a:off x="788988" y="4359275"/>
            <a:ext cx="5280025" cy="4349750"/>
          </a:xfrm>
          <a:noFill/>
        </p:spPr>
        <p:txBody>
          <a:bodyPr wrap="square" numCol="1" anchor="t" anchorCtr="0" compatLnSpc="1">
            <a:prstTxWarp prst="textNoShape">
              <a:avLst/>
            </a:prstTxWarp>
          </a:bodyPr>
          <a:lstStyle/>
          <a:p>
            <a:pPr defTabSz="914400">
              <a:spcBef>
                <a:spcPct val="0"/>
              </a:spcBef>
              <a:spcAft>
                <a:spcPct val="30000"/>
              </a:spcAft>
            </a:pPr>
            <a:r>
              <a:rPr lang="en-GB" sz="1000" smtClean="0"/>
              <a:t>The pharmacokinetic properties of fentanyl are particularly important to understand.</a:t>
            </a:r>
          </a:p>
          <a:p>
            <a:pPr defTabSz="914400">
              <a:spcBef>
                <a:spcPct val="0"/>
              </a:spcBef>
              <a:spcAft>
                <a:spcPct val="30000"/>
              </a:spcAft>
            </a:pPr>
            <a:r>
              <a:rPr lang="en-GB" sz="1000" smtClean="0"/>
              <a:t>Fentanyl is </a:t>
            </a:r>
            <a:r>
              <a:rPr lang="en-GB" sz="1000" b="1" smtClean="0"/>
              <a:t>highly lipophilic, </a:t>
            </a:r>
            <a:r>
              <a:rPr lang="en-GB" sz="1000" smtClean="0"/>
              <a:t>compared with morphine which is more hydrophilic. This means that fentanyl is better able to </a:t>
            </a:r>
            <a:r>
              <a:rPr lang="en-GB" sz="1000" b="1" smtClean="0"/>
              <a:t>cross lipid barriers </a:t>
            </a:r>
            <a:r>
              <a:rPr lang="en-GB" sz="1000" smtClean="0"/>
              <a:t>such as cell membranes.</a:t>
            </a:r>
          </a:p>
          <a:p>
            <a:pPr defTabSz="914400">
              <a:spcBef>
                <a:spcPct val="0"/>
              </a:spcBef>
              <a:spcAft>
                <a:spcPct val="30000"/>
              </a:spcAft>
            </a:pPr>
            <a:r>
              <a:rPr lang="en-GB" sz="1000" b="1" smtClean="0"/>
              <a:t>Distribution</a:t>
            </a:r>
            <a:r>
              <a:rPr lang="en-GB" sz="1000" smtClean="0"/>
              <a:t> is rapid, meaning fentanyl can </a:t>
            </a:r>
            <a:r>
              <a:rPr lang="en-GB" sz="1000" b="1" smtClean="0"/>
              <a:t>spread rapidly</a:t>
            </a:r>
            <a:r>
              <a:rPr lang="en-GB" sz="1000" smtClean="0"/>
              <a:t> into all tissues</a:t>
            </a:r>
          </a:p>
          <a:p>
            <a:pPr defTabSz="914400">
              <a:spcBef>
                <a:spcPct val="0"/>
              </a:spcBef>
              <a:spcAft>
                <a:spcPct val="30000"/>
              </a:spcAft>
            </a:pPr>
            <a:r>
              <a:rPr lang="en-GB" sz="1000" smtClean="0"/>
              <a:t>The protein binding is 80%.</a:t>
            </a:r>
          </a:p>
          <a:p>
            <a:pPr defTabSz="914400">
              <a:spcBef>
                <a:spcPct val="0"/>
              </a:spcBef>
              <a:spcAft>
                <a:spcPct val="30000"/>
              </a:spcAft>
            </a:pPr>
            <a:r>
              <a:rPr lang="en-GB" sz="1000" b="1" smtClean="0"/>
              <a:t>Extensive first pass metabolism</a:t>
            </a:r>
            <a:r>
              <a:rPr lang="en-GB" sz="1000" smtClean="0"/>
              <a:t> is a phenomenon of drug metabolism whereby the concentration of a drug is greatly reduced before it reaches the systemic circulation. After a drug is swallowed, it is absorbed by the digestive system and enters the hepatic portal system. It is carried through the portal vein into the liver before it reaches the rest of the body. Alternative routes of administration like intravenous, intramuscular, and sublingual avoid the first-pass effect because they allow drugs to be absorbed directly into the systemic circulation.</a:t>
            </a:r>
          </a:p>
          <a:p>
            <a:pPr defTabSz="914400">
              <a:spcBef>
                <a:spcPct val="0"/>
              </a:spcBef>
              <a:spcAft>
                <a:spcPct val="30000"/>
              </a:spcAft>
            </a:pPr>
            <a:r>
              <a:rPr lang="en-GB" sz="1000" smtClean="0"/>
              <a:t>Fentanyl is metabolised in the liver by </a:t>
            </a:r>
            <a:r>
              <a:rPr lang="en-GB" sz="1000" i="1" smtClean="0"/>
              <a:t>N</a:t>
            </a:r>
            <a:r>
              <a:rPr lang="en-GB" sz="1000" smtClean="0"/>
              <a:t>-dealkylation and hydroxylation via the cytochrome P450 isoenzyme CYP3A4. Any drugs that effect the activity of this enzyme  (e.g. inhibitor or inducer) may influence the metabolisation of fentanyl, thereby affecting the </a:t>
            </a:r>
            <a:r>
              <a:rPr lang="en-GB" sz="1000" b="1" smtClean="0"/>
              <a:t>activity and safety of the drug.</a:t>
            </a:r>
          </a:p>
          <a:p>
            <a:pPr defTabSz="914400">
              <a:spcBef>
                <a:spcPct val="0"/>
              </a:spcBef>
              <a:spcAft>
                <a:spcPct val="30000"/>
              </a:spcAft>
            </a:pPr>
            <a:r>
              <a:rPr lang="en-GB" sz="1000" smtClean="0"/>
              <a:t>There are </a:t>
            </a:r>
            <a:r>
              <a:rPr lang="en-GB" sz="1000" b="1" smtClean="0"/>
              <a:t>no active metabolites</a:t>
            </a:r>
            <a:r>
              <a:rPr lang="en-GB" sz="1000" smtClean="0"/>
              <a:t> after metabolisation by the liver,  unlike with morphine, codeine, or hydromorphone. </a:t>
            </a:r>
          </a:p>
          <a:p>
            <a:pPr defTabSz="914400">
              <a:spcBef>
                <a:spcPct val="0"/>
              </a:spcBef>
              <a:spcAft>
                <a:spcPct val="30000"/>
              </a:spcAft>
            </a:pPr>
            <a:r>
              <a:rPr lang="en-GB" sz="1000" smtClean="0"/>
              <a:t>Fentanyl can cross the placenta which may present a risk for the foetus</a:t>
            </a:r>
          </a:p>
          <a:p>
            <a:pPr defTabSz="914400">
              <a:spcBef>
                <a:spcPct val="0"/>
              </a:spcBef>
              <a:spcAft>
                <a:spcPct val="30000"/>
              </a:spcAft>
            </a:pPr>
            <a:endParaRPr lang="en-GB" sz="1000" b="1" smtClean="0"/>
          </a:p>
          <a:p>
            <a:pPr defTabSz="914400">
              <a:spcBef>
                <a:spcPct val="0"/>
              </a:spcBef>
              <a:spcAft>
                <a:spcPct val="30000"/>
              </a:spcAft>
            </a:pPr>
            <a:r>
              <a:rPr lang="en-GB" sz="1000" b="1" i="1" u="sng" smtClean="0"/>
              <a:t>References:</a:t>
            </a:r>
          </a:p>
          <a:p>
            <a:pPr defTabSz="914400">
              <a:spcBef>
                <a:spcPct val="0"/>
              </a:spcBef>
              <a:spcAft>
                <a:spcPct val="30000"/>
              </a:spcAft>
            </a:pPr>
            <a:r>
              <a:rPr lang="en-GB" sz="1000" b="1" smtClean="0"/>
              <a:t>Martindale: Pharmacokinetics  </a:t>
            </a:r>
            <a:endParaRPr lang="en-GB" sz="100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Rectangle 2"/>
          <p:cNvSpPr>
            <a:spLocks noGrp="1" noRot="1" noChangeAspect="1" noChangeArrowheads="1" noTextEdit="1"/>
          </p:cNvSpPr>
          <p:nvPr>
            <p:ph type="sldImg"/>
          </p:nvPr>
        </p:nvSpPr>
        <p:spPr bwMode="auto">
          <a:xfrm>
            <a:off x="1130300" y="677863"/>
            <a:ext cx="4611688" cy="3457575"/>
          </a:xfrm>
          <a:noFill/>
          <a:ln>
            <a:solidFill>
              <a:srgbClr val="000000"/>
            </a:solidFill>
            <a:miter lim="800000"/>
            <a:headEnd/>
            <a:tailEnd/>
          </a:ln>
        </p:spPr>
      </p:sp>
      <p:sp>
        <p:nvSpPr>
          <p:cNvPr id="265218" name="Rectangle 3"/>
          <p:cNvSpPr>
            <a:spLocks noGrp="1" noChangeArrowheads="1"/>
          </p:cNvSpPr>
          <p:nvPr>
            <p:ph type="body" idx="1"/>
          </p:nvPr>
        </p:nvSpPr>
        <p:spPr bwMode="auto">
          <a:xfrm>
            <a:off x="896938" y="4359275"/>
            <a:ext cx="5075237" cy="4484688"/>
          </a:xfrm>
          <a:noFill/>
        </p:spPr>
        <p:txBody>
          <a:bodyPr wrap="square" numCol="1" anchor="t" anchorCtr="0" compatLnSpc="1">
            <a:prstTxWarp prst="textNoShape">
              <a:avLst/>
            </a:prstTxWarp>
          </a:bodyPr>
          <a:lstStyle/>
          <a:p>
            <a:pPr>
              <a:spcBef>
                <a:spcPct val="0"/>
              </a:spcBef>
              <a:spcAft>
                <a:spcPct val="30000"/>
              </a:spcAft>
            </a:pPr>
            <a:r>
              <a:rPr lang="en-GB" sz="1000" smtClean="0"/>
              <a:t>The easier a drug crosses the membranes, the easier it gets through the blood-brain barrier, the more potent it’s going to be.</a:t>
            </a:r>
          </a:p>
          <a:p>
            <a:pPr>
              <a:spcBef>
                <a:spcPct val="0"/>
              </a:spcBef>
              <a:spcAft>
                <a:spcPct val="30000"/>
              </a:spcAft>
            </a:pPr>
            <a:r>
              <a:rPr lang="en-GB" sz="1000" smtClean="0"/>
              <a:t>So opioid </a:t>
            </a:r>
            <a:r>
              <a:rPr lang="en-GB" sz="1000" b="1" smtClean="0"/>
              <a:t>potency</a:t>
            </a:r>
            <a:r>
              <a:rPr lang="en-GB" sz="1000" smtClean="0"/>
              <a:t> increases with increasing </a:t>
            </a:r>
            <a:r>
              <a:rPr lang="en-GB" sz="1000" b="1" smtClean="0"/>
              <a:t>lipophilicity</a:t>
            </a:r>
            <a:r>
              <a:rPr lang="en-GB" sz="1000" baseline="30000" smtClean="0"/>
              <a:t>1 </a:t>
            </a:r>
          </a:p>
          <a:p>
            <a:pPr>
              <a:spcBef>
                <a:spcPct val="0"/>
              </a:spcBef>
              <a:spcAft>
                <a:spcPct val="30000"/>
              </a:spcAft>
            </a:pPr>
            <a:r>
              <a:rPr lang="en-GB" sz="1000" smtClean="0"/>
              <a:t>The average fentanyl potency is 80 i.e. 1mg of fentanyl will have the same analgesic effect as 80 mg of morphine.</a:t>
            </a:r>
          </a:p>
          <a:p>
            <a:pPr>
              <a:spcBef>
                <a:spcPct val="0"/>
              </a:spcBef>
              <a:spcAft>
                <a:spcPct val="30000"/>
              </a:spcAft>
            </a:pPr>
            <a:endParaRPr lang="en-GB" sz="1000" smtClean="0"/>
          </a:p>
          <a:p>
            <a:pPr>
              <a:spcBef>
                <a:spcPct val="0"/>
              </a:spcBef>
              <a:spcAft>
                <a:spcPct val="30000"/>
              </a:spcAft>
            </a:pPr>
            <a:r>
              <a:rPr lang="en-GB" sz="1000" smtClean="0"/>
              <a:t>In addition, there is </a:t>
            </a:r>
            <a:r>
              <a:rPr lang="en-GB" sz="1000" b="1" smtClean="0"/>
              <a:t>no ceiling effect</a:t>
            </a:r>
            <a:r>
              <a:rPr lang="en-GB" sz="1000" smtClean="0"/>
              <a:t> and the effect is proportional to the dose.</a:t>
            </a:r>
          </a:p>
          <a:p>
            <a:pPr>
              <a:spcBef>
                <a:spcPct val="0"/>
              </a:spcBef>
              <a:spcAft>
                <a:spcPct val="30000"/>
              </a:spcAft>
            </a:pPr>
            <a:r>
              <a:rPr lang="en-GB" sz="1000" smtClean="0"/>
              <a:t>In practice, the dose of fentanyl will be adapted to each patient and to each pain.</a:t>
            </a:r>
          </a:p>
          <a:p>
            <a:pPr>
              <a:spcBef>
                <a:spcPct val="0"/>
              </a:spcBef>
              <a:spcAft>
                <a:spcPct val="30000"/>
              </a:spcAft>
            </a:pPr>
            <a:endParaRPr lang="en-GB" sz="1000" smtClean="0"/>
          </a:p>
          <a:p>
            <a:pPr>
              <a:spcBef>
                <a:spcPct val="0"/>
              </a:spcBef>
              <a:spcAft>
                <a:spcPct val="30000"/>
              </a:spcAft>
            </a:pPr>
            <a:r>
              <a:rPr lang="en-GB" sz="1000" smtClean="0"/>
              <a:t>“In the anaesthesia world, it is thought as a very </a:t>
            </a:r>
            <a:r>
              <a:rPr lang="en-GB" sz="1000" b="1" smtClean="0">
                <a:solidFill>
                  <a:srgbClr val="339966"/>
                </a:solidFill>
              </a:rPr>
              <a:t>“clean drug”,</a:t>
            </a:r>
            <a:r>
              <a:rPr lang="en-GB" sz="1000" smtClean="0"/>
              <a:t> a drug with no active metabolite, extensive distribution and redistribution, and again highly potent because of its lipophilicity.”</a:t>
            </a:r>
            <a:r>
              <a:rPr lang="en-GB" sz="1000" baseline="30000" smtClean="0"/>
              <a:t>2</a:t>
            </a:r>
          </a:p>
          <a:p>
            <a:pPr>
              <a:spcBef>
                <a:spcPct val="0"/>
              </a:spcBef>
              <a:spcAft>
                <a:spcPct val="30000"/>
              </a:spcAft>
            </a:pPr>
            <a:endParaRPr lang="en-GB" sz="1000" smtClean="0"/>
          </a:p>
          <a:p>
            <a:pPr>
              <a:spcBef>
                <a:spcPct val="0"/>
              </a:spcBef>
              <a:spcAft>
                <a:spcPct val="30000"/>
              </a:spcAft>
            </a:pPr>
            <a:r>
              <a:rPr lang="en-GB" sz="1000" i="1" u="sng" smtClean="0"/>
              <a:t>References</a:t>
            </a:r>
            <a:r>
              <a:rPr lang="en-GB" sz="1000" smtClean="0"/>
              <a:t>: </a:t>
            </a:r>
          </a:p>
          <a:p>
            <a:pPr>
              <a:spcBef>
                <a:spcPct val="0"/>
              </a:spcBef>
              <a:spcAft>
                <a:spcPct val="30000"/>
              </a:spcAft>
            </a:pPr>
            <a:r>
              <a:rPr lang="en-GB" sz="1000" smtClean="0"/>
              <a:t>1-Bennett D et al Pharmacol ther. 2005; 30: 354-361</a:t>
            </a:r>
          </a:p>
          <a:p>
            <a:pPr>
              <a:spcBef>
                <a:spcPct val="0"/>
              </a:spcBef>
              <a:spcAft>
                <a:spcPct val="30000"/>
              </a:spcAft>
            </a:pPr>
            <a:r>
              <a:rPr lang="en-GB" sz="1000" smtClean="0"/>
              <a:t>2-M. Clark, P Fine, « The clinical management of breakthrough pain: current and emerging perspectives » the Johns Hopkins University edition www.CNEZone.com</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67266"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69314"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r>
              <a:rPr lang="en-GB" sz="1000" smtClean="0"/>
              <a:t>Fentanyls are extensively used for </a:t>
            </a:r>
            <a:r>
              <a:rPr lang="en-GB" sz="1000" b="1" smtClean="0"/>
              <a:t>anaesthesia and analgesia</a:t>
            </a:r>
            <a:r>
              <a:rPr lang="en-GB" sz="1000" smtClean="0"/>
              <a:t>,  most often in the operating room and intensive care unit. </a:t>
            </a:r>
          </a:p>
          <a:p>
            <a:pPr>
              <a:spcBef>
                <a:spcPct val="0"/>
              </a:spcBef>
            </a:pPr>
            <a:endParaRPr lang="en-GB" sz="1000" smtClean="0"/>
          </a:p>
          <a:p>
            <a:pPr>
              <a:spcBef>
                <a:spcPct val="0"/>
              </a:spcBef>
            </a:pPr>
            <a:r>
              <a:rPr lang="en-GB" sz="1000" smtClean="0"/>
              <a:t>Fentanyl is not considered a first-line opioid in palliative care morphine remains the first line choice, with fentanyl regarded as a second or third line alternative to morphine along with hydromorphone and oxycodone.</a:t>
            </a:r>
          </a:p>
          <a:p>
            <a:pPr>
              <a:spcBef>
                <a:spcPct val="0"/>
              </a:spcBef>
            </a:pPr>
            <a:endParaRPr lang="en-GB" sz="1000" smtClean="0"/>
          </a:p>
          <a:p>
            <a:pPr>
              <a:spcBef>
                <a:spcPct val="0"/>
              </a:spcBef>
            </a:pPr>
            <a:r>
              <a:rPr lang="en-GB" sz="1000" i="1" u="sng" smtClean="0"/>
              <a:t>Note</a:t>
            </a:r>
            <a:r>
              <a:rPr lang="en-GB" sz="1000" smtClean="0"/>
              <a:t>: Before Actiq no other treatment had an indication for the </a:t>
            </a:r>
            <a:r>
              <a:rPr lang="en-GB" sz="1000" b="1" smtClean="0"/>
              <a:t>treatment of breakthrough cancer pain.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71362" name="Rectangle 3"/>
          <p:cNvSpPr>
            <a:spLocks noGrp="1" noChangeArrowheads="1"/>
          </p:cNvSpPr>
          <p:nvPr>
            <p:ph type="body" idx="1"/>
          </p:nvPr>
        </p:nvSpPr>
        <p:spPr bwMode="auto">
          <a:xfrm>
            <a:off x="685800" y="4171950"/>
            <a:ext cx="5486400" cy="4737100"/>
          </a:xfrm>
          <a:noFill/>
        </p:spPr>
        <p:txBody>
          <a:bodyPr wrap="square" numCol="1" anchor="t" anchorCtr="0" compatLnSpc="1">
            <a:prstTxWarp prst="textNoShape">
              <a:avLst/>
            </a:prstTxWarp>
          </a:bodyPr>
          <a:lstStyle/>
          <a:p>
            <a:pPr>
              <a:lnSpc>
                <a:spcPct val="80000"/>
              </a:lnSpc>
              <a:spcBef>
                <a:spcPct val="0"/>
              </a:spcBef>
            </a:pPr>
            <a:r>
              <a:rPr lang="en-US" sz="1000" smtClean="0"/>
              <a:t>Fentanyl has the same side effects as other opioids.</a:t>
            </a:r>
          </a:p>
          <a:p>
            <a:pPr>
              <a:lnSpc>
                <a:spcPct val="80000"/>
              </a:lnSpc>
              <a:spcBef>
                <a:spcPct val="0"/>
              </a:spcBef>
            </a:pPr>
            <a:r>
              <a:rPr lang="en-US" sz="1000" smtClean="0"/>
              <a:t>In normal doses the </a:t>
            </a:r>
            <a:r>
              <a:rPr lang="en-US" sz="1000" b="1" smtClean="0">
                <a:solidFill>
                  <a:srgbClr val="339966"/>
                </a:solidFill>
              </a:rPr>
              <a:t>most common side-effects</a:t>
            </a:r>
            <a:r>
              <a:rPr lang="en-US" sz="1000" smtClean="0"/>
              <a:t> of opioid analgesics are </a:t>
            </a:r>
            <a:r>
              <a:rPr lang="en-US" sz="1000" b="1" smtClean="0">
                <a:solidFill>
                  <a:srgbClr val="339966"/>
                </a:solidFill>
              </a:rPr>
              <a:t>nausea, vomiting, constipation, drowsiness, and confusion</a:t>
            </a:r>
            <a:r>
              <a:rPr lang="en-US" sz="1000" smtClean="0"/>
              <a:t>; tolerance to these (except constipation) generally develops with long-term use. Micturition may be difficult and there may be ureteric or biliary spasm; the latter may be associated with alterations in liver enzyme values. There is also an antidiuretic effect. Dry mouth, dizziness, sweating, facial flushing, headache, vertigo, bradycardia, tachycardia, palpitations, orthostatic hypotension, hypothermia, restlessness, changes of mood, decreased libido or potency, hallucinations, and miosis can also occur. These effects tend to occur more commonly in </a:t>
            </a:r>
            <a:r>
              <a:rPr lang="en-US" sz="1000" b="1" smtClean="0"/>
              <a:t>ambulant patients than in those at rest in bed and in those without severe pain</a:t>
            </a:r>
            <a:r>
              <a:rPr lang="en-US" sz="1000" smtClean="0"/>
              <a:t>. Raised intracranial pressure occurs in some patients. Muscle rigidity has been reported following high doses. The euphoric activity of opioids has led to their abuse. </a:t>
            </a:r>
          </a:p>
          <a:p>
            <a:pPr>
              <a:lnSpc>
                <a:spcPct val="80000"/>
              </a:lnSpc>
              <a:spcBef>
                <a:spcPct val="0"/>
              </a:spcBef>
            </a:pPr>
            <a:r>
              <a:rPr lang="en-US" sz="1000" b="1" smtClean="0">
                <a:solidFill>
                  <a:srgbClr val="339966"/>
                </a:solidFill>
              </a:rPr>
              <a:t>Larger doses</a:t>
            </a:r>
            <a:r>
              <a:rPr lang="en-US" sz="1000" b="1" smtClean="0"/>
              <a:t> of opioids</a:t>
            </a:r>
            <a:r>
              <a:rPr lang="en-US" sz="1000" smtClean="0"/>
              <a:t> produce </a:t>
            </a:r>
            <a:r>
              <a:rPr lang="en-US" sz="1000" b="1" smtClean="0">
                <a:solidFill>
                  <a:srgbClr val="339966"/>
                </a:solidFill>
              </a:rPr>
              <a:t>respiratory depression</a:t>
            </a:r>
            <a:r>
              <a:rPr lang="en-US" sz="1000" smtClean="0"/>
              <a:t> and hypotension, with circulatory failure and deepening coma. Convulsions may occur, especially in infants and children. Rhabdomyolysis progressing to renal failure has been reported in overdosage. Death may occur from respiratory failure. Classically, overdose is reversed by naloxone.</a:t>
            </a:r>
          </a:p>
          <a:p>
            <a:pPr>
              <a:lnSpc>
                <a:spcPct val="80000"/>
              </a:lnSpc>
              <a:spcBef>
                <a:spcPct val="0"/>
              </a:spcBef>
            </a:pPr>
            <a:r>
              <a:rPr lang="en-GB" smtClean="0"/>
              <a:t>Muscle rigidity interfering with respiration is possible with fentanyl and other opioids.  If it occurs, it should be managed by the use of assisted ventilation, by an opioid antagonist, and as a final alternative, by a neuromuscular blocking agent.</a:t>
            </a:r>
          </a:p>
          <a:p>
            <a:pPr>
              <a:lnSpc>
                <a:spcPct val="80000"/>
              </a:lnSpc>
              <a:spcBef>
                <a:spcPct val="0"/>
              </a:spcBef>
            </a:pPr>
            <a:r>
              <a:rPr lang="en-GB" smtClean="0"/>
              <a:t>Although muscle rigidity interfering with respiration is possible with fentanyl and other opioids.  If it occurs, it should be managed by the use of assisted ventilation, by an opioid antagonist, and as a final alternative, by a neuromuscular blocking agent.</a:t>
            </a:r>
          </a:p>
          <a:p>
            <a:pPr>
              <a:lnSpc>
                <a:spcPct val="80000"/>
              </a:lnSpc>
              <a:spcBef>
                <a:spcPct val="0"/>
              </a:spcBef>
            </a:pPr>
            <a:endParaRPr lang="en-US" sz="1000" smtClean="0"/>
          </a:p>
          <a:p>
            <a:pPr>
              <a:lnSpc>
                <a:spcPct val="80000"/>
              </a:lnSpc>
              <a:spcBef>
                <a:spcPct val="0"/>
              </a:spcBef>
            </a:pPr>
            <a:r>
              <a:rPr lang="en-US" sz="1000" smtClean="0"/>
              <a:t>The type and extent of adverse effects experienced in practice may depend on whether or not </a:t>
            </a:r>
            <a:r>
              <a:rPr lang="en-US" sz="1000" b="1" smtClean="0"/>
              <a:t>opioid-sensitive pain is present, whether the opioid analgesic is being given for the control of chronic severe pain or acute pain</a:t>
            </a:r>
            <a:r>
              <a:rPr lang="en-US" sz="1000" smtClean="0"/>
              <a:t>, and the route used. In a review of the use of opioids in </a:t>
            </a:r>
            <a:r>
              <a:rPr lang="en-US" sz="1000" i="1" smtClean="0"/>
              <a:t>chronic pain</a:t>
            </a:r>
            <a:r>
              <a:rPr lang="en-US" sz="1000" smtClean="0"/>
              <a:t> it was noted that, despite worries to the contrary, respiratory depression and dependence liability are not generally a problem when appropriate doses are used to treat opioid-sensitive pain. In fact the presence of opioid-sensitive pain appears to protect against the respiratory depressant effect, although it may occur if the source of opioid-sensitive pain is removed (e.g. by surgery) without adequate reduction in opioid dosage.</a:t>
            </a:r>
          </a:p>
          <a:p>
            <a:pPr>
              <a:lnSpc>
                <a:spcPct val="80000"/>
              </a:lnSpc>
              <a:spcBef>
                <a:spcPct val="0"/>
              </a:spcBef>
            </a:pPr>
            <a:endParaRPr lang="en-US" sz="900" smtClean="0"/>
          </a:p>
          <a:p>
            <a:pPr>
              <a:lnSpc>
                <a:spcPct val="80000"/>
              </a:lnSpc>
              <a:spcBef>
                <a:spcPct val="0"/>
              </a:spcBef>
            </a:pPr>
            <a:r>
              <a:rPr lang="en-US" sz="800" smtClean="0"/>
              <a:t>1. Duthie DJR, Nimmo WS. Adverse effects of opioid analgesic drugs. </a:t>
            </a:r>
            <a:r>
              <a:rPr lang="en-US" sz="800" i="1" smtClean="0"/>
              <a:t>Br J Anaesth</a:t>
            </a:r>
            <a:r>
              <a:rPr lang="en-US" sz="800" smtClean="0"/>
              <a:t> 1987; </a:t>
            </a:r>
            <a:r>
              <a:rPr lang="en-US" sz="800" b="1" smtClean="0"/>
              <a:t>59:</a:t>
            </a:r>
            <a:r>
              <a:rPr lang="en-US" sz="800" smtClean="0"/>
              <a:t> 61-77. (PubMed id:2881564) </a:t>
            </a:r>
            <a:br>
              <a:rPr lang="en-US" sz="800" smtClean="0"/>
            </a:br>
            <a:r>
              <a:rPr lang="en-US" sz="800" smtClean="0"/>
              <a:t>2. Schug SA, </a:t>
            </a:r>
            <a:r>
              <a:rPr lang="en-US" sz="800" i="1" smtClean="0"/>
              <a:t>et al.</a:t>
            </a:r>
            <a:r>
              <a:rPr lang="en-US" sz="800" smtClean="0"/>
              <a:t> Adverse effects of systemic opioid analgesics. </a:t>
            </a:r>
            <a:r>
              <a:rPr lang="en-US" sz="800" i="1" smtClean="0"/>
              <a:t>Drug Safety</a:t>
            </a:r>
            <a:r>
              <a:rPr lang="en-US" sz="800" smtClean="0"/>
              <a:t> 1992; </a:t>
            </a:r>
            <a:r>
              <a:rPr lang="en-US" sz="800" b="1" smtClean="0"/>
              <a:t>7:</a:t>
            </a:r>
            <a:r>
              <a:rPr lang="en-US" sz="800" smtClean="0"/>
              <a:t> 200-13. (PubMed id:1354445) </a:t>
            </a:r>
            <a:br>
              <a:rPr lang="en-US" sz="800" smtClean="0"/>
            </a:br>
            <a:r>
              <a:rPr lang="en-US" sz="800" smtClean="0"/>
              <a:t>3. McQuay HJ. Opioids in chronic pain. </a:t>
            </a:r>
            <a:r>
              <a:rPr lang="en-US" sz="800" i="1" smtClean="0"/>
              <a:t>Br J Anaesth</a:t>
            </a:r>
            <a:r>
              <a:rPr lang="en-US" sz="800" smtClean="0"/>
              <a:t> 1989; </a:t>
            </a:r>
            <a:r>
              <a:rPr lang="en-US" sz="800" b="1" smtClean="0"/>
              <a:t>63:</a:t>
            </a:r>
            <a:r>
              <a:rPr lang="en-US" sz="800" smtClean="0"/>
              <a:t> 213-26. (PubMed id:2669911) </a:t>
            </a:r>
            <a:br>
              <a:rPr lang="en-US" sz="800" smtClean="0"/>
            </a:br>
            <a:endParaRPr lang="en-US" sz="8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73410" name="Rectangle 3"/>
          <p:cNvSpPr>
            <a:spLocks noGrp="1" noChangeArrowheads="1"/>
          </p:cNvSpPr>
          <p:nvPr>
            <p:ph type="body" idx="1"/>
          </p:nvPr>
        </p:nvSpPr>
        <p:spPr bwMode="auto">
          <a:xfrm>
            <a:off x="685800" y="4171950"/>
            <a:ext cx="5486400" cy="4737100"/>
          </a:xfrm>
          <a:noFill/>
        </p:spPr>
        <p:txBody>
          <a:bodyPr wrap="square" numCol="1" anchor="t" anchorCtr="0" compatLnSpc="1">
            <a:prstTxWarp prst="textNoShape">
              <a:avLst/>
            </a:prstTxWarp>
          </a:bodyPr>
          <a:lstStyle/>
          <a:p>
            <a:pPr>
              <a:spcBef>
                <a:spcPct val="0"/>
              </a:spcBef>
            </a:pPr>
            <a:r>
              <a:rPr lang="en-GB" sz="1000" smtClean="0"/>
              <a:t>Fentanyl has the same side effects as other opioids.</a:t>
            </a:r>
          </a:p>
          <a:p>
            <a:pPr>
              <a:spcBef>
                <a:spcPct val="0"/>
              </a:spcBef>
            </a:pPr>
            <a:r>
              <a:rPr lang="en-GB" sz="1000" smtClean="0"/>
              <a:t>. </a:t>
            </a:r>
          </a:p>
          <a:p>
            <a:pPr>
              <a:spcBef>
                <a:spcPct val="0"/>
              </a:spcBef>
            </a:pPr>
            <a:r>
              <a:rPr lang="en-GB" sz="1000" b="1" smtClean="0"/>
              <a:t>Toxic doses</a:t>
            </a:r>
            <a:r>
              <a:rPr lang="en-GB" sz="1000" smtClean="0"/>
              <a:t> of specific opiods vary considerably with the individual and regular users may tolerate large doses. The triad of coma, pinpoint pupils, and respiratory depression is considered indicative of opioid overdosage; dilatation of the pupils occurs as hypoxia develops. Pulmonary oedema after overdosage is a common cause of fatalities among opioid addicts. </a:t>
            </a:r>
          </a:p>
          <a:p>
            <a:pPr>
              <a:spcBef>
                <a:spcPct val="0"/>
              </a:spcBef>
            </a:pPr>
            <a:r>
              <a:rPr lang="en-GB" sz="1000" smtClean="0"/>
              <a:t>In addition, fentanyl, like other opioids, may induce mental dysfunction, or lead to seizure</a:t>
            </a:r>
          </a:p>
          <a:p>
            <a:pPr>
              <a:spcBef>
                <a:spcPct val="0"/>
              </a:spcBef>
            </a:pPr>
            <a:endParaRPr lang="en-GB" sz="1000" smtClean="0"/>
          </a:p>
          <a:p>
            <a:pPr>
              <a:lnSpc>
                <a:spcPct val="80000"/>
              </a:lnSpc>
              <a:spcBef>
                <a:spcPct val="0"/>
              </a:spcBef>
            </a:pPr>
            <a:endParaRPr lang="en-GB" sz="1000" smtClean="0"/>
          </a:p>
          <a:p>
            <a:pPr>
              <a:lnSpc>
                <a:spcPct val="80000"/>
              </a:lnSpc>
              <a:spcBef>
                <a:spcPct val="0"/>
              </a:spcBef>
            </a:pPr>
            <a:r>
              <a:rPr lang="en-GB" sz="800" smtClean="0"/>
              <a:t>1. Duthie DJR, Nimmo WS. Adverse effects of opioid analgesic drugs. </a:t>
            </a:r>
            <a:r>
              <a:rPr lang="en-GB" sz="800" i="1" smtClean="0"/>
              <a:t>Br J Anaesth</a:t>
            </a:r>
            <a:r>
              <a:rPr lang="en-GB" sz="800" smtClean="0"/>
              <a:t> 1987; </a:t>
            </a:r>
            <a:r>
              <a:rPr lang="en-GB" sz="800" b="1" smtClean="0"/>
              <a:t>59:</a:t>
            </a:r>
            <a:r>
              <a:rPr lang="en-GB" sz="800" smtClean="0"/>
              <a:t> 61-77. (PubMed id:2881564) </a:t>
            </a:r>
            <a:br>
              <a:rPr lang="en-GB" sz="800" smtClean="0"/>
            </a:br>
            <a:r>
              <a:rPr lang="en-GB" sz="800" smtClean="0"/>
              <a:t>2. Schug SA, </a:t>
            </a:r>
            <a:r>
              <a:rPr lang="en-GB" sz="800" i="1" smtClean="0"/>
              <a:t>et al.</a:t>
            </a:r>
            <a:r>
              <a:rPr lang="en-GB" sz="800" smtClean="0"/>
              <a:t> Adverse effects of systemic opioid analgesics. </a:t>
            </a:r>
            <a:r>
              <a:rPr lang="en-GB" sz="800" i="1" smtClean="0"/>
              <a:t>Drug Safety</a:t>
            </a:r>
            <a:r>
              <a:rPr lang="en-GB" sz="800" smtClean="0"/>
              <a:t> 1992; </a:t>
            </a:r>
            <a:r>
              <a:rPr lang="en-GB" sz="800" b="1" smtClean="0"/>
              <a:t>7:</a:t>
            </a:r>
            <a:r>
              <a:rPr lang="en-GB" sz="800" smtClean="0"/>
              <a:t> 200-13. (PubMed id:1354445) </a:t>
            </a:r>
            <a:br>
              <a:rPr lang="en-GB" sz="800" smtClean="0"/>
            </a:br>
            <a:r>
              <a:rPr lang="en-GB" sz="800" smtClean="0"/>
              <a:t>3. McQuay HJ. Opioids in chronic pain. </a:t>
            </a:r>
            <a:r>
              <a:rPr lang="en-GB" sz="800" i="1" smtClean="0"/>
              <a:t>Br J Anaesth</a:t>
            </a:r>
            <a:r>
              <a:rPr lang="en-GB" sz="800" smtClean="0"/>
              <a:t> 1989; </a:t>
            </a:r>
            <a:r>
              <a:rPr lang="en-GB" sz="800" b="1" smtClean="0"/>
              <a:t>63:</a:t>
            </a:r>
            <a:r>
              <a:rPr lang="en-GB" sz="800" smtClean="0"/>
              <a:t> 213-26. (PubMed id:2669911) </a:t>
            </a:r>
            <a:br>
              <a:rPr lang="en-GB" sz="800" smtClean="0"/>
            </a:br>
            <a:endParaRPr lang="en-GB" sz="8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75458"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r>
              <a:rPr lang="en-GB" sz="1000" smtClean="0"/>
              <a:t>Some references to the pharmacokinetics of fentanyl after constant rate intravenous infusion</a:t>
            </a:r>
            <a:r>
              <a:rPr lang="en-GB" sz="1000" baseline="30000" smtClean="0"/>
              <a:t>,1</a:t>
            </a:r>
            <a:r>
              <a:rPr lang="en-GB" sz="1000" smtClean="0"/>
              <a:t> transdermal application</a:t>
            </a:r>
            <a:r>
              <a:rPr lang="en-GB" sz="1000" baseline="30000" smtClean="0"/>
              <a:t>,2</a:t>
            </a:r>
            <a:r>
              <a:rPr lang="en-GB" sz="1000" smtClean="0"/>
              <a:t> use of the oral sublingual</a:t>
            </a:r>
            <a:r>
              <a:rPr lang="en-GB" sz="1000" baseline="30000" smtClean="0"/>
              <a:t>3</a:t>
            </a:r>
            <a:r>
              <a:rPr lang="en-GB" sz="1000" smtClean="0"/>
              <a:t> (not available) and transmucosal</a:t>
            </a:r>
            <a:r>
              <a:rPr lang="en-GB" sz="1000" baseline="30000" smtClean="0"/>
              <a:t>4</a:t>
            </a:r>
            <a:r>
              <a:rPr lang="en-GB" sz="1000" smtClean="0"/>
              <a:t> routes, intranasal dosage</a:t>
            </a:r>
            <a:r>
              <a:rPr lang="en-GB" sz="1000" baseline="30000" smtClean="0"/>
              <a:t>,5</a:t>
            </a:r>
            <a:r>
              <a:rPr lang="en-GB" sz="1000" smtClean="0"/>
              <a:t>(not available) subcutaneous infusion,</a:t>
            </a:r>
            <a:r>
              <a:rPr lang="en-GB" sz="1000" baseline="30000" smtClean="0"/>
              <a:t>6</a:t>
            </a:r>
            <a:r>
              <a:rPr lang="en-GB" sz="1000" smtClean="0"/>
              <a:t> and epidural use.</a:t>
            </a:r>
            <a:r>
              <a:rPr lang="en-GB" sz="1000" baseline="30000" smtClean="0"/>
              <a:t>7,8</a:t>
            </a:r>
            <a:r>
              <a:rPr lang="en-GB" sz="1000" smtClean="0"/>
              <a:t> </a:t>
            </a:r>
          </a:p>
          <a:p>
            <a:pPr>
              <a:spcBef>
                <a:spcPct val="0"/>
              </a:spcBef>
            </a:pPr>
            <a:endParaRPr lang="en-GB" sz="1000" smtClean="0"/>
          </a:p>
          <a:p>
            <a:pPr>
              <a:spcBef>
                <a:spcPct val="0"/>
              </a:spcBef>
            </a:pPr>
            <a:r>
              <a:rPr lang="en-GB" sz="1000" smtClean="0"/>
              <a:t>1. </a:t>
            </a:r>
            <a:r>
              <a:rPr lang="en-GB" sz="800" smtClean="0"/>
              <a:t>Duthie DJR, </a:t>
            </a:r>
            <a:r>
              <a:rPr lang="en-GB" sz="800" i="1" smtClean="0"/>
              <a:t>et al.</a:t>
            </a:r>
            <a:r>
              <a:rPr lang="en-GB" sz="800" smtClean="0"/>
              <a:t> Pharmacokinetics of fentanyl during constant rate iv infusion for the relief of pain after surgery. </a:t>
            </a:r>
            <a:r>
              <a:rPr lang="en-GB" sz="800" i="1" smtClean="0"/>
              <a:t>Br J Anaesth</a:t>
            </a:r>
            <a:r>
              <a:rPr lang="en-GB" sz="800" smtClean="0"/>
              <a:t> 1986; </a:t>
            </a:r>
            <a:r>
              <a:rPr lang="en-GB" sz="800" b="1" smtClean="0"/>
              <a:t>58:</a:t>
            </a:r>
            <a:r>
              <a:rPr lang="en-GB" sz="800" smtClean="0"/>
              <a:t> 950-6. (PubMed id:3756054) </a:t>
            </a:r>
            <a:br>
              <a:rPr lang="en-GB" sz="800" smtClean="0"/>
            </a:br>
            <a:r>
              <a:rPr lang="en-GB" sz="800" smtClean="0"/>
              <a:t>2. Grond S, </a:t>
            </a:r>
            <a:r>
              <a:rPr lang="en-GB" sz="800" i="1" smtClean="0"/>
              <a:t>et al.</a:t>
            </a:r>
            <a:r>
              <a:rPr lang="en-GB" sz="800" smtClean="0"/>
              <a:t> Clinical pharmacokinetics of transdermal opioids: focus on transdermal fentanyl. </a:t>
            </a:r>
            <a:r>
              <a:rPr lang="en-GB" sz="800" i="1" smtClean="0"/>
              <a:t>Clin Pharmacokinet</a:t>
            </a:r>
            <a:r>
              <a:rPr lang="en-GB" sz="800" smtClean="0"/>
              <a:t> 2000; </a:t>
            </a:r>
            <a:r>
              <a:rPr lang="en-GB" sz="800" b="1" smtClean="0"/>
              <a:t>38:</a:t>
            </a:r>
            <a:r>
              <a:rPr lang="en-GB" sz="800" smtClean="0"/>
              <a:t> 59-89. (PubMed id:10668859) </a:t>
            </a:r>
            <a:br>
              <a:rPr lang="en-GB" sz="800" smtClean="0"/>
            </a:br>
            <a:r>
              <a:rPr lang="en-GB" sz="800" smtClean="0"/>
              <a:t>3. Lennernäs B, </a:t>
            </a:r>
            <a:r>
              <a:rPr lang="en-GB" sz="800" i="1" smtClean="0"/>
              <a:t>et al.</a:t>
            </a:r>
            <a:r>
              <a:rPr lang="en-GB" sz="800" smtClean="0"/>
              <a:t> Pharmacokinetics and tolerability of different doses of fentanyl following sublingual administration of a rapidly dissolving tablet to cancer patients: a new approach to treatment of incident pain. </a:t>
            </a:r>
            <a:r>
              <a:rPr lang="en-GB" sz="800" i="1" smtClean="0"/>
              <a:t>Br J Clin Pharmacol</a:t>
            </a:r>
            <a:r>
              <a:rPr lang="en-GB" sz="800" smtClean="0"/>
              <a:t> 2005; </a:t>
            </a:r>
            <a:r>
              <a:rPr lang="en-GB" sz="800" b="1" smtClean="0"/>
              <a:t>59:</a:t>
            </a:r>
            <a:r>
              <a:rPr lang="en-GB" sz="800" smtClean="0"/>
              <a:t> 249-53. (PubMed id:15676050) </a:t>
            </a:r>
            <a:br>
              <a:rPr lang="en-GB" sz="800" smtClean="0"/>
            </a:br>
            <a:r>
              <a:rPr lang="en-GB" sz="800" smtClean="0"/>
              <a:t>4. Streisand JB, </a:t>
            </a:r>
            <a:r>
              <a:rPr lang="en-GB" sz="800" i="1" smtClean="0"/>
              <a:t>et al.</a:t>
            </a:r>
            <a:r>
              <a:rPr lang="en-GB" sz="800" smtClean="0"/>
              <a:t> Absorption and bioavailability of oral transmucosal fentanyl citrate. </a:t>
            </a:r>
            <a:r>
              <a:rPr lang="en-GB" sz="800" i="1" smtClean="0"/>
              <a:t>Anesthesiology</a:t>
            </a:r>
            <a:r>
              <a:rPr lang="en-GB" sz="800" smtClean="0"/>
              <a:t> 1991; </a:t>
            </a:r>
            <a:r>
              <a:rPr lang="en-GB" sz="800" b="1" smtClean="0"/>
              <a:t>75:</a:t>
            </a:r>
            <a:r>
              <a:rPr lang="en-GB" sz="800" smtClean="0"/>
              <a:t> 223-9. (PubMed id:1859010) </a:t>
            </a:r>
            <a:br>
              <a:rPr lang="en-GB" sz="800" smtClean="0"/>
            </a:br>
            <a:r>
              <a:rPr lang="en-GB" sz="800" smtClean="0"/>
              <a:t>5. Walter SH, </a:t>
            </a:r>
            <a:r>
              <a:rPr lang="en-GB" sz="800" i="1" smtClean="0"/>
              <a:t>et al.</a:t>
            </a:r>
            <a:r>
              <a:rPr lang="en-GB" sz="800" smtClean="0"/>
              <a:t> Pharmacokinetics of intranasal fentanyl. </a:t>
            </a:r>
            <a:r>
              <a:rPr lang="en-GB" sz="800" i="1" smtClean="0"/>
              <a:t>Br J Anaesth</a:t>
            </a:r>
            <a:r>
              <a:rPr lang="en-GB" sz="800" smtClean="0"/>
              <a:t> 1993; </a:t>
            </a:r>
            <a:r>
              <a:rPr lang="en-GB" sz="800" b="1" smtClean="0"/>
              <a:t>70</a:t>
            </a:r>
            <a:r>
              <a:rPr lang="en-GB" sz="800" smtClean="0"/>
              <a:t> (suppl 1): 108. </a:t>
            </a:r>
            <a:br>
              <a:rPr lang="en-GB" sz="800" smtClean="0"/>
            </a:br>
            <a:r>
              <a:rPr lang="en-GB" sz="800" smtClean="0"/>
              <a:t>6. Miller RS, </a:t>
            </a:r>
            <a:r>
              <a:rPr lang="en-GB" sz="800" i="1" smtClean="0"/>
              <a:t>et al.</a:t>
            </a:r>
            <a:r>
              <a:rPr lang="en-GB" sz="800" smtClean="0"/>
              <a:t> Plasma concentrations of fentanyl with subcutaneous infusion in palliative care patients. </a:t>
            </a:r>
            <a:r>
              <a:rPr lang="en-GB" sz="800" i="1" smtClean="0"/>
              <a:t>Br J Clin Pharmacol</a:t>
            </a:r>
            <a:r>
              <a:rPr lang="en-GB" sz="800" smtClean="0"/>
              <a:t> 1995; </a:t>
            </a:r>
            <a:r>
              <a:rPr lang="en-GB" sz="800" b="1" smtClean="0"/>
              <a:t>40:</a:t>
            </a:r>
            <a:r>
              <a:rPr lang="en-GB" sz="800" smtClean="0"/>
              <a:t> 553-6. (PubMed id:8703661) </a:t>
            </a:r>
            <a:br>
              <a:rPr lang="en-GB" sz="800" smtClean="0"/>
            </a:br>
            <a:r>
              <a:rPr lang="en-GB" sz="800" smtClean="0"/>
              <a:t>7. Gourlay GK, </a:t>
            </a:r>
            <a:r>
              <a:rPr lang="en-GB" sz="800" i="1" smtClean="0"/>
              <a:t>et al.</a:t>
            </a:r>
            <a:r>
              <a:rPr lang="en-GB" sz="800" smtClean="0"/>
              <a:t> Pharmacokinetics of fentanyl in lumbar and cervical CSF following lumbar epidural and intravenous administration. </a:t>
            </a:r>
            <a:r>
              <a:rPr lang="en-GB" sz="800" i="1" smtClean="0"/>
              <a:t>Pain</a:t>
            </a:r>
            <a:r>
              <a:rPr lang="en-GB" sz="800" smtClean="0"/>
              <a:t> 1989; </a:t>
            </a:r>
            <a:r>
              <a:rPr lang="en-GB" sz="800" b="1" smtClean="0"/>
              <a:t>38:</a:t>
            </a:r>
            <a:r>
              <a:rPr lang="en-GB" sz="800" smtClean="0"/>
              <a:t> 253-9. (PubMed id:2812836) </a:t>
            </a:r>
            <a:br>
              <a:rPr lang="en-GB" sz="800" smtClean="0"/>
            </a:br>
            <a:r>
              <a:rPr lang="en-GB" sz="800" smtClean="0"/>
              <a:t>8. Bader AM, </a:t>
            </a:r>
            <a:r>
              <a:rPr lang="en-GB" sz="800" i="1" smtClean="0"/>
              <a:t>et al.</a:t>
            </a:r>
            <a:r>
              <a:rPr lang="en-GB" sz="800" smtClean="0"/>
              <a:t> Maternal and neonatal fentanyl and bupivacaine concentrations after epidural infusion during labor. </a:t>
            </a:r>
            <a:r>
              <a:rPr lang="en-GB" sz="800" i="1" smtClean="0"/>
              <a:t>Anesth Analg</a:t>
            </a:r>
            <a:r>
              <a:rPr lang="en-GB" sz="800" smtClean="0"/>
              <a:t> 1995; </a:t>
            </a:r>
            <a:r>
              <a:rPr lang="en-GB" sz="800" b="1" smtClean="0"/>
              <a:t>81:</a:t>
            </a:r>
            <a:r>
              <a:rPr lang="en-GB" sz="800" smtClean="0"/>
              <a:t> 829-32. (PubMed id:7574018)</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Rectangle 2"/>
          <p:cNvSpPr>
            <a:spLocks noGrp="1" noRot="1" noChangeAspect="1" noChangeArrowheads="1" noTextEdit="1"/>
          </p:cNvSpPr>
          <p:nvPr>
            <p:ph type="sldImg"/>
          </p:nvPr>
        </p:nvSpPr>
        <p:spPr bwMode="auto">
          <a:xfrm>
            <a:off x="1144588" y="684213"/>
            <a:ext cx="4575175" cy="3432175"/>
          </a:xfrm>
          <a:noFill/>
          <a:ln>
            <a:solidFill>
              <a:srgbClr val="000000"/>
            </a:solidFill>
            <a:miter lim="800000"/>
            <a:headEnd/>
            <a:tailEnd/>
          </a:ln>
        </p:spPr>
      </p:sp>
      <p:sp>
        <p:nvSpPr>
          <p:cNvPr id="277506"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968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Espace réservé de l'image des diapositives 1"/>
          <p:cNvSpPr>
            <a:spLocks noGrp="1" noRot="1" noChangeAspect="1" noTextEdit="1"/>
          </p:cNvSpPr>
          <p:nvPr>
            <p:ph type="sldImg"/>
          </p:nvPr>
        </p:nvSpPr>
        <p:spPr bwMode="auto">
          <a:xfrm>
            <a:off x="1143000" y="684213"/>
            <a:ext cx="4573588" cy="3430587"/>
          </a:xfrm>
          <a:noFill/>
          <a:ln>
            <a:solidFill>
              <a:srgbClr val="000000"/>
            </a:solidFill>
            <a:miter lim="800000"/>
            <a:headEnd/>
            <a:tailEnd/>
          </a:ln>
        </p:spPr>
      </p:sp>
      <p:sp>
        <p:nvSpPr>
          <p:cNvPr id="279554" name="Espace réservé des commentaires 2"/>
          <p:cNvSpPr>
            <a:spLocks noGrp="1"/>
          </p:cNvSpPr>
          <p:nvPr>
            <p:ph type="body" idx="1"/>
          </p:nvPr>
        </p:nvSpPr>
        <p:spPr bwMode="auto">
          <a:xfrm>
            <a:off x="685800" y="4343400"/>
            <a:ext cx="5486400" cy="4116388"/>
          </a:xfrm>
          <a:noFill/>
          <a:ln>
            <a:solidFill>
              <a:srgbClr val="000000"/>
            </a:solidFill>
            <a:miter lim="800000"/>
            <a:headEnd/>
            <a:tailEnd/>
          </a:ln>
        </p:spPr>
        <p:txBody>
          <a:bodyPr wrap="square" lIns="92243" tIns="46121" rIns="92243" bIns="46121" numCol="1" anchor="t" anchorCtr="0" compatLnSpc="1">
            <a:prstTxWarp prst="textNoShape">
              <a:avLst/>
            </a:prstTxWarp>
          </a:bodyPr>
          <a:lstStyle/>
          <a:p>
            <a:pPr defTabSz="914400">
              <a:spcBef>
                <a:spcPct val="0"/>
              </a:spcBef>
            </a:pPr>
            <a:endParaRPr lang="it-IT" smtClean="0"/>
          </a:p>
        </p:txBody>
      </p:sp>
      <p:sp>
        <p:nvSpPr>
          <p:cNvPr id="279555" name="Espace réservé du numéro de diapositive 3"/>
          <p:cNvSpPr txBox="1">
            <a:spLocks noGrp="1"/>
          </p:cNvSpPr>
          <p:nvPr/>
        </p:nvSpPr>
        <p:spPr bwMode="auto">
          <a:xfrm>
            <a:off x="3883025" y="8685213"/>
            <a:ext cx="2973388" cy="457200"/>
          </a:xfrm>
          <a:prstGeom prst="rect">
            <a:avLst/>
          </a:prstGeom>
          <a:noFill/>
          <a:ln w="9525">
            <a:noFill/>
            <a:miter lim="800000"/>
            <a:headEnd/>
            <a:tailEnd/>
          </a:ln>
        </p:spPr>
        <p:txBody>
          <a:bodyPr lIns="92243" tIns="46121" rIns="92243" bIns="46121" anchor="b"/>
          <a:lstStyle/>
          <a:p>
            <a:pPr algn="r" defTabSz="915988"/>
            <a:fld id="{A29CF824-8E01-42E5-AF47-421B69F4292D}" type="slidenum">
              <a:rPr lang="fr-FR" sz="1300">
                <a:latin typeface="Calibri" pitchFamily="34" charset="0"/>
              </a:rPr>
              <a:pPr algn="r" defTabSz="915988"/>
              <a:t>50</a:t>
            </a:fld>
            <a:endParaRPr lang="fr-FR" sz="1300">
              <a:latin typeface="Calibri"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2"/>
          <p:cNvSpPr>
            <a:spLocks noGrp="1" noRot="1" noChangeAspect="1" noChangeArrowheads="1" noTextEdit="1"/>
          </p:cNvSpPr>
          <p:nvPr>
            <p:ph type="sldImg"/>
          </p:nvPr>
        </p:nvSpPr>
        <p:spPr bwMode="auto">
          <a:xfrm>
            <a:off x="1143000" y="685800"/>
            <a:ext cx="4575175" cy="3432175"/>
          </a:xfrm>
          <a:noFill/>
          <a:ln>
            <a:solidFill>
              <a:srgbClr val="000000"/>
            </a:solidFill>
            <a:miter lim="800000"/>
            <a:headEnd/>
            <a:tailEnd/>
          </a:ln>
        </p:spPr>
      </p:sp>
      <p:sp>
        <p:nvSpPr>
          <p:cNvPr id="281602" name="Rectangle 3"/>
          <p:cNvSpPr>
            <a:spLocks noGrp="1" noChangeArrowheads="1"/>
          </p:cNvSpPr>
          <p:nvPr>
            <p:ph type="body" idx="1"/>
          </p:nvPr>
        </p:nvSpPr>
        <p:spPr bwMode="auto">
          <a:xfrm>
            <a:off x="687388" y="4344988"/>
            <a:ext cx="5483225" cy="4113212"/>
          </a:xfrm>
          <a:noFill/>
        </p:spPr>
        <p:txBody>
          <a:bodyPr wrap="square" numCol="1" anchor="t" anchorCtr="0" compatLnSpc="1">
            <a:prstTxWarp prst="textNoShape">
              <a:avLst/>
            </a:prstTxWarp>
          </a:bodyPr>
          <a:lstStyle/>
          <a:p>
            <a:pPr>
              <a:spcBef>
                <a:spcPct val="0"/>
              </a:spcBef>
            </a:pPr>
            <a:r>
              <a:rPr lang="en-GB" sz="1000" smtClean="0"/>
              <a:t>The target population is patients who experience BTCP but more precisely:</a:t>
            </a:r>
          </a:p>
          <a:p>
            <a:pPr>
              <a:spcBef>
                <a:spcPct val="0"/>
              </a:spcBef>
            </a:pPr>
            <a:r>
              <a:rPr lang="en-GB" sz="1000" smtClean="0"/>
              <a:t>Adult cancer patients who are already treated by an ATC and who experience some flares on a background of controlled persistent pain.</a:t>
            </a:r>
          </a:p>
          <a:p>
            <a:pPr>
              <a:spcBef>
                <a:spcPct val="0"/>
              </a:spcBef>
            </a:pPr>
            <a:endParaRPr lang="en-GB" sz="1000" smtClean="0"/>
          </a:p>
          <a:p>
            <a:pPr>
              <a:spcBef>
                <a:spcPct val="0"/>
              </a:spcBef>
            </a:pPr>
            <a:r>
              <a:rPr lang="en-GB" sz="1000" b="1" smtClean="0"/>
              <a:t>Before administering EFFENTORA</a:t>
            </a:r>
            <a:r>
              <a:rPr lang="en-GB" sz="1000" smtClean="0"/>
              <a:t>, the doctor should check that the persistent pain of the patient is controlled for at </a:t>
            </a:r>
            <a:r>
              <a:rPr lang="en-GB" sz="1000" b="1" smtClean="0"/>
              <a:t>least a WEEK</a:t>
            </a:r>
            <a:r>
              <a:rPr lang="en-GB" sz="1000" smtClean="0"/>
              <a:t> with a sufficient dosage </a:t>
            </a:r>
            <a:r>
              <a:rPr lang="en-GB" sz="900" smtClean="0"/>
              <a:t>ie </a:t>
            </a:r>
            <a:r>
              <a:rPr lang="en-GB" sz="900" i="1" smtClean="0"/>
              <a:t>at least 60 mg of oral morphine daily, at least 25 micrograms of transdermal fentanyl per hour, at least 30 mg of oxycodone daily, at least 8 mg of oral hydromorphone daily or an equianalgesic dose of another opioid for a week or longer</a:t>
            </a:r>
            <a:r>
              <a:rPr lang="en-GB" sz="900" smtClean="0"/>
              <a:t>.</a:t>
            </a:r>
          </a:p>
          <a:p>
            <a:pPr>
              <a:spcBef>
                <a:spcPct val="0"/>
              </a:spcBef>
            </a:pPr>
            <a:endParaRPr lang="en-GB" sz="900" smtClean="0"/>
          </a:p>
          <a:p>
            <a:pPr>
              <a:spcBef>
                <a:spcPct val="0"/>
              </a:spcBef>
            </a:pPr>
            <a:r>
              <a:rPr lang="en-GB" sz="1000" smtClean="0"/>
              <a:t>Any administration of EFFENTORA to a patient who is </a:t>
            </a:r>
            <a:r>
              <a:rPr lang="en-GB" sz="1000" b="1" u="sng" smtClean="0"/>
              <a:t>not treated</a:t>
            </a:r>
            <a:r>
              <a:rPr lang="en-GB" sz="1000" smtClean="0"/>
              <a:t> by opioid is </a:t>
            </a:r>
            <a:r>
              <a:rPr lang="en-GB" sz="1000" b="1" smtClean="0"/>
              <a:t>ABSOLTLY FORBIDDEN.</a:t>
            </a:r>
            <a:r>
              <a:rPr lang="en-GB" sz="1000" smtClean="0"/>
              <a:t> This may lead to respiratory depression or death.</a:t>
            </a:r>
          </a:p>
          <a:p>
            <a:pPr>
              <a:spcBef>
                <a:spcPct val="0"/>
              </a:spcBef>
            </a:pPr>
            <a:endParaRPr lang="en-GB" sz="1000" smtClean="0"/>
          </a:p>
          <a:p>
            <a:pPr>
              <a:spcBef>
                <a:spcPct val="0"/>
              </a:spcBef>
            </a:pPr>
            <a:r>
              <a:rPr lang="en-GB" sz="1000" i="1" u="sng" smtClean="0"/>
              <a:t>Note:</a:t>
            </a:r>
            <a:r>
              <a:rPr lang="en-GB" sz="1000" smtClean="0"/>
              <a:t> Do not misunderstand the term </a:t>
            </a:r>
            <a:r>
              <a:rPr lang="en-GB" sz="1000" b="1" smtClean="0">
                <a:solidFill>
                  <a:srgbClr val="339966"/>
                </a:solidFill>
              </a:rPr>
              <a:t>“opioid-tolerant”</a:t>
            </a:r>
            <a:r>
              <a:rPr lang="en-GB" sz="1000" smtClean="0"/>
              <a:t> patient used in the clinical trials which is an US term. This term is neither related to the safety nor to the adaptation of the body to the long treatment. </a:t>
            </a:r>
          </a:p>
          <a:p>
            <a:pPr>
              <a:spcBef>
                <a:spcPct val="0"/>
              </a:spcBef>
            </a:pPr>
            <a:r>
              <a:rPr lang="en-GB" sz="1000" smtClean="0"/>
              <a:t>This term only means ‘</a:t>
            </a:r>
            <a:r>
              <a:rPr lang="en-GB" sz="1000" b="1" smtClean="0">
                <a:solidFill>
                  <a:srgbClr val="339966"/>
                </a:solidFill>
              </a:rPr>
              <a:t>patient who are already treated by an opioid as defined here”.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Slide Number Placeholder 7"/>
          <p:cNvSpPr txBox="1">
            <a:spLocks noGrp="1" noChangeArrowheads="1"/>
          </p:cNvSpPr>
          <p:nvPr/>
        </p:nvSpPr>
        <p:spPr bwMode="auto">
          <a:xfrm>
            <a:off x="3881438" y="8683625"/>
            <a:ext cx="2974975" cy="458788"/>
          </a:xfrm>
          <a:prstGeom prst="rect">
            <a:avLst/>
          </a:prstGeom>
          <a:noFill/>
          <a:ln w="9525">
            <a:noFill/>
            <a:miter lim="800000"/>
            <a:headEnd/>
            <a:tailEnd/>
          </a:ln>
        </p:spPr>
        <p:txBody>
          <a:bodyPr lIns="91581" tIns="45791" rIns="91581" bIns="45791" anchor="b"/>
          <a:lstStyle/>
          <a:p>
            <a:pPr algn="r" defTabSz="915988"/>
            <a:fld id="{2FDC11C2-966B-4180-B7E2-9E9C333C67F4}" type="slidenum">
              <a:rPr lang="fr-FR">
                <a:latin typeface="Calibri" pitchFamily="34" charset="0"/>
              </a:rPr>
              <a:pPr algn="r" defTabSz="915988"/>
              <a:t>52</a:t>
            </a:fld>
            <a:endParaRPr lang="fr-FR">
              <a:latin typeface="Calibri" pitchFamily="34" charset="0"/>
            </a:endParaRPr>
          </a:p>
        </p:txBody>
      </p:sp>
      <p:sp>
        <p:nvSpPr>
          <p:cNvPr id="283650" name="Rectangle 7"/>
          <p:cNvSpPr txBox="1">
            <a:spLocks noGrp="1" noChangeArrowheads="1"/>
          </p:cNvSpPr>
          <p:nvPr/>
        </p:nvSpPr>
        <p:spPr bwMode="auto">
          <a:xfrm>
            <a:off x="3571875" y="8345488"/>
            <a:ext cx="2973388" cy="461962"/>
          </a:xfrm>
          <a:prstGeom prst="rect">
            <a:avLst/>
          </a:prstGeom>
          <a:noFill/>
          <a:ln w="9525">
            <a:noFill/>
            <a:miter lim="800000"/>
            <a:headEnd/>
            <a:tailEnd/>
          </a:ln>
        </p:spPr>
        <p:txBody>
          <a:bodyPr lIns="90692" tIns="45346" rIns="90692" bIns="45346" anchor="b"/>
          <a:lstStyle/>
          <a:p>
            <a:pPr algn="r" defTabSz="906463"/>
            <a:fld id="{54661283-EB80-40D8-8D7D-7E04D7934AF7}" type="slidenum">
              <a:rPr lang="en-US" sz="1300">
                <a:latin typeface="Calibri" pitchFamily="34" charset="0"/>
              </a:rPr>
              <a:pPr algn="r" defTabSz="906463"/>
              <a:t>52</a:t>
            </a:fld>
            <a:endParaRPr lang="en-US" sz="1300">
              <a:latin typeface="Calibri" pitchFamily="34" charset="0"/>
            </a:endParaRPr>
          </a:p>
        </p:txBody>
      </p:sp>
      <p:sp>
        <p:nvSpPr>
          <p:cNvPr id="283651" name="Rectangle 2"/>
          <p:cNvSpPr>
            <a:spLocks noGrp="1" noRot="1" noChangeAspect="1" noChangeArrowheads="1" noTextEdit="1"/>
          </p:cNvSpPr>
          <p:nvPr>
            <p:ph type="sldImg"/>
          </p:nvPr>
        </p:nvSpPr>
        <p:spPr bwMode="auto">
          <a:xfrm>
            <a:off x="1149350" y="685800"/>
            <a:ext cx="4572000" cy="3429000"/>
          </a:xfrm>
          <a:noFill/>
          <a:ln>
            <a:solidFill>
              <a:srgbClr val="000000"/>
            </a:solidFill>
            <a:miter lim="800000"/>
            <a:headEnd/>
            <a:tailEnd/>
          </a:ln>
        </p:spPr>
      </p:sp>
      <p:sp>
        <p:nvSpPr>
          <p:cNvPr id="283652" name="Rectangle 3"/>
          <p:cNvSpPr>
            <a:spLocks noGrp="1" noChangeArrowheads="1"/>
          </p:cNvSpPr>
          <p:nvPr>
            <p:ph type="body" idx="1"/>
          </p:nvPr>
        </p:nvSpPr>
        <p:spPr bwMode="auto">
          <a:noFill/>
        </p:spPr>
        <p:txBody>
          <a:bodyPr wrap="square" lIns="90692" tIns="45346" rIns="90692" bIns="45346" numCol="1" anchor="t" anchorCtr="0" compatLnSpc="1">
            <a:prstTxWarp prst="textNoShape">
              <a:avLst/>
            </a:prstTxWarp>
          </a:bodyPr>
          <a:lstStyle/>
          <a:p>
            <a:pPr algn="ctr">
              <a:spcBef>
                <a:spcPct val="0"/>
              </a:spcBef>
            </a:pPr>
            <a:r>
              <a:rPr lang="en-US" sz="2000" smtClean="0"/>
              <a:t>Several delivery systems are available today and many more are under development  </a:t>
            </a:r>
          </a:p>
          <a:p>
            <a:pPr algn="ctr">
              <a:spcBef>
                <a:spcPct val="0"/>
              </a:spcBef>
            </a:pPr>
            <a:r>
              <a:rPr lang="en-US" sz="2000" smtClean="0"/>
              <a:t>They use different route of administration none of them is oral because of the first pass effect and implement</a:t>
            </a:r>
          </a:p>
          <a:p>
            <a:pPr algn="ctr">
              <a:spcBef>
                <a:spcPct val="0"/>
              </a:spcBef>
            </a:pPr>
            <a:endParaRPr lang="en-US" sz="2000" smtClean="0"/>
          </a:p>
          <a:p>
            <a:pPr algn="ctr">
              <a:spcBef>
                <a:spcPct val="0"/>
              </a:spcBef>
            </a:pPr>
            <a:r>
              <a:rPr lang="en-US" sz="2000" smtClean="0"/>
              <a:t>They can be grouped into two broad categories based on the route of administration:</a:t>
            </a:r>
          </a:p>
          <a:p>
            <a:pPr algn="ctr">
              <a:spcBef>
                <a:spcPct val="0"/>
              </a:spcBef>
            </a:pPr>
            <a:r>
              <a:rPr lang="en-US" sz="2000" smtClean="0"/>
              <a:t>Buccal/sublingual and nasal</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5698"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5730" tIns="47865" rIns="95730" bIns="47865" numCol="1" anchor="t" anchorCtr="0" compatLnSpc="1">
            <a:prstTxWarp prst="textNoShape">
              <a:avLst/>
            </a:prstTxWarp>
          </a:bodyPr>
          <a:lstStyle/>
          <a:p>
            <a:pPr>
              <a:spcBef>
                <a:spcPct val="0"/>
              </a:spcBef>
            </a:pPr>
            <a:endParaRPr lang="it-IT"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774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5730" tIns="47865" rIns="95730" bIns="47865" numCol="1" anchor="t" anchorCtr="0" compatLnSpc="1">
            <a:prstTxWarp prst="textNoShape">
              <a:avLst/>
            </a:prstTxWarp>
          </a:bodyPr>
          <a:lstStyle/>
          <a:p>
            <a:pPr>
              <a:spcBef>
                <a:spcPct val="0"/>
              </a:spcBef>
            </a:pPr>
            <a:endParaRPr lang="it-IT"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Rectangle 2"/>
          <p:cNvSpPr>
            <a:spLocks noGrp="1" noRot="1" noChangeAspect="1" noChangeArrowheads="1" noTextEdit="1"/>
          </p:cNvSpPr>
          <p:nvPr>
            <p:ph type="sldImg"/>
          </p:nvPr>
        </p:nvSpPr>
        <p:spPr bwMode="auto">
          <a:xfrm>
            <a:off x="1143000" y="684213"/>
            <a:ext cx="4575175" cy="3432175"/>
          </a:xfrm>
          <a:noFill/>
          <a:ln>
            <a:solidFill>
              <a:srgbClr val="000000"/>
            </a:solidFill>
            <a:miter lim="800000"/>
            <a:headEnd/>
            <a:tailEnd/>
          </a:ln>
        </p:spPr>
      </p:sp>
      <p:sp>
        <p:nvSpPr>
          <p:cNvPr id="427010"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GB" sz="100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Rectangle 7"/>
          <p:cNvSpPr txBox="1">
            <a:spLocks noGrp="1" noChangeArrowheads="1"/>
          </p:cNvSpPr>
          <p:nvPr/>
        </p:nvSpPr>
        <p:spPr bwMode="auto">
          <a:xfrm>
            <a:off x="3883025" y="8688388"/>
            <a:ext cx="2974975" cy="455612"/>
          </a:xfrm>
          <a:prstGeom prst="rect">
            <a:avLst/>
          </a:prstGeom>
          <a:noFill/>
          <a:ln w="9525">
            <a:noFill/>
            <a:miter lim="800000"/>
            <a:headEnd/>
            <a:tailEnd/>
          </a:ln>
        </p:spPr>
        <p:txBody>
          <a:bodyPr lIns="93868" tIns="46934" rIns="93868" bIns="46934" anchor="b"/>
          <a:lstStyle/>
          <a:p>
            <a:pPr algn="r" defTabSz="939800" eaLnBrk="0" hangingPunct="0"/>
            <a:fld id="{9B883AC7-A80E-466D-A7AC-A7FC666CBF65}" type="slidenum">
              <a:rPr lang="en-US" sz="1200">
                <a:latin typeface="Calibri" pitchFamily="34" charset="0"/>
              </a:rPr>
              <a:pPr algn="r" defTabSz="939800" eaLnBrk="0" hangingPunct="0"/>
              <a:t>60</a:t>
            </a:fld>
            <a:endParaRPr lang="en-US" sz="1200">
              <a:latin typeface="Calibri" pitchFamily="34" charset="0"/>
            </a:endParaRPr>
          </a:p>
        </p:txBody>
      </p:sp>
      <p:sp>
        <p:nvSpPr>
          <p:cNvPr id="430082" name="Rectangle 2"/>
          <p:cNvSpPr>
            <a:spLocks noGrp="1" noRot="1" noChangeAspect="1" noChangeArrowheads="1" noTextEdit="1"/>
          </p:cNvSpPr>
          <p:nvPr>
            <p:ph type="sldImg"/>
          </p:nvPr>
        </p:nvSpPr>
        <p:spPr bwMode="auto">
          <a:xfrm>
            <a:off x="1149350" y="684213"/>
            <a:ext cx="4572000" cy="3429000"/>
          </a:xfrm>
          <a:noFill/>
          <a:ln>
            <a:solidFill>
              <a:srgbClr val="000000"/>
            </a:solidFill>
            <a:miter lim="800000"/>
            <a:headEnd/>
            <a:tailEnd/>
          </a:ln>
        </p:spPr>
      </p:sp>
      <p:sp>
        <p:nvSpPr>
          <p:cNvPr id="430083" name="Rectangle 3"/>
          <p:cNvSpPr>
            <a:spLocks noGrp="1" noChangeArrowheads="1"/>
          </p:cNvSpPr>
          <p:nvPr>
            <p:ph type="body" idx="1"/>
          </p:nvPr>
        </p:nvSpPr>
        <p:spPr bwMode="auto">
          <a:xfrm>
            <a:off x="915988" y="4229100"/>
            <a:ext cx="5026025" cy="4481513"/>
          </a:xfrm>
          <a:noFill/>
        </p:spPr>
        <p:txBody>
          <a:bodyPr wrap="square" lIns="93868" tIns="46934" rIns="93868" bIns="46934" numCol="1" anchor="t" anchorCtr="0" compatLnSpc="1">
            <a:prstTxWarp prst="textNoShape">
              <a:avLst/>
            </a:prstTxWarp>
          </a:bodyPr>
          <a:lstStyle/>
          <a:p>
            <a:pPr defTabSz="914400">
              <a:spcBef>
                <a:spcPct val="0"/>
              </a:spcBef>
            </a:pPr>
            <a:endParaRPr lang="en-GB" sz="80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29" name="Rectangle 7"/>
          <p:cNvSpPr txBox="1">
            <a:spLocks noGrp="1" noChangeArrowheads="1"/>
          </p:cNvSpPr>
          <p:nvPr/>
        </p:nvSpPr>
        <p:spPr bwMode="auto">
          <a:xfrm>
            <a:off x="3881438" y="8685213"/>
            <a:ext cx="2976562" cy="458787"/>
          </a:xfrm>
          <a:prstGeom prst="rect">
            <a:avLst/>
          </a:prstGeom>
          <a:noFill/>
          <a:ln w="9525">
            <a:noFill/>
            <a:miter lim="800000"/>
            <a:headEnd/>
            <a:tailEnd/>
          </a:ln>
        </p:spPr>
        <p:txBody>
          <a:bodyPr lIns="93128" tIns="46564" rIns="93128" bIns="46564" anchor="b"/>
          <a:lstStyle/>
          <a:p>
            <a:pPr algn="r" defTabSz="931863" eaLnBrk="0" hangingPunct="0"/>
            <a:fld id="{92401857-13D8-44E4-BE65-0075B13B9777}" type="slidenum">
              <a:rPr lang="en-US" sz="1200">
                <a:latin typeface="Calibri" pitchFamily="34" charset="0"/>
              </a:rPr>
              <a:pPr algn="r" defTabSz="931863" eaLnBrk="0" hangingPunct="0"/>
              <a:t>61</a:t>
            </a:fld>
            <a:endParaRPr lang="en-US" sz="1200">
              <a:latin typeface="Calibri" pitchFamily="34" charset="0"/>
            </a:endParaRPr>
          </a:p>
        </p:txBody>
      </p:sp>
      <p:sp>
        <p:nvSpPr>
          <p:cNvPr id="432130" name="Rectangle 2"/>
          <p:cNvSpPr>
            <a:spLocks noGrp="1" noRot="1" noChangeAspect="1" noChangeArrowheads="1" noTextEdit="1"/>
          </p:cNvSpPr>
          <p:nvPr>
            <p:ph type="sldImg"/>
          </p:nvPr>
        </p:nvSpPr>
        <p:spPr bwMode="auto">
          <a:xfrm>
            <a:off x="1152525" y="688975"/>
            <a:ext cx="4567238" cy="3425825"/>
          </a:xfrm>
          <a:noFill/>
          <a:ln>
            <a:solidFill>
              <a:srgbClr val="000000"/>
            </a:solidFill>
            <a:miter lim="800000"/>
            <a:headEnd/>
            <a:tailEnd/>
          </a:ln>
        </p:spPr>
      </p:sp>
      <p:sp>
        <p:nvSpPr>
          <p:cNvPr id="432131" name="Rectangle 3"/>
          <p:cNvSpPr>
            <a:spLocks noGrp="1" noChangeArrowheads="1"/>
          </p:cNvSpPr>
          <p:nvPr>
            <p:ph type="body" idx="1"/>
          </p:nvPr>
        </p:nvSpPr>
        <p:spPr bwMode="auto">
          <a:xfrm>
            <a:off x="685800" y="4343400"/>
            <a:ext cx="5486400" cy="4111625"/>
          </a:xfrm>
          <a:solidFill>
            <a:srgbClr val="FFFFFF"/>
          </a:solidFill>
          <a:ln>
            <a:solidFill>
              <a:srgbClr val="000000"/>
            </a:solidFill>
            <a:miter lim="800000"/>
            <a:headEnd/>
            <a:tailEnd/>
          </a:ln>
        </p:spPr>
        <p:txBody>
          <a:bodyPr wrap="square" lIns="93128" tIns="46564" rIns="93128" bIns="46564" numCol="1" anchor="t" anchorCtr="0" compatLnSpc="1">
            <a:prstTxWarp prst="textNoShape">
              <a:avLst/>
            </a:prstTxWarp>
          </a:bodyPr>
          <a:lstStyle/>
          <a:p>
            <a:pPr defTabSz="914400">
              <a:spcBef>
                <a:spcPct val="0"/>
              </a:spcBef>
            </a:pPr>
            <a:r>
              <a:rPr lang="en-GB" sz="1000" b="1" smtClean="0"/>
              <a:t>Here’s how OraVescent</a:t>
            </a:r>
            <a:r>
              <a:rPr lang="en-GB" sz="1000" b="1" baseline="30000" smtClean="0"/>
              <a:t>®</a:t>
            </a:r>
            <a:r>
              <a:rPr lang="en-GB" sz="1000" b="1" smtClean="0"/>
              <a:t> technology works:</a:t>
            </a:r>
          </a:p>
          <a:p>
            <a:pPr defTabSz="914400">
              <a:spcBef>
                <a:spcPct val="0"/>
              </a:spcBef>
            </a:pPr>
            <a:r>
              <a:rPr lang="en-GB" sz="1000" smtClean="0"/>
              <a:t>The initial combination of an acid (in this case citric acid) and bicarbonate in the presence of water forms carbonic acid. </a:t>
            </a:r>
          </a:p>
          <a:p>
            <a:pPr defTabSz="914400">
              <a:spcBef>
                <a:spcPct val="0"/>
              </a:spcBef>
            </a:pPr>
            <a:r>
              <a:rPr lang="en-GB" sz="1000" smtClean="0"/>
              <a:t>This drives down the pH.  As the pH decreases, fentanyl, which is a </a:t>
            </a:r>
            <a:r>
              <a:rPr lang="en-GB" sz="1000" b="1" smtClean="0"/>
              <a:t>weak base, shifts to primarily it’s ionised</a:t>
            </a:r>
            <a:r>
              <a:rPr lang="en-GB" sz="1000" smtClean="0"/>
              <a:t> or charged form.  In this form, it more readily </a:t>
            </a:r>
            <a:r>
              <a:rPr lang="en-GB" sz="1000" b="1" smtClean="0"/>
              <a:t>dissolves in saliva.</a:t>
            </a:r>
            <a:r>
              <a:rPr lang="en-GB" sz="1000" smtClean="0"/>
              <a:t>   </a:t>
            </a:r>
          </a:p>
          <a:p>
            <a:pPr defTabSz="914400">
              <a:spcBef>
                <a:spcPct val="0"/>
              </a:spcBef>
            </a:pPr>
            <a:endParaRPr lang="en-GB" sz="800" smtClean="0"/>
          </a:p>
          <a:p>
            <a:pPr defTabSz="914400">
              <a:spcBef>
                <a:spcPct val="0"/>
              </a:spcBef>
            </a:pPr>
            <a:r>
              <a:rPr lang="en-GB" sz="1000" smtClean="0"/>
              <a:t>OVT utilises an </a:t>
            </a:r>
            <a:r>
              <a:rPr lang="en-GB" sz="1000" b="1" smtClean="0">
                <a:solidFill>
                  <a:srgbClr val="339966"/>
                </a:solidFill>
              </a:rPr>
              <a:t>effervescent reaction.</a:t>
            </a:r>
          </a:p>
          <a:p>
            <a:pPr defTabSz="914400">
              <a:spcBef>
                <a:spcPct val="0"/>
              </a:spcBef>
            </a:pPr>
            <a:endParaRPr lang="en-GB" sz="1000" smtClean="0">
              <a:solidFill>
                <a:srgbClr val="339966"/>
              </a:solidFill>
            </a:endParaRPr>
          </a:p>
          <a:p>
            <a:pPr defTabSz="914400">
              <a:spcBef>
                <a:spcPct val="0"/>
              </a:spcBef>
            </a:pPr>
            <a:r>
              <a:rPr lang="en-GB" sz="900" u="sng" smtClean="0"/>
              <a:t>Reference</a:t>
            </a:r>
            <a:r>
              <a:rPr lang="en-GB" sz="900" smtClean="0"/>
              <a:t>:</a:t>
            </a:r>
          </a:p>
          <a:p>
            <a:pPr defTabSz="914400">
              <a:spcBef>
                <a:spcPct val="0"/>
              </a:spcBef>
              <a:buFontTx/>
              <a:buAutoNum type="arabicPeriod"/>
            </a:pPr>
            <a:r>
              <a:rPr lang="en-GB" sz="900" smtClean="0"/>
              <a:t>Pather S, Siebert J, Hontz J, Khankari R, Gupte S, Kumbale R (2001). Enhanced Buccal Delivery of Fentanyl Using the OraVescent Drug Delivery System. </a:t>
            </a:r>
            <a:r>
              <a:rPr lang="en-GB" sz="900" i="1" smtClean="0"/>
              <a:t>Drug Deliv Tech, </a:t>
            </a:r>
            <a:r>
              <a:rPr lang="en-GB" sz="900" smtClean="0"/>
              <a:t>1: 54-57.</a:t>
            </a:r>
            <a:endParaRPr lang="en-GB" sz="900" b="1" smtClean="0"/>
          </a:p>
          <a:p>
            <a:pPr defTabSz="914400">
              <a:spcBef>
                <a:spcPct val="0"/>
              </a:spcBef>
              <a:buFontTx/>
              <a:buAutoNum type="arabicPeriod"/>
            </a:pPr>
            <a:r>
              <a:rPr lang="en-GB" sz="900" smtClean="0"/>
              <a:t>Durfee S, Messina J, Khankari R (2006). Fentanyl Effervescent Buccal Tablets. Enhanced Buccal Absorption. </a:t>
            </a:r>
            <a:r>
              <a:rPr lang="en-GB" sz="900" i="1" smtClean="0"/>
              <a:t>Am J Drug Deliv, </a:t>
            </a:r>
            <a:r>
              <a:rPr lang="en-GB" sz="900" smtClean="0"/>
              <a:t>4: 1-5.</a:t>
            </a:r>
          </a:p>
          <a:p>
            <a:pPr defTabSz="914400">
              <a:spcBef>
                <a:spcPct val="0"/>
              </a:spcBef>
              <a:buFontTx/>
              <a:buAutoNum type="arabicPeriod"/>
            </a:pPr>
            <a:endParaRPr lang="en-GB" sz="900" smtClean="0"/>
          </a:p>
          <a:p>
            <a:pPr defTabSz="914400">
              <a:spcBef>
                <a:spcPct val="0"/>
              </a:spcBef>
              <a:buFontTx/>
              <a:buAutoNum type="arabicPeriod"/>
            </a:pPr>
            <a:endParaRPr lang="en-GB" sz="900" smtClean="0"/>
          </a:p>
          <a:p>
            <a:pPr defTabSz="914400">
              <a:spcBef>
                <a:spcPct val="0"/>
              </a:spcBef>
            </a:pPr>
            <a:r>
              <a:rPr lang="en-GB" smtClean="0"/>
              <a:t>In presenza della saliva, l'acido citrico e il bicarbonato di sodio reagiscono per formare</a:t>
            </a:r>
          </a:p>
          <a:p>
            <a:pPr defTabSz="914400">
              <a:spcBef>
                <a:spcPct val="0"/>
              </a:spcBef>
            </a:pPr>
            <a:r>
              <a:rPr lang="en-GB" smtClean="0"/>
              <a:t>acido carbonico e citrato di sodio. L'acido carbonico acidifica la saliva (cioe, ne diminuisce il</a:t>
            </a:r>
          </a:p>
          <a:p>
            <a:pPr defTabSz="914400">
              <a:spcBef>
                <a:spcPct val="0"/>
              </a:spcBef>
            </a:pPr>
            <a:r>
              <a:rPr lang="en-GB" smtClean="0"/>
              <a:t>pH), favorendo la ionizzazione del fentanil e la solubilita della compressa</a:t>
            </a:r>
          </a:p>
          <a:p>
            <a:pPr defTabSz="914400">
              <a:spcBef>
                <a:spcPct val="0"/>
              </a:spcBef>
            </a:pPr>
            <a:endParaRPr lang="en-GB" sz="900" smtClean="0"/>
          </a:p>
          <a:p>
            <a:pPr defTabSz="914400">
              <a:spcBef>
                <a:spcPct val="0"/>
              </a:spcBef>
            </a:pPr>
            <a:r>
              <a:rPr lang="en-GB" smtClean="0"/>
              <a:t>A seguito della reazione effervescente iniziale, l'acido carbonico si dissocia rapidamente in</a:t>
            </a:r>
          </a:p>
          <a:p>
            <a:pPr defTabSz="914400">
              <a:spcBef>
                <a:spcPct val="0"/>
              </a:spcBef>
            </a:pPr>
            <a:r>
              <a:rPr lang="en-GB" smtClean="0"/>
              <a:t>anidride carbonica (CO2) e acqua (H2O). La CO2 viene liberata nel cavo orale oppure passa nei</a:t>
            </a:r>
          </a:p>
          <a:p>
            <a:pPr defTabSz="914400">
              <a:spcBef>
                <a:spcPct val="0"/>
              </a:spcBef>
            </a:pPr>
            <a:r>
              <a:rPr lang="en-GB" smtClean="0"/>
              <a:t>tessuti che lo rivestono attraverso la membrana mucosa (Figura 1.4).</a:t>
            </a:r>
          </a:p>
          <a:p>
            <a:pPr defTabSz="914400">
              <a:spcBef>
                <a:spcPct val="0"/>
              </a:spcBef>
            </a:pPr>
            <a:endParaRPr lang="en-GB" sz="900" smtClean="0"/>
          </a:p>
          <a:p>
            <a:pPr defTabSz="914400">
              <a:spcBef>
                <a:spcPct val="0"/>
              </a:spcBef>
            </a:pPr>
            <a:r>
              <a:rPr lang="en-GB" smtClean="0"/>
              <a:t>La perdita di CO2 rappresenta una perdita di acido all'interno del sistema, e cio causa un</a:t>
            </a:r>
          </a:p>
          <a:p>
            <a:pPr defTabSz="914400">
              <a:spcBef>
                <a:spcPct val="0"/>
              </a:spcBef>
            </a:pPr>
            <a:r>
              <a:rPr lang="en-GB" smtClean="0"/>
              <a:t>aumento del pH del microambiente orale, verso la neutralita. Tale aumento favorisce la</a:t>
            </a:r>
          </a:p>
          <a:p>
            <a:pPr defTabSz="914400">
              <a:spcBef>
                <a:spcPct val="0"/>
              </a:spcBef>
            </a:pPr>
            <a:r>
              <a:rPr lang="en-GB" smtClean="0"/>
              <a:t>formazione della forma lipofila non-ionizzata del fentanil, che viene liberata dalla soluzione</a:t>
            </a:r>
          </a:p>
          <a:p>
            <a:pPr defTabSz="914400">
              <a:spcBef>
                <a:spcPct val="0"/>
              </a:spcBef>
            </a:pPr>
            <a:r>
              <a:rPr lang="en-GB" smtClean="0"/>
              <a:t>nella saliva e assorbita attraverso la mucosa orale (meccanismo di ‘pompaggio).3</a:t>
            </a:r>
          </a:p>
          <a:p>
            <a:pPr defTabSz="914400">
              <a:spcBef>
                <a:spcPct val="0"/>
              </a:spcBef>
            </a:pPr>
            <a:endParaRPr lang="en-GB" sz="90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Rectangle 7"/>
          <p:cNvSpPr txBox="1">
            <a:spLocks noGrp="1" noChangeArrowheads="1"/>
          </p:cNvSpPr>
          <p:nvPr/>
        </p:nvSpPr>
        <p:spPr bwMode="auto">
          <a:xfrm>
            <a:off x="3881438" y="8685213"/>
            <a:ext cx="2976562" cy="458787"/>
          </a:xfrm>
          <a:prstGeom prst="rect">
            <a:avLst/>
          </a:prstGeom>
          <a:noFill/>
          <a:ln w="9525">
            <a:noFill/>
            <a:miter lim="800000"/>
            <a:headEnd/>
            <a:tailEnd/>
          </a:ln>
        </p:spPr>
        <p:txBody>
          <a:bodyPr lIns="93128" tIns="46564" rIns="93128" bIns="46564" anchor="b"/>
          <a:lstStyle/>
          <a:p>
            <a:pPr algn="r" defTabSz="931863" eaLnBrk="0" hangingPunct="0"/>
            <a:fld id="{BC9F0C48-373D-45C7-859E-4E89D041921A}" type="slidenum">
              <a:rPr lang="en-US" sz="1200">
                <a:latin typeface="Calibri" pitchFamily="34" charset="0"/>
              </a:rPr>
              <a:pPr algn="r" defTabSz="931863" eaLnBrk="0" hangingPunct="0"/>
              <a:t>62</a:t>
            </a:fld>
            <a:endParaRPr lang="en-US" sz="1200">
              <a:latin typeface="Calibri" pitchFamily="34" charset="0"/>
            </a:endParaRPr>
          </a:p>
        </p:txBody>
      </p:sp>
      <p:sp>
        <p:nvSpPr>
          <p:cNvPr id="434178" name="Rectangle 2"/>
          <p:cNvSpPr>
            <a:spLocks noGrp="1" noRot="1" noChangeAspect="1" noChangeArrowheads="1" noTextEdit="1"/>
          </p:cNvSpPr>
          <p:nvPr>
            <p:ph type="sldImg"/>
          </p:nvPr>
        </p:nvSpPr>
        <p:spPr bwMode="auto">
          <a:xfrm>
            <a:off x="936625" y="688975"/>
            <a:ext cx="4999038" cy="3425825"/>
          </a:xfrm>
          <a:noFill/>
          <a:ln>
            <a:solidFill>
              <a:srgbClr val="000000"/>
            </a:solidFill>
            <a:miter lim="800000"/>
            <a:headEnd/>
            <a:tailEnd/>
          </a:ln>
        </p:spPr>
      </p:sp>
      <p:sp>
        <p:nvSpPr>
          <p:cNvPr id="434179" name="Rectangle 3"/>
          <p:cNvSpPr>
            <a:spLocks noGrp="1" noChangeArrowheads="1"/>
          </p:cNvSpPr>
          <p:nvPr>
            <p:ph type="body" idx="1"/>
          </p:nvPr>
        </p:nvSpPr>
        <p:spPr bwMode="auto">
          <a:xfrm>
            <a:off x="685800" y="4343400"/>
            <a:ext cx="5486400" cy="4111625"/>
          </a:xfrm>
          <a:solidFill>
            <a:srgbClr val="FFFFFF"/>
          </a:solidFill>
          <a:ln>
            <a:solidFill>
              <a:srgbClr val="000000"/>
            </a:solidFill>
            <a:miter lim="800000"/>
            <a:headEnd/>
            <a:tailEnd/>
          </a:ln>
        </p:spPr>
        <p:txBody>
          <a:bodyPr wrap="square" lIns="93128" tIns="46564" rIns="93128" bIns="46564" numCol="1" anchor="t" anchorCtr="0" compatLnSpc="1">
            <a:prstTxWarp prst="textNoShape">
              <a:avLst/>
            </a:prstTxWarp>
          </a:bodyPr>
          <a:lstStyle/>
          <a:p>
            <a:pPr defTabSz="914400">
              <a:spcBef>
                <a:spcPct val="0"/>
              </a:spcBef>
            </a:pPr>
            <a:r>
              <a:rPr lang="en-GB" sz="1000" smtClean="0"/>
              <a:t>Next, carbonic acid dissociates into carbon dioxide and water. The carbon dioxide releases out of solution or is absorbed across the oral mucosa. The loss of carbon dioxide represents a loss of acid in the system. Thus, the pH increases (towards neutral).  As the pH increases, a greater amount of fentanyl shifts to it’s non-ionised form, and is more readily absorbed through the buccal membrane.</a:t>
            </a:r>
          </a:p>
          <a:p>
            <a:pPr defTabSz="914400">
              <a:spcBef>
                <a:spcPct val="0"/>
              </a:spcBef>
            </a:pPr>
            <a:endParaRPr lang="en-GB" sz="1000" smtClean="0"/>
          </a:p>
          <a:p>
            <a:pPr defTabSz="914400">
              <a:spcBef>
                <a:spcPct val="0"/>
              </a:spcBef>
            </a:pPr>
            <a:r>
              <a:rPr lang="en-GB" sz="900" u="sng" smtClean="0"/>
              <a:t>Reference</a:t>
            </a:r>
            <a:r>
              <a:rPr lang="en-GB" sz="900" smtClean="0"/>
              <a:t>:</a:t>
            </a:r>
            <a:endParaRPr lang="en-GB" sz="900" u="sng" smtClean="0"/>
          </a:p>
          <a:p>
            <a:pPr defTabSz="914400">
              <a:spcBef>
                <a:spcPct val="0"/>
              </a:spcBef>
            </a:pPr>
            <a:r>
              <a:rPr lang="en-GB" sz="900" smtClean="0"/>
              <a:t>Durfee S, Messina J, Khankari R (2006). Fentanyl Effervescent Buccal Tablets. Enhanced Buccal Absorption. </a:t>
            </a:r>
            <a:r>
              <a:rPr lang="en-GB" sz="900" i="1" smtClean="0"/>
              <a:t>Am J Drug Deliv, </a:t>
            </a:r>
            <a:r>
              <a:rPr lang="en-GB" sz="900" smtClean="0"/>
              <a:t>4: 1-5.</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5" name="Rectangle 7"/>
          <p:cNvSpPr txBox="1">
            <a:spLocks noGrp="1" noChangeArrowheads="1"/>
          </p:cNvSpPr>
          <p:nvPr/>
        </p:nvSpPr>
        <p:spPr bwMode="auto">
          <a:xfrm>
            <a:off x="3881438" y="8685213"/>
            <a:ext cx="2976562" cy="458787"/>
          </a:xfrm>
          <a:prstGeom prst="rect">
            <a:avLst/>
          </a:prstGeom>
          <a:noFill/>
          <a:ln w="9525">
            <a:noFill/>
            <a:miter lim="800000"/>
            <a:headEnd/>
            <a:tailEnd/>
          </a:ln>
        </p:spPr>
        <p:txBody>
          <a:bodyPr lIns="93128" tIns="46564" rIns="93128" bIns="46564" anchor="b"/>
          <a:lstStyle/>
          <a:p>
            <a:pPr algn="r" defTabSz="931863" eaLnBrk="0" hangingPunct="0"/>
            <a:fld id="{A6FAE8CF-C501-42C0-8191-AC9174730E14}" type="slidenum">
              <a:rPr lang="en-US" sz="1200">
                <a:latin typeface="Calibri" pitchFamily="34" charset="0"/>
              </a:rPr>
              <a:pPr algn="r" defTabSz="931863" eaLnBrk="0" hangingPunct="0"/>
              <a:t>63</a:t>
            </a:fld>
            <a:endParaRPr lang="en-US" sz="1200">
              <a:latin typeface="Calibri" pitchFamily="34" charset="0"/>
            </a:endParaRPr>
          </a:p>
        </p:txBody>
      </p:sp>
      <p:sp>
        <p:nvSpPr>
          <p:cNvPr id="436226" name="Rectangle 2"/>
          <p:cNvSpPr>
            <a:spLocks noGrp="1" noRot="1" noChangeAspect="1" noChangeArrowheads="1" noTextEdit="1"/>
          </p:cNvSpPr>
          <p:nvPr>
            <p:ph type="sldImg"/>
          </p:nvPr>
        </p:nvSpPr>
        <p:spPr bwMode="auto">
          <a:xfrm>
            <a:off x="930275" y="688975"/>
            <a:ext cx="4999038" cy="3425825"/>
          </a:xfrm>
          <a:noFill/>
          <a:ln>
            <a:solidFill>
              <a:srgbClr val="000000"/>
            </a:solidFill>
            <a:miter lim="800000"/>
            <a:headEnd/>
            <a:tailEnd/>
          </a:ln>
        </p:spPr>
      </p:sp>
      <p:sp>
        <p:nvSpPr>
          <p:cNvPr id="436227" name="Rectangle 3"/>
          <p:cNvSpPr>
            <a:spLocks noGrp="1" noChangeArrowheads="1"/>
          </p:cNvSpPr>
          <p:nvPr>
            <p:ph type="body" idx="1"/>
          </p:nvPr>
        </p:nvSpPr>
        <p:spPr bwMode="auto">
          <a:xfrm>
            <a:off x="685800" y="4344988"/>
            <a:ext cx="5486400" cy="4110037"/>
          </a:xfrm>
          <a:solidFill>
            <a:srgbClr val="FFFFFF"/>
          </a:solidFill>
          <a:ln>
            <a:solidFill>
              <a:srgbClr val="000000"/>
            </a:solidFill>
            <a:miter lim="800000"/>
            <a:headEnd/>
            <a:tailEnd/>
          </a:ln>
        </p:spPr>
        <p:txBody>
          <a:bodyPr wrap="square" lIns="93128" tIns="46564" rIns="93128" bIns="46564" numCol="1" anchor="t" anchorCtr="0" compatLnSpc="1">
            <a:prstTxWarp prst="textNoShape">
              <a:avLst/>
            </a:prstTxWarp>
          </a:bodyPr>
          <a:lstStyle/>
          <a:p>
            <a:pPr defTabSz="914400">
              <a:spcBef>
                <a:spcPct val="0"/>
              </a:spcBef>
            </a:pPr>
            <a:r>
              <a:rPr lang="en-GB" sz="1000" smtClean="0"/>
              <a:t>This figure illustrates the mean changes in pH over the surface of a dissolving tablet (</a:t>
            </a:r>
            <a:r>
              <a:rPr lang="en-GB" sz="1000" i="1" smtClean="0"/>
              <a:t>in vitro</a:t>
            </a:r>
            <a:r>
              <a:rPr lang="en-GB" sz="1000" smtClean="0"/>
              <a:t>) over time. Initially </a:t>
            </a:r>
            <a:r>
              <a:rPr lang="en-GB" sz="1000" b="1" smtClean="0"/>
              <a:t>there is a drop in pH</a:t>
            </a:r>
            <a:r>
              <a:rPr lang="en-GB" sz="1000" smtClean="0"/>
              <a:t> which facilitates the formation of the ionised form of fentanyl, thereby favouring dissolution of the drug in saliva. This is followed by a subsequent increase in pH which facilitates the formation of the non-ionised form of fentanyl.  When this process occurs </a:t>
            </a:r>
            <a:r>
              <a:rPr lang="en-GB" sz="1000" i="1" smtClean="0"/>
              <a:t>in vivo</a:t>
            </a:r>
            <a:r>
              <a:rPr lang="en-GB" sz="1000" smtClean="0"/>
              <a:t>, the non-ionised fentanyl prefers to associate with the more lipophilic molecules in the buccal mucosa rather than remain in solution. Thus, the increase in pH tends to push the drug out of solution (or saliva) into the tissues (or buccal mucosa) and is believed to act as a “pumping” mechanism to increase the permeation of fentanyl into and through the buccal mucosa.</a:t>
            </a:r>
          </a:p>
          <a:p>
            <a:pPr defTabSz="914400">
              <a:spcBef>
                <a:spcPct val="0"/>
              </a:spcBef>
            </a:pPr>
            <a:endParaRPr lang="en-GB" sz="1000" smtClean="0"/>
          </a:p>
          <a:p>
            <a:pPr defTabSz="914400">
              <a:spcBef>
                <a:spcPct val="0"/>
              </a:spcBef>
            </a:pPr>
            <a:r>
              <a:rPr lang="en-GB" sz="900" u="sng" smtClean="0"/>
              <a:t>Reference</a:t>
            </a:r>
            <a:r>
              <a:rPr lang="en-GB" sz="900" smtClean="0"/>
              <a:t>:</a:t>
            </a:r>
            <a:endParaRPr lang="en-GB" sz="900" u="sng" smtClean="0"/>
          </a:p>
          <a:p>
            <a:pPr defTabSz="914400">
              <a:spcBef>
                <a:spcPct val="0"/>
              </a:spcBef>
            </a:pPr>
            <a:r>
              <a:rPr lang="en-GB" sz="900" smtClean="0"/>
              <a:t>Durfee S, Messina J, Khankari R (2006). Fentanyl Effervescent Buccal Tablets. Enhanced Buccal Absorption. </a:t>
            </a:r>
            <a:r>
              <a:rPr lang="en-GB" sz="900" i="1" smtClean="0"/>
              <a:t>Am J Drug Deliv, </a:t>
            </a:r>
            <a:r>
              <a:rPr lang="en-GB" sz="900" smtClean="0"/>
              <a:t>4: 1-5.</a:t>
            </a:r>
          </a:p>
          <a:p>
            <a:pPr defTabSz="914400">
              <a:spcBef>
                <a:spcPct val="0"/>
              </a:spcBef>
            </a:pPr>
            <a:endParaRPr lang="en-GB" sz="900" smtClean="0"/>
          </a:p>
          <a:p>
            <a:pPr defTabSz="914400">
              <a:spcBef>
                <a:spcPct val="0"/>
              </a:spcBef>
            </a:pPr>
            <a:r>
              <a:rPr lang="en-GB" b="1" smtClean="0"/>
              <a:t>pKa = 7.3</a:t>
            </a:r>
          </a:p>
          <a:p>
            <a:pPr defTabSz="914400">
              <a:spcBef>
                <a:spcPct val="0"/>
              </a:spcBef>
            </a:pPr>
            <a:r>
              <a:rPr lang="en-GB" smtClean="0"/>
              <a:t>pH 6.3: 10 parti di fentanil ionizzato, 1 parte di non-ionizzato</a:t>
            </a:r>
          </a:p>
          <a:p>
            <a:pPr defTabSz="914400">
              <a:spcBef>
                <a:spcPct val="0"/>
              </a:spcBef>
            </a:pPr>
            <a:r>
              <a:rPr lang="en-GB" smtClean="0"/>
              <a:t>pH 8.3: 10 parti di fentanil non-ionizzato, 1 parte di ionizzato</a:t>
            </a:r>
          </a:p>
          <a:p>
            <a:pPr defTabSz="914400">
              <a:spcBef>
                <a:spcPct val="0"/>
              </a:spcBef>
            </a:pPr>
            <a:endParaRPr lang="en-GB" sz="900" smtClean="0"/>
          </a:p>
        </p:txBody>
      </p:sp>
      <p:sp>
        <p:nvSpPr>
          <p:cNvPr id="436228" name="Text Box 4"/>
          <p:cNvSpPr txBox="1">
            <a:spLocks noChangeArrowheads="1"/>
          </p:cNvSpPr>
          <p:nvPr/>
        </p:nvSpPr>
        <p:spPr bwMode="auto">
          <a:xfrm>
            <a:off x="2438400" y="3914775"/>
            <a:ext cx="2589213" cy="201613"/>
          </a:xfrm>
          <a:prstGeom prst="rect">
            <a:avLst/>
          </a:prstGeom>
          <a:noFill/>
          <a:ln w="9525">
            <a:noFill/>
            <a:miter lim="800000"/>
            <a:headEnd/>
            <a:tailEnd/>
          </a:ln>
        </p:spPr>
        <p:txBody>
          <a:bodyPr lIns="93128" tIns="46564" rIns="93128" bIns="46564">
            <a:spAutoFit/>
          </a:bodyPr>
          <a:lstStyle/>
          <a:p>
            <a:pPr defTabSz="931863"/>
            <a:r>
              <a:rPr lang="en-US" sz="700">
                <a:solidFill>
                  <a:schemeClr val="bg1"/>
                </a:solidFill>
                <a:latin typeface="Calibri" pitchFamily="34" charset="0"/>
              </a:rPr>
              <a:t>Adapted from Durfee S, et al. </a:t>
            </a:r>
            <a:r>
              <a:rPr lang="en-US" sz="700" i="1">
                <a:solidFill>
                  <a:schemeClr val="bg1"/>
                </a:solidFill>
                <a:latin typeface="Calibri" pitchFamily="34" charset="0"/>
              </a:rPr>
              <a:t>Am J Drug Deliv.</a:t>
            </a:r>
            <a:r>
              <a:rPr lang="en-US" sz="700">
                <a:solidFill>
                  <a:schemeClr val="bg1"/>
                </a:solidFill>
                <a:latin typeface="Calibri" pitchFamily="34" charset="0"/>
              </a:rPr>
              <a:t> 2006;4:1-5.</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1730"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Rectangle 2"/>
          <p:cNvSpPr>
            <a:spLocks noGrp="1" noRot="1" noChangeAspect="1" noChangeArrowheads="1" noTextEdit="1"/>
          </p:cNvSpPr>
          <p:nvPr>
            <p:ph type="sldImg"/>
          </p:nvPr>
        </p:nvSpPr>
        <p:spPr bwMode="auto">
          <a:xfrm>
            <a:off x="1144588" y="685800"/>
            <a:ext cx="4568825" cy="3427413"/>
          </a:xfrm>
          <a:noFill/>
          <a:ln>
            <a:solidFill>
              <a:srgbClr val="000000"/>
            </a:solidFill>
            <a:miter lim="800000"/>
            <a:headEnd/>
            <a:tailEnd/>
          </a:ln>
        </p:spPr>
      </p:sp>
      <p:sp>
        <p:nvSpPr>
          <p:cNvPr id="438274" name="Rectangle 3"/>
          <p:cNvSpPr>
            <a:spLocks noGrp="1" noChangeArrowheads="1"/>
          </p:cNvSpPr>
          <p:nvPr>
            <p:ph type="body" idx="1"/>
          </p:nvPr>
        </p:nvSpPr>
        <p:spPr bwMode="auto">
          <a:xfrm>
            <a:off x="914400" y="4344988"/>
            <a:ext cx="5029200" cy="4113212"/>
          </a:xfrm>
          <a:noFill/>
        </p:spPr>
        <p:txBody>
          <a:bodyPr wrap="square" numCol="1" anchor="t" anchorCtr="0" compatLnSpc="1">
            <a:prstTxWarp prst="textNoShape">
              <a:avLst/>
            </a:prstTxWarp>
          </a:bodyPr>
          <a:lstStyle/>
          <a:p>
            <a:pPr>
              <a:spcBef>
                <a:spcPct val="0"/>
              </a:spcBef>
            </a:pPr>
            <a:r>
              <a:rPr lang="en-GB" sz="1000" b="1" smtClean="0"/>
              <a:t>How to use Effentora?</a:t>
            </a:r>
          </a:p>
          <a:p>
            <a:pPr>
              <a:spcBef>
                <a:spcPct val="0"/>
              </a:spcBef>
            </a:pPr>
            <a:r>
              <a:rPr lang="en-GB" sz="1000" smtClean="0"/>
              <a:t>1.One of the blister units should be separated </a:t>
            </a:r>
          </a:p>
          <a:p>
            <a:pPr>
              <a:spcBef>
                <a:spcPct val="0"/>
              </a:spcBef>
            </a:pPr>
            <a:r>
              <a:rPr lang="en-GB" sz="1000" smtClean="0"/>
              <a:t>2. The blister unit should then be flexed along the line printed on the backing foil where indicated.  </a:t>
            </a:r>
          </a:p>
          <a:p>
            <a:pPr>
              <a:spcBef>
                <a:spcPct val="0"/>
              </a:spcBef>
            </a:pPr>
            <a:r>
              <a:rPr lang="en-GB" sz="1000" smtClean="0"/>
              <a:t>3.Peel back the backing foil to expose the tablet </a:t>
            </a:r>
          </a:p>
          <a:p>
            <a:pPr lvl="1">
              <a:spcBef>
                <a:spcPct val="0"/>
              </a:spcBef>
            </a:pPr>
            <a:endParaRPr lang="en-GB" sz="1000" smtClean="0"/>
          </a:p>
          <a:p>
            <a:pPr>
              <a:spcBef>
                <a:spcPct val="0"/>
              </a:spcBef>
            </a:pPr>
            <a:r>
              <a:rPr lang="en-GB" sz="1000" b="1" smtClean="0"/>
              <a:t>The blister is a child-resistant packaging. Patients should be instructed:</a:t>
            </a:r>
          </a:p>
          <a:p>
            <a:pPr>
              <a:spcBef>
                <a:spcPct val="0"/>
              </a:spcBef>
            </a:pPr>
            <a:r>
              <a:rPr lang="en-GB" sz="1000" b="1" smtClean="0"/>
              <a:t>-  to open the blister </a:t>
            </a:r>
          </a:p>
          <a:p>
            <a:pPr>
              <a:spcBef>
                <a:spcPct val="0"/>
              </a:spcBef>
            </a:pPr>
            <a:r>
              <a:rPr lang="en-GB" sz="1000" b="1" smtClean="0"/>
              <a:t>- and not to attempt to crush or split the tablet.</a:t>
            </a:r>
          </a:p>
          <a:p>
            <a:pPr>
              <a:spcBef>
                <a:spcPct val="0"/>
              </a:spcBef>
            </a:pPr>
            <a:endParaRPr lang="en-GB" sz="100" b="1" smtClean="0"/>
          </a:p>
          <a:p>
            <a:pPr>
              <a:spcBef>
                <a:spcPct val="0"/>
              </a:spcBef>
            </a:pPr>
            <a:r>
              <a:rPr lang="en-GB" sz="1000" smtClean="0"/>
              <a:t>The tablet should not be stored once removed from the blister package as the tablet integrity can not be guaranteed and a risk of accidental exposure to a tablet can occur.</a:t>
            </a:r>
            <a:endParaRPr lang="fr-FR" sz="1000" smtClean="0"/>
          </a:p>
          <a:p>
            <a:pPr lvl="1">
              <a:spcBef>
                <a:spcPct val="0"/>
              </a:spcBef>
            </a:pPr>
            <a:endParaRPr lang="en-GB" sz="1000" smtClean="0"/>
          </a:p>
          <a:p>
            <a:pPr>
              <a:spcBef>
                <a:spcPct val="0"/>
              </a:spcBef>
            </a:pPr>
            <a:endParaRPr lang="fr-FR" sz="90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1" name="Rectangle 2"/>
          <p:cNvSpPr>
            <a:spLocks noGrp="1" noRot="1" noChangeAspect="1" noChangeArrowheads="1" noTextEdit="1"/>
          </p:cNvSpPr>
          <p:nvPr>
            <p:ph type="sldImg"/>
          </p:nvPr>
        </p:nvSpPr>
        <p:spPr bwMode="auto">
          <a:xfrm>
            <a:off x="1143000" y="685800"/>
            <a:ext cx="4575175" cy="3432175"/>
          </a:xfrm>
          <a:noFill/>
          <a:ln>
            <a:solidFill>
              <a:srgbClr val="000000"/>
            </a:solidFill>
            <a:miter lim="800000"/>
            <a:headEnd/>
            <a:tailEnd/>
          </a:ln>
        </p:spPr>
      </p:sp>
      <p:sp>
        <p:nvSpPr>
          <p:cNvPr id="440322" name="Rectangle 3"/>
          <p:cNvSpPr>
            <a:spLocks noGrp="1" noChangeArrowheads="1"/>
          </p:cNvSpPr>
          <p:nvPr>
            <p:ph type="body" idx="1"/>
          </p:nvPr>
        </p:nvSpPr>
        <p:spPr bwMode="auto">
          <a:xfrm>
            <a:off x="687388" y="4344988"/>
            <a:ext cx="5483225" cy="4113212"/>
          </a:xfrm>
          <a:noFill/>
        </p:spPr>
        <p:txBody>
          <a:bodyPr wrap="square" numCol="1" anchor="t" anchorCtr="0" compatLnSpc="1">
            <a:prstTxWarp prst="textNoShape">
              <a:avLst/>
            </a:prstTxWarp>
          </a:bodyPr>
          <a:lstStyle/>
          <a:p>
            <a:pPr>
              <a:spcBef>
                <a:spcPct val="0"/>
              </a:spcBef>
            </a:pPr>
            <a:r>
              <a:rPr lang="en-GB" sz="1000" i="1" u="sng" smtClean="0"/>
              <a:t>Tablet administration</a:t>
            </a:r>
            <a:endParaRPr lang="en-GB" sz="1000" u="sng" smtClean="0"/>
          </a:p>
          <a:p>
            <a:pPr>
              <a:spcBef>
                <a:spcPct val="0"/>
              </a:spcBef>
            </a:pPr>
            <a:r>
              <a:rPr lang="en-GB" sz="1000" smtClean="0"/>
              <a:t>Patients should remove the tablet from the blister unit and </a:t>
            </a:r>
            <a:r>
              <a:rPr lang="en-GB" sz="1000" b="1" smtClean="0"/>
              <a:t>immediately place</a:t>
            </a:r>
            <a:r>
              <a:rPr lang="en-GB" sz="1000" smtClean="0"/>
              <a:t> the entire Effentora tablet in the upper portion of the buccal cavity (above an upper rear molar between the cheek and gum).  </a:t>
            </a:r>
          </a:p>
          <a:p>
            <a:pPr>
              <a:spcBef>
                <a:spcPct val="0"/>
              </a:spcBef>
            </a:pPr>
            <a:r>
              <a:rPr lang="en-GB" sz="1000" smtClean="0"/>
              <a:t>Effentora should be placed and retained within the buccal cavity for a period sufficient to allow disintegration of the tablet which usually takes approximately </a:t>
            </a:r>
            <a:r>
              <a:rPr lang="en-GB" sz="1000" b="1" smtClean="0"/>
              <a:t>14-25 minutes.</a:t>
            </a:r>
          </a:p>
          <a:p>
            <a:pPr>
              <a:spcBef>
                <a:spcPct val="0"/>
              </a:spcBef>
            </a:pPr>
            <a:r>
              <a:rPr lang="en-GB" sz="1000" smtClean="0"/>
              <a:t>The Effentora tablet should not be sucked, chewed or swallowed, as this will result in lower plasma concentrations than when taken as directed. </a:t>
            </a:r>
          </a:p>
          <a:p>
            <a:pPr>
              <a:spcBef>
                <a:spcPct val="0"/>
              </a:spcBef>
            </a:pPr>
            <a:r>
              <a:rPr lang="en-GB" sz="1000" b="1" smtClean="0"/>
              <a:t>After 30 minutes</a:t>
            </a:r>
            <a:r>
              <a:rPr lang="en-GB" sz="1000" smtClean="0"/>
              <a:t>, if remnants from the Effentora tablet remain, they may be swallowed with a glass of water.</a:t>
            </a:r>
          </a:p>
          <a:p>
            <a:pPr>
              <a:spcBef>
                <a:spcPct val="0"/>
              </a:spcBef>
            </a:pPr>
            <a:r>
              <a:rPr lang="en-GB" sz="1000" i="1" u="sng" smtClean="0"/>
              <a:t>Note</a:t>
            </a:r>
            <a:r>
              <a:rPr lang="en-GB" sz="1000" smtClean="0"/>
              <a:t>: No specific activity is necessary</a:t>
            </a:r>
          </a:p>
          <a:p>
            <a:pPr>
              <a:spcBef>
                <a:spcPct val="0"/>
              </a:spcBef>
            </a:pPr>
            <a:endParaRPr lang="en-GB" sz="1000" smtClean="0"/>
          </a:p>
          <a:p>
            <a:pPr>
              <a:spcBef>
                <a:spcPct val="0"/>
              </a:spcBef>
            </a:pPr>
            <a:r>
              <a:rPr lang="en-GB" sz="1000" u="sng" smtClean="0"/>
              <a:t>Reference:</a:t>
            </a:r>
          </a:p>
          <a:p>
            <a:pPr>
              <a:spcBef>
                <a:spcPct val="0"/>
              </a:spcBef>
            </a:pPr>
            <a:r>
              <a:rPr lang="en-GB" sz="1000" smtClean="0"/>
              <a:t>SmPC:</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69" name="Rectangle 2"/>
          <p:cNvSpPr>
            <a:spLocks noGrp="1" noRot="1" noChangeAspect="1" noTextEdit="1"/>
          </p:cNvSpPr>
          <p:nvPr>
            <p:ph type="sldImg"/>
          </p:nvPr>
        </p:nvSpPr>
        <p:spPr bwMode="auto">
          <a:xfrm>
            <a:off x="1143000" y="684213"/>
            <a:ext cx="4573588" cy="3430587"/>
          </a:xfrm>
          <a:noFill/>
          <a:ln>
            <a:solidFill>
              <a:srgbClr val="000000"/>
            </a:solidFill>
            <a:miter lim="800000"/>
            <a:headEnd/>
            <a:tailEnd/>
          </a:ln>
        </p:spPr>
      </p:sp>
      <p:sp>
        <p:nvSpPr>
          <p:cNvPr id="442370" name="Rectangle 3"/>
          <p:cNvSpPr>
            <a:spLocks noGrp="1"/>
          </p:cNvSpPr>
          <p:nvPr>
            <p:ph type="body" idx="1"/>
          </p:nvPr>
        </p:nvSpPr>
        <p:spPr bwMode="auto">
          <a:xfrm>
            <a:off x="685800" y="4343400"/>
            <a:ext cx="5486400" cy="4116388"/>
          </a:xfrm>
          <a:noFill/>
          <a:ln>
            <a:solidFill>
              <a:srgbClr val="000000"/>
            </a:solidFill>
            <a:miter lim="800000"/>
            <a:headEnd/>
            <a:tailEnd/>
          </a:ln>
        </p:spPr>
        <p:txBody>
          <a:bodyPr wrap="square" lIns="92243" tIns="46121" rIns="92243" bIns="46121" numCol="1" anchor="t" anchorCtr="0" compatLnSpc="1">
            <a:prstTxWarp prst="textNoShape">
              <a:avLst/>
            </a:prstTxWarp>
          </a:bodyPr>
          <a:lstStyle/>
          <a:p>
            <a:pPr defTabSz="914400">
              <a:spcBef>
                <a:spcPct val="0"/>
              </a:spcBef>
            </a:pPr>
            <a:endParaRPr lang="it-IT"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Slide Image Placeholder 1"/>
          <p:cNvSpPr>
            <a:spLocks noGrp="1" noRot="1" noChangeAspect="1" noTextEdit="1"/>
          </p:cNvSpPr>
          <p:nvPr>
            <p:ph type="sldImg"/>
          </p:nvPr>
        </p:nvSpPr>
        <p:spPr bwMode="auto">
          <a:xfrm>
            <a:off x="1144588" y="685800"/>
            <a:ext cx="4572000" cy="3429000"/>
          </a:xfrm>
          <a:noFill/>
          <a:ln>
            <a:solidFill>
              <a:srgbClr val="000000"/>
            </a:solidFill>
            <a:miter lim="800000"/>
            <a:headEnd/>
            <a:tailEnd/>
          </a:ln>
        </p:spPr>
      </p:sp>
      <p:sp>
        <p:nvSpPr>
          <p:cNvPr id="445442" name="Notes Placeholder 2"/>
          <p:cNvSpPr>
            <a:spLocks noGrp="1"/>
          </p:cNvSpPr>
          <p:nvPr>
            <p:ph type="body" idx="1"/>
          </p:nvPr>
        </p:nvSpPr>
        <p:spPr bwMode="auto">
          <a:noFill/>
        </p:spPr>
        <p:txBody>
          <a:bodyPr wrap="square" lIns="91305" tIns="45653" rIns="91305" bIns="45653" numCol="1" anchor="t" anchorCtr="0" compatLnSpc="1">
            <a:prstTxWarp prst="textNoShape">
              <a:avLst/>
            </a:prstTxWarp>
          </a:bodyPr>
          <a:lstStyle/>
          <a:p>
            <a:pPr>
              <a:spcBef>
                <a:spcPct val="0"/>
              </a:spcBef>
            </a:pPr>
            <a:endParaRPr lang="en-GB" smtClean="0"/>
          </a:p>
        </p:txBody>
      </p:sp>
      <p:sp>
        <p:nvSpPr>
          <p:cNvPr id="445443" name="Slide Number Placeholder 3"/>
          <p:cNvSpPr txBox="1">
            <a:spLocks noGrp="1"/>
          </p:cNvSpPr>
          <p:nvPr/>
        </p:nvSpPr>
        <p:spPr bwMode="auto">
          <a:xfrm>
            <a:off x="3883025" y="8683625"/>
            <a:ext cx="2973388" cy="458788"/>
          </a:xfrm>
          <a:prstGeom prst="rect">
            <a:avLst/>
          </a:prstGeom>
          <a:noFill/>
          <a:ln w="9525">
            <a:noFill/>
            <a:miter lim="800000"/>
            <a:headEnd/>
            <a:tailEnd/>
          </a:ln>
        </p:spPr>
        <p:txBody>
          <a:bodyPr lIns="91581" tIns="45789" rIns="91581" bIns="45789" anchor="b"/>
          <a:lstStyle/>
          <a:p>
            <a:pPr algn="r" defTabSz="915988" eaLnBrk="0" hangingPunct="0"/>
            <a:fld id="{6F0EE0F2-B669-4551-8B0F-6FDD0DCBD9BE}" type="slidenum">
              <a:rPr lang="en-US" sz="1200">
                <a:latin typeface="Calibri" pitchFamily="34" charset="0"/>
                <a:cs typeface="Arial" charset="0"/>
              </a:rPr>
              <a:pPr algn="r" defTabSz="915988" eaLnBrk="0" hangingPunct="0"/>
              <a:t>68</a:t>
            </a:fld>
            <a:endParaRPr lang="en-US" sz="1200">
              <a:latin typeface="Calibri" pitchFamily="34" charset="0"/>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Rectangle 2"/>
          <p:cNvSpPr>
            <a:spLocks noGrp="1" noRot="1" noChangeAspect="1" noChangeArrowheads="1" noTextEdit="1"/>
          </p:cNvSpPr>
          <p:nvPr>
            <p:ph type="sldImg"/>
          </p:nvPr>
        </p:nvSpPr>
        <p:spPr bwMode="auto">
          <a:xfrm>
            <a:off x="1144588" y="687388"/>
            <a:ext cx="4572000" cy="3429000"/>
          </a:xfrm>
          <a:noFill/>
          <a:ln>
            <a:solidFill>
              <a:srgbClr val="000000"/>
            </a:solidFill>
            <a:miter lim="800000"/>
            <a:headEnd/>
            <a:tailEnd/>
          </a:ln>
        </p:spPr>
      </p:sp>
      <p:sp>
        <p:nvSpPr>
          <p:cNvPr id="449538" name="Rectangle 3"/>
          <p:cNvSpPr>
            <a:spLocks noGrp="1" noChangeArrowheads="1"/>
          </p:cNvSpPr>
          <p:nvPr>
            <p:ph type="body" idx="1"/>
          </p:nvPr>
        </p:nvSpPr>
        <p:spPr bwMode="auto">
          <a:xfrm>
            <a:off x="912813" y="4343400"/>
            <a:ext cx="5106987" cy="4113213"/>
          </a:xfrm>
          <a:noFill/>
        </p:spPr>
        <p:txBody>
          <a:bodyPr wrap="square" numCol="1" anchor="t" anchorCtr="0" compatLnSpc="1">
            <a:prstTxWarp prst="textNoShape">
              <a:avLst/>
            </a:prstTxWarp>
          </a:bodyPr>
          <a:lstStyle/>
          <a:p>
            <a:pPr>
              <a:spcBef>
                <a:spcPct val="0"/>
              </a:spcBef>
            </a:pPr>
            <a:endParaRPr lang="it-IT"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09" name="Rectangle 2"/>
          <p:cNvSpPr>
            <a:spLocks noGrp="1" noRot="1" noChangeAspect="1" noChangeArrowheads="1" noTextEdit="1"/>
          </p:cNvSpPr>
          <p:nvPr>
            <p:ph type="sldImg"/>
          </p:nvPr>
        </p:nvSpPr>
        <p:spPr bwMode="auto">
          <a:xfrm>
            <a:off x="1144588" y="687388"/>
            <a:ext cx="4572000" cy="3429000"/>
          </a:xfrm>
          <a:noFill/>
          <a:ln>
            <a:solidFill>
              <a:srgbClr val="000000"/>
            </a:solidFill>
            <a:miter lim="800000"/>
            <a:headEnd/>
            <a:tailEnd/>
          </a:ln>
        </p:spPr>
      </p:sp>
      <p:sp>
        <p:nvSpPr>
          <p:cNvPr id="452610" name="Rectangle 3"/>
          <p:cNvSpPr>
            <a:spLocks noGrp="1" noChangeArrowheads="1"/>
          </p:cNvSpPr>
          <p:nvPr>
            <p:ph type="body" idx="1"/>
          </p:nvPr>
        </p:nvSpPr>
        <p:spPr bwMode="auto">
          <a:xfrm>
            <a:off x="912813" y="4343400"/>
            <a:ext cx="5106987" cy="4113213"/>
          </a:xfrm>
          <a:noFill/>
        </p:spPr>
        <p:txBody>
          <a:bodyPr wrap="square" numCol="1" anchor="t" anchorCtr="0" compatLnSpc="1">
            <a:prstTxWarp prst="textNoShape">
              <a:avLst/>
            </a:prstTxWarp>
          </a:bodyPr>
          <a:lstStyle/>
          <a:p>
            <a:pPr>
              <a:spcBef>
                <a:spcPct val="0"/>
              </a:spcBef>
            </a:pPr>
            <a:endParaRPr lang="de-DE"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7" name="Rectangle 2"/>
          <p:cNvSpPr>
            <a:spLocks noGrp="1" noRot="1" noChangeAspect="1" noChangeArrowheads="1" noTextEdit="1"/>
          </p:cNvSpPr>
          <p:nvPr>
            <p:ph type="sldImg"/>
          </p:nvPr>
        </p:nvSpPr>
        <p:spPr bwMode="auto">
          <a:xfrm>
            <a:off x="928688" y="687388"/>
            <a:ext cx="5003800" cy="3429000"/>
          </a:xfrm>
          <a:noFill/>
          <a:ln>
            <a:solidFill>
              <a:srgbClr val="000000"/>
            </a:solidFill>
            <a:miter lim="800000"/>
            <a:headEnd/>
            <a:tailEnd/>
          </a:ln>
        </p:spPr>
      </p:sp>
      <p:sp>
        <p:nvSpPr>
          <p:cNvPr id="454658" name="Rectangle 3"/>
          <p:cNvSpPr>
            <a:spLocks noGrp="1" noChangeArrowheads="1"/>
          </p:cNvSpPr>
          <p:nvPr>
            <p:ph type="body" idx="1"/>
          </p:nvPr>
        </p:nvSpPr>
        <p:spPr bwMode="auto">
          <a:xfrm>
            <a:off x="912813" y="4343400"/>
            <a:ext cx="5106987" cy="4113213"/>
          </a:xfrm>
          <a:noFill/>
        </p:spPr>
        <p:txBody>
          <a:bodyPr wrap="square" numCol="1" anchor="t" anchorCtr="0" compatLnSpc="1">
            <a:prstTxWarp prst="textNoShape">
              <a:avLst/>
            </a:prstTxWarp>
          </a:bodyPr>
          <a:lstStyle/>
          <a:p>
            <a:pPr>
              <a:spcBef>
                <a:spcPct val="0"/>
              </a:spcBef>
            </a:pPr>
            <a:endParaRPr lang="de-DE"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5" name="Rectangle 2"/>
          <p:cNvSpPr>
            <a:spLocks noGrp="1" noRot="1" noChangeAspect="1" noChangeArrowheads="1" noTextEdit="1"/>
          </p:cNvSpPr>
          <p:nvPr>
            <p:ph type="sldImg"/>
          </p:nvPr>
        </p:nvSpPr>
        <p:spPr bwMode="auto">
          <a:xfrm>
            <a:off x="928688" y="687388"/>
            <a:ext cx="5003800" cy="3429000"/>
          </a:xfrm>
          <a:noFill/>
          <a:ln>
            <a:solidFill>
              <a:srgbClr val="000000"/>
            </a:solidFill>
            <a:miter lim="800000"/>
            <a:headEnd/>
            <a:tailEnd/>
          </a:ln>
        </p:spPr>
      </p:sp>
      <p:sp>
        <p:nvSpPr>
          <p:cNvPr id="456706" name="Rectangle 3"/>
          <p:cNvSpPr>
            <a:spLocks noGrp="1" noChangeArrowheads="1"/>
          </p:cNvSpPr>
          <p:nvPr>
            <p:ph type="body" idx="1"/>
          </p:nvPr>
        </p:nvSpPr>
        <p:spPr bwMode="auto">
          <a:xfrm>
            <a:off x="912813" y="4343400"/>
            <a:ext cx="5106987" cy="4113213"/>
          </a:xfrm>
          <a:noFill/>
        </p:spPr>
        <p:txBody>
          <a:bodyPr wrap="square" numCol="1" anchor="t" anchorCtr="0" compatLnSpc="1">
            <a:prstTxWarp prst="textNoShape">
              <a:avLst/>
            </a:prstTxWarp>
          </a:bodyPr>
          <a:lstStyle/>
          <a:p>
            <a:pPr>
              <a:spcBef>
                <a:spcPct val="0"/>
              </a:spcBef>
            </a:pPr>
            <a:endParaRPr lang="de-DE"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Rectangle 2"/>
          <p:cNvSpPr>
            <a:spLocks noGrp="1" noRot="1" noChangeAspect="1" noChangeArrowheads="1" noTextEdit="1"/>
          </p:cNvSpPr>
          <p:nvPr>
            <p:ph type="sldImg"/>
          </p:nvPr>
        </p:nvSpPr>
        <p:spPr bwMode="auto">
          <a:xfrm>
            <a:off x="928688" y="687388"/>
            <a:ext cx="5003800" cy="3429000"/>
          </a:xfrm>
          <a:noFill/>
          <a:ln>
            <a:solidFill>
              <a:srgbClr val="000000"/>
            </a:solidFill>
            <a:miter lim="800000"/>
            <a:headEnd/>
            <a:tailEnd/>
          </a:ln>
        </p:spPr>
      </p:sp>
      <p:sp>
        <p:nvSpPr>
          <p:cNvPr id="458754" name="Rectangle 3"/>
          <p:cNvSpPr>
            <a:spLocks noGrp="1" noChangeArrowheads="1"/>
          </p:cNvSpPr>
          <p:nvPr>
            <p:ph type="body" idx="1"/>
          </p:nvPr>
        </p:nvSpPr>
        <p:spPr bwMode="auto">
          <a:xfrm>
            <a:off x="912813" y="4343400"/>
            <a:ext cx="5106987" cy="4113213"/>
          </a:xfrm>
          <a:noFill/>
        </p:spPr>
        <p:txBody>
          <a:bodyPr wrap="square" numCol="1" anchor="t" anchorCtr="0" compatLnSpc="1">
            <a:prstTxWarp prst="textNoShape">
              <a:avLst/>
            </a:prstTxWarp>
          </a:bodyPr>
          <a:lstStyle/>
          <a:p>
            <a:pPr>
              <a:spcBef>
                <a:spcPct val="0"/>
              </a:spcBef>
            </a:pPr>
            <a:endParaRPr lang="de-DE"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1"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60802" name="Segnaposto note 2"/>
          <p:cNvSpPr>
            <a:spLocks noGrp="1"/>
          </p:cNvSpPr>
          <p:nvPr>
            <p:ph type="body" idx="1"/>
          </p:nvPr>
        </p:nvSpPr>
        <p:spPr bwMode="auto">
          <a:noFill/>
        </p:spPr>
        <p:txBody>
          <a:bodyPr wrap="square" lIns="92300" tIns="46150" rIns="92300" bIns="46150" numCol="1" anchor="t" anchorCtr="0" compatLnSpc="1">
            <a:prstTxWarp prst="textNoShape">
              <a:avLst/>
            </a:prstTxWarp>
          </a:bodyPr>
          <a:lstStyle/>
          <a:p>
            <a:pPr defTabSz="914400">
              <a:lnSpc>
                <a:spcPct val="90000"/>
              </a:lnSpc>
              <a:spcBef>
                <a:spcPct val="0"/>
              </a:spcBef>
            </a:pPr>
            <a:r>
              <a:rPr lang="it-IT" smtClean="0"/>
              <a:t>CERTAMENTE……</a:t>
            </a:r>
          </a:p>
          <a:p>
            <a:pPr defTabSz="914400">
              <a:lnSpc>
                <a:spcPct val="90000"/>
              </a:lnSpc>
              <a:spcBef>
                <a:spcPct val="0"/>
              </a:spcBef>
            </a:pPr>
            <a:r>
              <a:rPr lang="it-IT" smtClean="0"/>
              <a:t>QUANDO IL DOLORE EPISODICO ASSUME CARATTERE DI ASSOLUTA GRAVITA’ E IMPREVEDIBILITA’ SI DEVE RICORRERE A TECNIUCHE FARMACEUTICHE INNOVATIVE. </a:t>
            </a:r>
          </a:p>
          <a:p>
            <a:pPr defTabSz="914400">
              <a:lnSpc>
                <a:spcPct val="90000"/>
              </a:lnSpc>
              <a:spcBef>
                <a:spcPct val="0"/>
              </a:spcBef>
            </a:pPr>
            <a:r>
              <a:rPr lang="it-IT" smtClean="0"/>
              <a:t>ED E’ PER QUESTO CHE MOLTENI, AZIENDA LEADER NEL SETTORE DEI FARMACI AD AZIONE ANALGESICA (OSSICODONE/PARACETAMOLO/ MORFINA/ METADONE/ ANESTETICI) HA INDIVIDUATO UNA NUOVISSIMA TECNICA FARMACEUTICA CHE GARANTISCE LA MASSIMA SICUREZZA NELLA SOMMINISTRAZIONE DI OPPIACEI A IMMEDIATO EFFETTO. </a:t>
            </a:r>
          </a:p>
          <a:p>
            <a:pPr defTabSz="914400">
              <a:lnSpc>
                <a:spcPct val="90000"/>
              </a:lnSpc>
              <a:spcBef>
                <a:spcPct val="0"/>
              </a:spcBef>
            </a:pPr>
            <a:r>
              <a:rPr lang="it-IT" smtClean="0"/>
              <a:t>VI MOSTRO UNA ANTICIPAZIONE ASSOLUTA: A BREVE AVREMO DISPONIBILE IL SISTEMA PEC SYS CHE …… permette</a:t>
            </a:r>
          </a:p>
          <a:p>
            <a:pPr defTabSz="914400">
              <a:lnSpc>
                <a:spcPct val="90000"/>
              </a:lnSpc>
              <a:spcBef>
                <a:spcPct val="0"/>
              </a:spcBef>
            </a:pPr>
            <a:r>
              <a:rPr lang="it-IT" b="1" smtClean="0"/>
              <a:t> l'erogazione di medicinale sulla mucosa nasale </a:t>
            </a:r>
          </a:p>
          <a:p>
            <a:pPr defTabSz="914400">
              <a:lnSpc>
                <a:spcPct val="90000"/>
              </a:lnSpc>
              <a:spcBef>
                <a:spcPct val="0"/>
              </a:spcBef>
            </a:pPr>
            <a:r>
              <a:rPr lang="it-IT" b="1" smtClean="0"/>
              <a:t>PecSys si compone di una soluzione acquosa a base di pectina (un polisaccaride di origine vegetale) che quando viene a contatto con gli ioni calcio presenti sulla superficie delle mucose forma un gel. </a:t>
            </a:r>
          </a:p>
          <a:p>
            <a:pPr defTabSz="914400">
              <a:lnSpc>
                <a:spcPct val="90000"/>
              </a:lnSpc>
              <a:spcBef>
                <a:spcPct val="0"/>
              </a:spcBef>
            </a:pPr>
            <a:r>
              <a:rPr lang="it-IT" b="1" smtClean="0"/>
              <a:t>PecSys consente di:</a:t>
            </a:r>
          </a:p>
          <a:p>
            <a:pPr defTabSz="914400">
              <a:lnSpc>
                <a:spcPct val="90000"/>
              </a:lnSpc>
              <a:spcBef>
                <a:spcPct val="0"/>
              </a:spcBef>
              <a:buFontTx/>
              <a:buChar char="•"/>
            </a:pPr>
            <a:r>
              <a:rPr lang="it-IT" b="1" smtClean="0"/>
              <a:t> modulare l'assorbimento dell’oppiaceo</a:t>
            </a:r>
          </a:p>
          <a:p>
            <a:pPr defTabSz="914400">
              <a:lnSpc>
                <a:spcPct val="90000"/>
              </a:lnSpc>
              <a:spcBef>
                <a:spcPct val="0"/>
              </a:spcBef>
              <a:buFontTx/>
              <a:buChar char="•"/>
            </a:pPr>
            <a:r>
              <a:rPr lang="it-IT" b="1" smtClean="0"/>
              <a:t> modificare la C</a:t>
            </a:r>
            <a:r>
              <a:rPr lang="it-IT" b="1" baseline="-25000" smtClean="0"/>
              <a:t>max</a:t>
            </a:r>
            <a:r>
              <a:rPr lang="it-IT" b="1" smtClean="0"/>
              <a:t> entro i livelli terapeutici</a:t>
            </a:r>
          </a:p>
          <a:p>
            <a:pPr defTabSz="914400">
              <a:lnSpc>
                <a:spcPct val="90000"/>
              </a:lnSpc>
              <a:spcBef>
                <a:spcPct val="0"/>
              </a:spcBef>
              <a:buFontTx/>
              <a:buChar char="•"/>
            </a:pPr>
            <a:r>
              <a:rPr lang="it-IT" b="1" smtClean="0"/>
              <a:t> rapida insorgenza dell'effetto (T</a:t>
            </a:r>
            <a:r>
              <a:rPr lang="it-IT" b="1" baseline="-25000" smtClean="0"/>
              <a:t>max</a:t>
            </a:r>
            <a:r>
              <a:rPr lang="it-IT" b="1" smtClean="0"/>
              <a:t>)</a:t>
            </a:r>
          </a:p>
          <a:p>
            <a:pPr defTabSz="914400">
              <a:lnSpc>
                <a:spcPct val="90000"/>
              </a:lnSpc>
              <a:spcBef>
                <a:spcPct val="0"/>
              </a:spcBef>
              <a:buFontTx/>
              <a:buChar char="•"/>
            </a:pPr>
            <a:r>
              <a:rPr lang="it-IT" b="1" smtClean="0"/>
              <a:t> evitare gocciolamento e fuoriuscita di farmaco</a:t>
            </a:r>
          </a:p>
          <a:p>
            <a:pPr defTabSz="914400">
              <a:lnSpc>
                <a:spcPct val="90000"/>
              </a:lnSpc>
              <a:spcBef>
                <a:spcPct val="0"/>
              </a:spcBef>
            </a:pPr>
            <a:endParaRPr lang="it-IT" smtClean="0"/>
          </a:p>
          <a:p>
            <a:pPr defTabSz="914400">
              <a:lnSpc>
                <a:spcPct val="90000"/>
              </a:lnSpc>
              <a:spcBef>
                <a:spcPct val="0"/>
              </a:spcBef>
            </a:pPr>
            <a:r>
              <a:rPr lang="it-IT" smtClean="0"/>
              <a:t>Ciò garantisce sia il medico che il paziente da abusi, cattiva interpretazione delle vostre prescrizioni e quindi massima sicurezza.</a:t>
            </a:r>
          </a:p>
          <a:p>
            <a:pPr defTabSz="914400">
              <a:lnSpc>
                <a:spcPct val="90000"/>
              </a:lnSpc>
              <a:spcBef>
                <a:spcPct val="0"/>
              </a:spcBef>
            </a:pPr>
            <a:r>
              <a:rPr lang="it-IT" smtClean="0"/>
              <a:t>Infatti la pectina non permette la plurima somministrazione di farmaco e mette al riparo da ogni forma di pericolo di sovradosaggio di farmaco.</a:t>
            </a:r>
          </a:p>
          <a:p>
            <a:pPr defTabSz="914400">
              <a:lnSpc>
                <a:spcPct val="90000"/>
              </a:lnSpc>
              <a:spcBef>
                <a:spcPct val="0"/>
              </a:spcBef>
            </a:pPr>
            <a:r>
              <a:rPr lang="it-IT" smtClean="0"/>
              <a:t>Crediamo che questa soluzione innovativa sia la ulteriore dimostrazione di una azienda affidabile e seria che lavora nel campo del dolore da decine di anni e che continua ad offrire soluzioni innovative ed in linea con i bisogni del medico e del malato.</a:t>
            </a:r>
          </a:p>
          <a:p>
            <a:pPr defTabSz="914400">
              <a:lnSpc>
                <a:spcPct val="90000"/>
              </a:lnSpc>
              <a:spcBef>
                <a:spcPct val="0"/>
              </a:spcBef>
            </a:pPr>
            <a:r>
              <a:rPr lang="it-IT" smtClean="0"/>
              <a:t>E mentre offriamo la grande opportunità con oramorph stiamo per lanciare il prossimo innovativo fentanyl spray nasale erogabile con il sistema pec SYS di cui vi porterò dettagli già a Gennaio prossimo</a:t>
            </a:r>
          </a:p>
        </p:txBody>
      </p:sp>
      <p:sp>
        <p:nvSpPr>
          <p:cNvPr id="460803" name="Segnaposto numero diapositiva 3"/>
          <p:cNvSpPr txBox="1">
            <a:spLocks noGrp="1"/>
          </p:cNvSpPr>
          <p:nvPr/>
        </p:nvSpPr>
        <p:spPr bwMode="auto">
          <a:xfrm>
            <a:off x="3884613" y="8685213"/>
            <a:ext cx="2971800" cy="457200"/>
          </a:xfrm>
          <a:prstGeom prst="rect">
            <a:avLst/>
          </a:prstGeom>
          <a:noFill/>
          <a:ln w="9525">
            <a:noFill/>
            <a:miter lim="800000"/>
            <a:headEnd/>
            <a:tailEnd/>
          </a:ln>
        </p:spPr>
        <p:txBody>
          <a:bodyPr lIns="92300" tIns="46150" rIns="92300" bIns="46150" anchor="b"/>
          <a:lstStyle/>
          <a:p>
            <a:pPr algn="r" defTabSz="922338"/>
            <a:fld id="{4613B317-8A27-4DDB-9625-D0E35A5EBAF2}" type="slidenum">
              <a:rPr lang="it-IT" sz="1200">
                <a:latin typeface="Calibri" pitchFamily="34" charset="0"/>
                <a:cs typeface="Arial" charset="0"/>
              </a:rPr>
              <a:pPr algn="r" defTabSz="922338"/>
              <a:t>77</a:t>
            </a:fld>
            <a:endParaRPr lang="it-IT" sz="1200">
              <a:latin typeface="Calibri" pitchFamily="34"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582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4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2300" tIns="46150" rIns="92300" bIns="46150" anchor="b"/>
          <a:lstStyle/>
          <a:p>
            <a:pPr algn="r" defTabSz="927100"/>
            <a:fld id="{FA1C9EE5-1FFA-4530-9277-59B57281387A}" type="slidenum">
              <a:rPr lang="en-US" sz="1200">
                <a:latin typeface="Times" pitchFamily="18" charset="0"/>
                <a:cs typeface="Arial" charset="0"/>
              </a:rPr>
              <a:pPr algn="r" defTabSz="927100"/>
              <a:t>78</a:t>
            </a:fld>
            <a:endParaRPr lang="en-US" sz="1200">
              <a:latin typeface="Times" pitchFamily="18" charset="0"/>
              <a:cs typeface="Arial" charset="0"/>
            </a:endParaRPr>
          </a:p>
        </p:txBody>
      </p:sp>
      <p:sp>
        <p:nvSpPr>
          <p:cNvPr id="462850"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462851" name="Rectangle 3"/>
          <p:cNvSpPr>
            <a:spLocks noGrp="1" noChangeArrowheads="1"/>
          </p:cNvSpPr>
          <p:nvPr>
            <p:ph type="body" idx="1"/>
          </p:nvPr>
        </p:nvSpPr>
        <p:spPr bwMode="auto">
          <a:noFill/>
        </p:spPr>
        <p:txBody>
          <a:bodyPr wrap="square" lIns="92300" tIns="46150" rIns="92300" bIns="46150" numCol="1" anchor="t" anchorCtr="0" compatLnSpc="1">
            <a:prstTxWarp prst="textNoShape">
              <a:avLst/>
            </a:prstTxWarp>
          </a:bodyPr>
          <a:lstStyle/>
          <a:p>
            <a:pPr algn="just" defTabSz="914400">
              <a:spcBef>
                <a:spcPct val="0"/>
              </a:spcBef>
            </a:pPr>
            <a:r>
              <a:rPr lang="en-GB" smtClean="0">
                <a:latin typeface="Times" pitchFamily="18" charset="0"/>
              </a:rPr>
              <a:t>Le caratteristiche della confezione usata negli studi e che sarà a breve commercializzata in Italia son le seguenti: </a:t>
            </a:r>
          </a:p>
          <a:p>
            <a:pPr algn="just" defTabSz="914400">
              <a:spcBef>
                <a:spcPct val="0"/>
              </a:spcBef>
            </a:pPr>
            <a:r>
              <a:rPr lang="it-IT" sz="2100" b="1" smtClean="0">
                <a:cs typeface="Arial" charset="0"/>
              </a:rPr>
              <a:t>Fentanil </a:t>
            </a:r>
            <a:endParaRPr lang="en-GB" sz="2100" smtClean="0">
              <a:cs typeface="Arial" charset="0"/>
            </a:endParaRPr>
          </a:p>
          <a:p>
            <a:pPr lvl="1" algn="just" defTabSz="914400">
              <a:spcBef>
                <a:spcPct val="0"/>
              </a:spcBef>
              <a:buFont typeface="Perpetua" pitchFamily="18" charset="0"/>
              <a:buChar char="–"/>
            </a:pPr>
            <a:r>
              <a:rPr lang="en-GB" sz="2100" smtClean="0">
                <a:cs typeface="Arial" charset="0"/>
              </a:rPr>
              <a:t>100 </a:t>
            </a:r>
            <a:r>
              <a:rPr lang="en-US" sz="2100" smtClean="0">
                <a:cs typeface="Arial" charset="0"/>
              </a:rPr>
              <a:t>µ</a:t>
            </a:r>
            <a:r>
              <a:rPr lang="en-GB" sz="2100" smtClean="0">
                <a:cs typeface="Arial" charset="0"/>
              </a:rPr>
              <a:t>g e 400 </a:t>
            </a:r>
            <a:r>
              <a:rPr lang="en-US" sz="2100" smtClean="0">
                <a:cs typeface="Arial" charset="0"/>
              </a:rPr>
              <a:t>µ</a:t>
            </a:r>
            <a:r>
              <a:rPr lang="en-GB" sz="2100" smtClean="0">
                <a:cs typeface="Arial" charset="0"/>
              </a:rPr>
              <a:t>g </a:t>
            </a:r>
          </a:p>
          <a:p>
            <a:pPr lvl="1" algn="just" defTabSz="914400">
              <a:spcBef>
                <a:spcPct val="0"/>
              </a:spcBef>
              <a:buFont typeface="Perpetua" pitchFamily="18" charset="0"/>
              <a:buChar char="–"/>
            </a:pPr>
            <a:r>
              <a:rPr lang="en-GB" sz="2100" smtClean="0">
                <a:cs typeface="Arial" charset="0"/>
              </a:rPr>
              <a:t>spray a bassa densità</a:t>
            </a:r>
          </a:p>
          <a:p>
            <a:pPr lvl="1" algn="just" defTabSz="914400">
              <a:spcBef>
                <a:spcPct val="0"/>
              </a:spcBef>
              <a:buFont typeface="Perpetua" pitchFamily="18" charset="0"/>
              <a:buChar char="–"/>
            </a:pPr>
            <a:endParaRPr lang="en-GB" sz="2100" smtClean="0">
              <a:cs typeface="Arial" charset="0"/>
            </a:endParaRPr>
          </a:p>
          <a:p>
            <a:pPr algn="just" defTabSz="914400">
              <a:spcBef>
                <a:spcPct val="0"/>
              </a:spcBef>
            </a:pPr>
            <a:r>
              <a:rPr lang="en-GB" sz="2100" smtClean="0">
                <a:cs typeface="Arial" charset="0"/>
              </a:rPr>
              <a:t>Dotato di </a:t>
            </a:r>
            <a:r>
              <a:rPr lang="en-GB" sz="2100" smtClean="0">
                <a:solidFill>
                  <a:srgbClr val="FFFF00"/>
                </a:solidFill>
                <a:cs typeface="Arial" charset="0"/>
              </a:rPr>
              <a:t>dosatore acustico e visivo, con c</a:t>
            </a:r>
            <a:r>
              <a:rPr lang="en-GB" sz="2100" smtClean="0">
                <a:cs typeface="Arial" charset="0"/>
              </a:rPr>
              <a:t>hiusura di sicurezza a prova di bambino: Confezione da 8 spray</a:t>
            </a:r>
            <a:endParaRPr lang="en-GB" smtClean="0">
              <a:latin typeface="Times" pitchFamily="18" charset="0"/>
            </a:endParaRPr>
          </a:p>
          <a:p>
            <a:pPr defTabSz="914400">
              <a:spcBef>
                <a:spcPct val="0"/>
              </a:spcBef>
            </a:pPr>
            <a:endParaRPr lang="en-GB" smtClean="0">
              <a:latin typeface="Times" pitchFamily="18"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7"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64898" name="Segnaposto note 2"/>
          <p:cNvSpPr>
            <a:spLocks noGrp="1"/>
          </p:cNvSpPr>
          <p:nvPr>
            <p:ph type="body" idx="1"/>
          </p:nvPr>
        </p:nvSpPr>
        <p:spPr bwMode="auto">
          <a:noFill/>
        </p:spPr>
        <p:txBody>
          <a:bodyPr wrap="square" lIns="92300" tIns="46150" rIns="92300" bIns="46150" numCol="1" anchor="t" anchorCtr="0" compatLnSpc="1">
            <a:prstTxWarp prst="textNoShape">
              <a:avLst/>
            </a:prstTxWarp>
          </a:bodyPr>
          <a:lstStyle/>
          <a:p>
            <a:pPr defTabSz="914400">
              <a:spcBef>
                <a:spcPct val="0"/>
              </a:spcBef>
            </a:pPr>
            <a:r>
              <a:rPr lang="it-IT" smtClean="0"/>
              <a:t>Ogni flacone di PecFent è confezionato in un contenitore a prova di bambino e questo è una garanzia di sicurezza </a:t>
            </a:r>
            <a:r>
              <a:rPr lang="it-IT" smtClean="0">
                <a:sym typeface="Wingdings" pitchFamily="2" charset="2"/>
              </a:rPr>
              <a:t></a:t>
            </a:r>
            <a:r>
              <a:rPr lang="it-IT" smtClean="0"/>
              <a:t> mostrare come aprire e chiudere il contenitore…</a:t>
            </a:r>
          </a:p>
          <a:p>
            <a:pPr defTabSz="914400">
              <a:spcBef>
                <a:spcPct val="0"/>
              </a:spcBef>
            </a:pPr>
            <a:endParaRPr lang="it-IT" smtClean="0"/>
          </a:p>
        </p:txBody>
      </p:sp>
      <p:sp>
        <p:nvSpPr>
          <p:cNvPr id="464899" name="Segnaposto numero diapositiva 3"/>
          <p:cNvSpPr txBox="1">
            <a:spLocks noGrp="1"/>
          </p:cNvSpPr>
          <p:nvPr/>
        </p:nvSpPr>
        <p:spPr bwMode="auto">
          <a:xfrm>
            <a:off x="3884613" y="8685213"/>
            <a:ext cx="2971800" cy="457200"/>
          </a:xfrm>
          <a:prstGeom prst="rect">
            <a:avLst/>
          </a:prstGeom>
          <a:noFill/>
          <a:ln w="9525">
            <a:noFill/>
            <a:miter lim="800000"/>
            <a:headEnd/>
            <a:tailEnd/>
          </a:ln>
        </p:spPr>
        <p:txBody>
          <a:bodyPr lIns="92300" tIns="46150" rIns="92300" bIns="46150" anchor="b"/>
          <a:lstStyle/>
          <a:p>
            <a:pPr algn="r" defTabSz="922338"/>
            <a:fld id="{09285332-3C19-466F-9066-F5A0F6BF015D}" type="slidenum">
              <a:rPr lang="it-IT" sz="1200">
                <a:latin typeface="Calibri" pitchFamily="34" charset="0"/>
                <a:cs typeface="Arial" charset="0"/>
              </a:rPr>
              <a:pPr algn="r" defTabSz="922338"/>
              <a:t>79</a:t>
            </a:fld>
            <a:endParaRPr lang="it-IT" sz="1200">
              <a:latin typeface="Calibri" pitchFamily="34" charset="0"/>
              <a:cs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5"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66946" name="Segnaposto note 2"/>
          <p:cNvSpPr>
            <a:spLocks noGrp="1"/>
          </p:cNvSpPr>
          <p:nvPr>
            <p:ph type="body" idx="1"/>
          </p:nvPr>
        </p:nvSpPr>
        <p:spPr bwMode="auto">
          <a:noFill/>
        </p:spPr>
        <p:txBody>
          <a:bodyPr wrap="square" lIns="92300" tIns="46150" rIns="92300" bIns="46150" numCol="1" anchor="t" anchorCtr="0" compatLnSpc="1">
            <a:prstTxWarp prst="textNoShape">
              <a:avLst/>
            </a:prstTxWarp>
          </a:bodyPr>
          <a:lstStyle/>
          <a:p>
            <a:pPr defTabSz="914400">
              <a:spcBef>
                <a:spcPct val="0"/>
              </a:spcBef>
            </a:pPr>
            <a:r>
              <a:rPr lang="it-IT" smtClean="0"/>
              <a:t>Prima di usare il flacone la prima volta è necessario </a:t>
            </a:r>
            <a:r>
              <a:rPr lang="it-IT" b="1" smtClean="0"/>
              <a:t>caricarlo</a:t>
            </a:r>
            <a:r>
              <a:rPr lang="it-IT" smtClean="0"/>
              <a:t> (operazione che viene fatta </a:t>
            </a:r>
            <a:r>
              <a:rPr lang="it-IT" b="1" smtClean="0"/>
              <a:t>solo prima del primo utilizzo</a:t>
            </a:r>
            <a:r>
              <a:rPr lang="it-IT" smtClean="0"/>
              <a:t>): </a:t>
            </a:r>
          </a:p>
          <a:p>
            <a:pPr defTabSz="914400">
              <a:spcBef>
                <a:spcPct val="0"/>
              </a:spcBef>
            </a:pPr>
            <a:r>
              <a:rPr lang="it-IT" smtClean="0"/>
              <a:t>- il flacone mostra due linee rosse nella finestra contadosi, si leva il cappuccio di protezione dall’applicatore, si punta il flacone lontano da sé e lo si tiene in verticale mettendo il pollice sul fondo e indice e medio sull’impugnatura ai due lati dell’applicatore, </a:t>
            </a:r>
          </a:p>
          <a:p>
            <a:pPr defTabSz="914400">
              <a:spcBef>
                <a:spcPct val="0"/>
              </a:spcBef>
            </a:pPr>
            <a:r>
              <a:rPr lang="it-IT" smtClean="0"/>
              <a:t>- in questa posizione, si preme e si rilascia l’impugnatura fino a quando nella finestra contadosi non appare una barra verde (questo avviene dopo 4 erogazioni). Ad ogni erogazione si sente un click.</a:t>
            </a:r>
          </a:p>
          <a:p>
            <a:pPr defTabSz="914400">
              <a:spcBef>
                <a:spcPct val="0"/>
              </a:spcBef>
              <a:buFontTx/>
              <a:buAutoNum type="arabicParenR"/>
            </a:pPr>
            <a:endParaRPr lang="it-IT" smtClean="0"/>
          </a:p>
          <a:p>
            <a:pPr defTabSz="914400">
              <a:spcBef>
                <a:spcPct val="0"/>
              </a:spcBef>
            </a:pPr>
            <a:r>
              <a:rPr lang="it-IT" smtClean="0"/>
              <a:t>C’è quindi una doppia sicurezza, sia visiva (finestra contadosi) che sonora (click) che ci conferma che il flacone è pronto all’uso.</a:t>
            </a:r>
          </a:p>
          <a:p>
            <a:pPr defTabSz="914400">
              <a:spcBef>
                <a:spcPct val="0"/>
              </a:spcBef>
            </a:pPr>
            <a:endParaRPr lang="it-IT" smtClean="0"/>
          </a:p>
        </p:txBody>
      </p:sp>
      <p:sp>
        <p:nvSpPr>
          <p:cNvPr id="466947" name="Segnaposto numero diapositiva 3"/>
          <p:cNvSpPr txBox="1">
            <a:spLocks noGrp="1"/>
          </p:cNvSpPr>
          <p:nvPr/>
        </p:nvSpPr>
        <p:spPr bwMode="auto">
          <a:xfrm>
            <a:off x="3884613" y="8685213"/>
            <a:ext cx="2971800" cy="457200"/>
          </a:xfrm>
          <a:prstGeom prst="rect">
            <a:avLst/>
          </a:prstGeom>
          <a:noFill/>
          <a:ln w="9525">
            <a:noFill/>
            <a:miter lim="800000"/>
            <a:headEnd/>
            <a:tailEnd/>
          </a:ln>
        </p:spPr>
        <p:txBody>
          <a:bodyPr lIns="92300" tIns="46150" rIns="92300" bIns="46150" anchor="b"/>
          <a:lstStyle/>
          <a:p>
            <a:pPr algn="r" defTabSz="922338"/>
            <a:fld id="{08B8E545-4B44-4C88-AB61-6F39A0D020BA}" type="slidenum">
              <a:rPr lang="it-IT" sz="1200">
                <a:latin typeface="Calibri" pitchFamily="34" charset="0"/>
                <a:cs typeface="Arial" charset="0"/>
              </a:rPr>
              <a:pPr algn="r" defTabSz="922338"/>
              <a:t>80</a:t>
            </a:fld>
            <a:endParaRPr lang="it-IT" sz="1200">
              <a:latin typeface="Calibri" pitchFamily="34" charset="0"/>
              <a:cs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3"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68994" name="Segnaposto note 2"/>
          <p:cNvSpPr>
            <a:spLocks noGrp="1"/>
          </p:cNvSpPr>
          <p:nvPr>
            <p:ph type="body" idx="1"/>
          </p:nvPr>
        </p:nvSpPr>
        <p:spPr bwMode="auto">
          <a:noFill/>
        </p:spPr>
        <p:txBody>
          <a:bodyPr wrap="square" lIns="92300" tIns="46150" rIns="92300" bIns="46150" numCol="1" anchor="t" anchorCtr="0" compatLnSpc="1">
            <a:prstTxWarp prst="textNoShape">
              <a:avLst/>
            </a:prstTxWarp>
          </a:bodyPr>
          <a:lstStyle/>
          <a:p>
            <a:pPr defTabSz="914400">
              <a:spcBef>
                <a:spcPct val="0"/>
              </a:spcBef>
            </a:pPr>
            <a:r>
              <a:rPr lang="it-IT" b="1" smtClean="0"/>
              <a:t>Per l’utilizzo</a:t>
            </a:r>
            <a:r>
              <a:rPr lang="it-IT" smtClean="0"/>
              <a:t> basta inserire l’applicatore nella narice, dirigendolo leggermente verso il ponte del naso ed, impugnando l’applicatore nella posizione vista prima, premere e rilasciare l’impugnatura. Ancora una volta ad ogni erogazione si sente un click e nella finestra contadosi questa volta appare una numerazione (1, 2, 3…) a seconda di quante dosi vengono erogate. Dopo 8 erogazioni lo spray si blocca.</a:t>
            </a:r>
          </a:p>
          <a:p>
            <a:pPr defTabSz="914400">
              <a:spcBef>
                <a:spcPct val="0"/>
              </a:spcBef>
            </a:pPr>
            <a:endParaRPr lang="it-IT" smtClean="0"/>
          </a:p>
        </p:txBody>
      </p:sp>
      <p:sp>
        <p:nvSpPr>
          <p:cNvPr id="468995" name="Segnaposto numero diapositiva 3"/>
          <p:cNvSpPr txBox="1">
            <a:spLocks noGrp="1"/>
          </p:cNvSpPr>
          <p:nvPr/>
        </p:nvSpPr>
        <p:spPr bwMode="auto">
          <a:xfrm>
            <a:off x="3884613" y="8685213"/>
            <a:ext cx="2971800" cy="457200"/>
          </a:xfrm>
          <a:prstGeom prst="rect">
            <a:avLst/>
          </a:prstGeom>
          <a:noFill/>
          <a:ln w="9525">
            <a:noFill/>
            <a:miter lim="800000"/>
            <a:headEnd/>
            <a:tailEnd/>
          </a:ln>
        </p:spPr>
        <p:txBody>
          <a:bodyPr lIns="92300" tIns="46150" rIns="92300" bIns="46150" anchor="b"/>
          <a:lstStyle/>
          <a:p>
            <a:pPr algn="r" defTabSz="922338"/>
            <a:fld id="{0DB1C626-758E-419E-A44A-C9EFB92B7B6A}" type="slidenum">
              <a:rPr lang="it-IT" sz="1200">
                <a:latin typeface="Calibri" pitchFamily="34" charset="0"/>
                <a:cs typeface="Arial" charset="0"/>
              </a:rPr>
              <a:pPr algn="r" defTabSz="922338"/>
              <a:t>81</a:t>
            </a:fld>
            <a:endParaRPr lang="it-IT" sz="1200">
              <a:latin typeface="Calibri" pitchFamily="34" charset="0"/>
              <a:cs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Rectangle 2"/>
          <p:cNvSpPr>
            <a:spLocks noGrp="1" noRot="1" noChangeAspect="1" noChangeArrowheads="1" noTextEdit="1"/>
          </p:cNvSpPr>
          <p:nvPr>
            <p:ph type="sldImg"/>
          </p:nvPr>
        </p:nvSpPr>
        <p:spPr bwMode="auto">
          <a:xfrm>
            <a:off x="1143000" y="685800"/>
            <a:ext cx="4575175" cy="3432175"/>
          </a:xfrm>
          <a:noFill/>
          <a:ln>
            <a:solidFill>
              <a:srgbClr val="000000"/>
            </a:solidFill>
            <a:miter lim="800000"/>
            <a:headEnd/>
            <a:tailEnd/>
          </a:ln>
        </p:spPr>
      </p:sp>
      <p:sp>
        <p:nvSpPr>
          <p:cNvPr id="471042" name="Rectangle 3"/>
          <p:cNvSpPr>
            <a:spLocks noGrp="1" noChangeArrowheads="1"/>
          </p:cNvSpPr>
          <p:nvPr>
            <p:ph type="body" idx="1"/>
          </p:nvPr>
        </p:nvSpPr>
        <p:spPr bwMode="auto">
          <a:xfrm>
            <a:off x="687388" y="4171950"/>
            <a:ext cx="5483225" cy="4800600"/>
          </a:xfrm>
          <a:noFill/>
        </p:spPr>
        <p:txBody>
          <a:bodyPr wrap="square" numCol="1" anchor="t" anchorCtr="0" compatLnSpc="1">
            <a:prstTxWarp prst="textNoShape">
              <a:avLst/>
            </a:prstTxWarp>
          </a:bodyPr>
          <a:lstStyle/>
          <a:p>
            <a:pPr>
              <a:spcBef>
                <a:spcPct val="0"/>
              </a:spcBef>
            </a:pPr>
            <a:r>
              <a:rPr lang="en-GB" sz="1000" i="1" u="sng" smtClean="0"/>
              <a:t>Use in the elderly (older than 65 years) :</a:t>
            </a:r>
          </a:p>
          <a:p>
            <a:pPr>
              <a:spcBef>
                <a:spcPct val="0"/>
              </a:spcBef>
            </a:pPr>
            <a:r>
              <a:rPr lang="en-GB" sz="1000" smtClean="0"/>
              <a:t>In clinical studies patients older than 65 years tended to titrate to a lower effective dose than younger patients. It is recommended that increased caution should be exercised in titrating the dose of Effentora in elderly patients.</a:t>
            </a:r>
          </a:p>
          <a:p>
            <a:pPr>
              <a:spcBef>
                <a:spcPct val="0"/>
              </a:spcBef>
            </a:pPr>
            <a:endParaRPr lang="en-GB" sz="1000" smtClean="0"/>
          </a:p>
          <a:p>
            <a:pPr>
              <a:spcBef>
                <a:spcPct val="0"/>
              </a:spcBef>
            </a:pPr>
            <a:r>
              <a:rPr lang="en-GB" i="1" u="sng" smtClean="0"/>
              <a:t>Risk of respiratory depression</a:t>
            </a:r>
          </a:p>
          <a:p>
            <a:pPr>
              <a:spcBef>
                <a:spcPct val="0"/>
              </a:spcBef>
            </a:pPr>
            <a:r>
              <a:rPr lang="en-GB" smtClean="0"/>
              <a:t>As with all </a:t>
            </a:r>
            <a:r>
              <a:rPr lang="en-GB" i="1" smtClean="0">
                <a:solidFill>
                  <a:srgbClr val="9900FF"/>
                </a:solidFill>
              </a:rPr>
              <a:t>opioids</a:t>
            </a:r>
            <a:r>
              <a:rPr lang="en-GB" smtClean="0"/>
              <a:t>, there is a </a:t>
            </a:r>
            <a:r>
              <a:rPr lang="en-GB" i="1" smtClean="0">
                <a:solidFill>
                  <a:srgbClr val="9900FF"/>
                </a:solidFill>
              </a:rPr>
              <a:t>risk</a:t>
            </a:r>
            <a:r>
              <a:rPr lang="en-GB" smtClean="0"/>
              <a:t> of clinically significant </a:t>
            </a:r>
            <a:r>
              <a:rPr lang="en-GB" i="1" smtClean="0">
                <a:solidFill>
                  <a:srgbClr val="9900FF"/>
                </a:solidFill>
              </a:rPr>
              <a:t>respiratory depression</a:t>
            </a:r>
            <a:r>
              <a:rPr lang="en-GB" smtClean="0"/>
              <a:t> ...</a:t>
            </a:r>
          </a:p>
          <a:p>
            <a:pPr>
              <a:spcBef>
                <a:spcPct val="0"/>
              </a:spcBef>
            </a:pPr>
            <a:r>
              <a:rPr lang="en-GB" smtClean="0"/>
              <a:t>… extreme caution in patients who may be particularly </a:t>
            </a:r>
            <a:r>
              <a:rPr lang="en-GB" i="1" smtClean="0">
                <a:solidFill>
                  <a:srgbClr val="9900FF"/>
                </a:solidFill>
              </a:rPr>
              <a:t>susceptible to the intracranial effects of CO2 retention</a:t>
            </a:r>
            <a:r>
              <a:rPr lang="en-GB" smtClean="0"/>
              <a:t>, ... Opioids may obscure the clinical course of a </a:t>
            </a:r>
            <a:r>
              <a:rPr lang="en-GB" i="1" smtClean="0">
                <a:solidFill>
                  <a:srgbClr val="9900FF"/>
                </a:solidFill>
              </a:rPr>
              <a:t>patient with a head injury</a:t>
            </a:r>
            <a:r>
              <a:rPr lang="en-GB" smtClean="0"/>
              <a:t> ...</a:t>
            </a:r>
          </a:p>
          <a:p>
            <a:pPr>
              <a:spcBef>
                <a:spcPct val="0"/>
              </a:spcBef>
            </a:pPr>
            <a:endParaRPr lang="en-GB" smtClean="0"/>
          </a:p>
          <a:p>
            <a:pPr>
              <a:spcBef>
                <a:spcPct val="0"/>
              </a:spcBef>
            </a:pPr>
            <a:endParaRPr lang="en-GB" sz="100" smtClean="0"/>
          </a:p>
          <a:p>
            <a:pPr>
              <a:spcBef>
                <a:spcPct val="0"/>
              </a:spcBef>
            </a:pPr>
            <a:r>
              <a:rPr lang="en-GB" sz="1000" i="1" u="sng" smtClean="0"/>
              <a:t>Hepatic or renal impairment :</a:t>
            </a:r>
          </a:p>
          <a:p>
            <a:pPr>
              <a:spcBef>
                <a:spcPct val="0"/>
              </a:spcBef>
            </a:pPr>
            <a:r>
              <a:rPr lang="en-GB" sz="1000" smtClean="0"/>
              <a:t>Effentora should be administered with caution to patients with moderate or severe hepatic or renal impairment </a:t>
            </a:r>
          </a:p>
          <a:p>
            <a:pPr>
              <a:spcBef>
                <a:spcPct val="0"/>
              </a:spcBef>
            </a:pPr>
            <a:endParaRPr lang="en-GB" sz="1000" smtClean="0"/>
          </a:p>
          <a:p>
            <a:pPr>
              <a:spcBef>
                <a:spcPct val="0"/>
              </a:spcBef>
            </a:pPr>
            <a:r>
              <a:rPr lang="en-GB" i="1" u="sng" smtClean="0"/>
              <a:t>Patients with pre-existing </a:t>
            </a:r>
            <a:r>
              <a:rPr lang="en-GB" i="1" u="sng" smtClean="0">
                <a:solidFill>
                  <a:srgbClr val="9900CC"/>
                </a:solidFill>
              </a:rPr>
              <a:t>bra</a:t>
            </a:r>
            <a:r>
              <a:rPr lang="en-GB" i="1" u="sng" smtClean="0">
                <a:solidFill>
                  <a:srgbClr val="9900FF"/>
                </a:solidFill>
              </a:rPr>
              <a:t>dycardia</a:t>
            </a:r>
            <a:r>
              <a:rPr lang="en-GB" i="1" u="sng" smtClean="0"/>
              <a:t>.</a:t>
            </a:r>
            <a:r>
              <a:rPr lang="en-GB" smtClean="0"/>
              <a:t> … caution in patients with </a:t>
            </a:r>
            <a:r>
              <a:rPr lang="en-GB" i="1" smtClean="0">
                <a:solidFill>
                  <a:srgbClr val="9900FF"/>
                </a:solidFill>
              </a:rPr>
              <a:t>pre-existing bradyarrhythmias</a:t>
            </a:r>
            <a:r>
              <a:rPr lang="en-GB" smtClean="0"/>
              <a:t>.</a:t>
            </a:r>
          </a:p>
          <a:p>
            <a:pPr>
              <a:spcBef>
                <a:spcPct val="0"/>
              </a:spcBef>
            </a:pPr>
            <a:r>
              <a:rPr lang="en-GB" sz="1000" smtClean="0"/>
              <a:t>Tolerance and physical and/or psychological dependence may develop upon repeated administration of opioids such as fentanyl.  However, iatrogenic addiction following therapeutic use of opioids is rare</a:t>
            </a:r>
            <a:r>
              <a:rPr lang="en-US" sz="1000" smtClean="0"/>
              <a:t> </a:t>
            </a:r>
          </a:p>
          <a:p>
            <a:pPr>
              <a:spcBef>
                <a:spcPct val="0"/>
              </a:spcBef>
            </a:pPr>
            <a:endParaRPr lang="en-US" sz="1000" smtClean="0"/>
          </a:p>
          <a:p>
            <a:pPr>
              <a:spcBef>
                <a:spcPct val="0"/>
              </a:spcBef>
            </a:pPr>
            <a:r>
              <a:rPr lang="en-GB" sz="1000" b="1" i="1" u="sng" smtClean="0"/>
              <a:t>Effects on ability to drive and use machines</a:t>
            </a:r>
            <a:endParaRPr lang="en-GB" sz="1000" i="1" u="sng" smtClean="0"/>
          </a:p>
          <a:p>
            <a:pPr>
              <a:spcBef>
                <a:spcPct val="0"/>
              </a:spcBef>
            </a:pPr>
            <a:r>
              <a:rPr lang="en-GB" sz="1000" smtClean="0"/>
              <a:t>No studies of the effects on the ability to drive and use machines have been performed.  However, EFFENTORA, like all opioid analgesics, impairs mental and/or physical ability.</a:t>
            </a:r>
            <a:endParaRPr lang="en-US" sz="100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89"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73090" name="Espace réservé des commentaires 2"/>
          <p:cNvSpPr>
            <a:spLocks noGrp="1"/>
          </p:cNvSpPr>
          <p:nvPr>
            <p:ph type="body" idx="1"/>
          </p:nvPr>
        </p:nvSpPr>
        <p:spPr bwMode="auto">
          <a:xfrm>
            <a:off x="685800" y="4344988"/>
            <a:ext cx="5486400" cy="4113212"/>
          </a:xfrm>
          <a:solidFill>
            <a:srgbClr val="FFFFFF"/>
          </a:solidFill>
          <a:ln>
            <a:solidFill>
              <a:srgbClr val="000000"/>
            </a:solidFill>
            <a:miter lim="800000"/>
            <a:headEnd/>
            <a:tailEnd/>
          </a:ln>
        </p:spPr>
        <p:txBody>
          <a:bodyPr wrap="square" lIns="91581" tIns="45791" rIns="91581" bIns="45791" numCol="1" anchor="t" anchorCtr="0" compatLnSpc="1">
            <a:prstTxWarp prst="textNoShape">
              <a:avLst/>
            </a:prstTxWarp>
          </a:bodyPr>
          <a:lstStyle/>
          <a:p>
            <a:pPr defTabSz="914400">
              <a:spcBef>
                <a:spcPct val="0"/>
              </a:spcBef>
            </a:pPr>
            <a:r>
              <a:rPr lang="en-US" smtClean="0"/>
              <a:t>Lets take the worst case  case scenario, of a BTcP episode, and superimpose the PK profile of FBT.</a:t>
            </a:r>
          </a:p>
          <a:p>
            <a:pPr defTabSz="914400">
              <a:spcBef>
                <a:spcPct val="0"/>
              </a:spcBef>
            </a:pPr>
            <a:r>
              <a:rPr lang="en-US" smtClean="0"/>
              <a:t>We can see how the PK of  FBT matches this BTcP episode.</a:t>
            </a:r>
          </a:p>
        </p:txBody>
      </p:sp>
      <p:sp>
        <p:nvSpPr>
          <p:cNvPr id="473091" name="Espace réservé du numéro de diapositive 3"/>
          <p:cNvSpPr txBox="1">
            <a:spLocks noGrp="1"/>
          </p:cNvSpPr>
          <p:nvPr/>
        </p:nvSpPr>
        <p:spPr bwMode="auto">
          <a:xfrm>
            <a:off x="3881438" y="8683625"/>
            <a:ext cx="2974975" cy="458788"/>
          </a:xfrm>
          <a:prstGeom prst="rect">
            <a:avLst/>
          </a:prstGeom>
          <a:noFill/>
          <a:ln w="9525">
            <a:noFill/>
            <a:miter lim="800000"/>
            <a:headEnd/>
            <a:tailEnd/>
          </a:ln>
        </p:spPr>
        <p:txBody>
          <a:bodyPr lIns="91581" tIns="45791" rIns="91581" bIns="45791" anchor="b"/>
          <a:lstStyle/>
          <a:p>
            <a:pPr algn="r" defTabSz="915988"/>
            <a:fld id="{DB3B1569-A169-4EC0-8DA4-16004978B7DE}" type="slidenum">
              <a:rPr lang="en-US" sz="1200">
                <a:latin typeface="Calibri" pitchFamily="34" charset="0"/>
              </a:rPr>
              <a:pPr algn="r" defTabSz="915988"/>
              <a:t>83</a:t>
            </a:fld>
            <a:endParaRPr lang="en-US" sz="1200">
              <a:latin typeface="Calibri"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7"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75138" name="Espace réservé des commentaires 2"/>
          <p:cNvSpPr>
            <a:spLocks noGrp="1"/>
          </p:cNvSpPr>
          <p:nvPr>
            <p:ph type="body" idx="1"/>
          </p:nvPr>
        </p:nvSpPr>
        <p:spPr bwMode="auto">
          <a:xfrm>
            <a:off x="685800" y="4344988"/>
            <a:ext cx="5486400" cy="4113212"/>
          </a:xfrm>
          <a:solidFill>
            <a:srgbClr val="FFFFFF"/>
          </a:solidFill>
          <a:ln>
            <a:solidFill>
              <a:srgbClr val="000000"/>
            </a:solidFill>
            <a:miter lim="800000"/>
            <a:headEnd/>
            <a:tailEnd/>
          </a:ln>
        </p:spPr>
        <p:txBody>
          <a:bodyPr wrap="square" lIns="91581" tIns="45791" rIns="91581" bIns="45791" numCol="1" anchor="t" anchorCtr="0" compatLnSpc="1">
            <a:prstTxWarp prst="textNoShape">
              <a:avLst/>
            </a:prstTxWarp>
          </a:bodyPr>
          <a:lstStyle/>
          <a:p>
            <a:pPr defTabSz="914400">
              <a:spcBef>
                <a:spcPct val="0"/>
              </a:spcBef>
            </a:pPr>
            <a:r>
              <a:rPr lang="en-US" smtClean="0"/>
              <a:t>Lets take the worst case  case scenario, of a BTcP episode, and superimpose the PK profile of FBT.</a:t>
            </a:r>
          </a:p>
          <a:p>
            <a:pPr defTabSz="914400">
              <a:spcBef>
                <a:spcPct val="0"/>
              </a:spcBef>
            </a:pPr>
            <a:r>
              <a:rPr lang="en-US" smtClean="0"/>
              <a:t>We can see how the PK of  FBT matches this BTcP episode.</a:t>
            </a:r>
          </a:p>
        </p:txBody>
      </p:sp>
      <p:sp>
        <p:nvSpPr>
          <p:cNvPr id="475139" name="Espace réservé du numéro de diapositive 3"/>
          <p:cNvSpPr txBox="1">
            <a:spLocks noGrp="1"/>
          </p:cNvSpPr>
          <p:nvPr/>
        </p:nvSpPr>
        <p:spPr bwMode="auto">
          <a:xfrm>
            <a:off x="3881438" y="8683625"/>
            <a:ext cx="2974975" cy="458788"/>
          </a:xfrm>
          <a:prstGeom prst="rect">
            <a:avLst/>
          </a:prstGeom>
          <a:noFill/>
          <a:ln w="9525">
            <a:noFill/>
            <a:miter lim="800000"/>
            <a:headEnd/>
            <a:tailEnd/>
          </a:ln>
        </p:spPr>
        <p:txBody>
          <a:bodyPr lIns="91581" tIns="45791" rIns="91581" bIns="45791" anchor="b"/>
          <a:lstStyle/>
          <a:p>
            <a:pPr algn="r" defTabSz="915988"/>
            <a:fld id="{EFA5A12F-B6AA-4F08-B081-423C09B40D41}" type="slidenum">
              <a:rPr lang="en-US" sz="1200">
                <a:latin typeface="Calibri" pitchFamily="34" charset="0"/>
              </a:rPr>
              <a:pPr algn="r" defTabSz="915988"/>
              <a:t>84</a:t>
            </a:fld>
            <a:endParaRPr lang="en-US" sz="1200">
              <a:latin typeface="Calibri"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5"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77186" name="Espace réservé des commentaires 2"/>
          <p:cNvSpPr>
            <a:spLocks noGrp="1"/>
          </p:cNvSpPr>
          <p:nvPr>
            <p:ph type="body" idx="1"/>
          </p:nvPr>
        </p:nvSpPr>
        <p:spPr bwMode="auto">
          <a:xfrm>
            <a:off x="685800" y="4344988"/>
            <a:ext cx="5486400" cy="4113212"/>
          </a:xfrm>
          <a:solidFill>
            <a:srgbClr val="FFFFFF"/>
          </a:solidFill>
          <a:ln>
            <a:solidFill>
              <a:srgbClr val="000000"/>
            </a:solidFill>
            <a:miter lim="800000"/>
            <a:headEnd/>
            <a:tailEnd/>
          </a:ln>
        </p:spPr>
        <p:txBody>
          <a:bodyPr wrap="square" lIns="91581" tIns="45791" rIns="91581" bIns="45791" numCol="1" anchor="t" anchorCtr="0" compatLnSpc="1">
            <a:prstTxWarp prst="textNoShape">
              <a:avLst/>
            </a:prstTxWarp>
          </a:bodyPr>
          <a:lstStyle/>
          <a:p>
            <a:pPr defTabSz="914400">
              <a:spcBef>
                <a:spcPct val="0"/>
              </a:spcBef>
            </a:pPr>
            <a:r>
              <a:rPr lang="en-US" smtClean="0"/>
              <a:t>Lets take the worst case  case scenario, of a BTcP episode, and superimpose the PK profile of FBT.</a:t>
            </a:r>
          </a:p>
          <a:p>
            <a:pPr defTabSz="914400">
              <a:spcBef>
                <a:spcPct val="0"/>
              </a:spcBef>
            </a:pPr>
            <a:r>
              <a:rPr lang="en-US" smtClean="0"/>
              <a:t>We can see how the PK of  FBT matches this BTcP episode.</a:t>
            </a:r>
          </a:p>
        </p:txBody>
      </p:sp>
      <p:sp>
        <p:nvSpPr>
          <p:cNvPr id="477187" name="Espace réservé du numéro de diapositive 3"/>
          <p:cNvSpPr txBox="1">
            <a:spLocks noGrp="1"/>
          </p:cNvSpPr>
          <p:nvPr/>
        </p:nvSpPr>
        <p:spPr bwMode="auto">
          <a:xfrm>
            <a:off x="3881438" y="8683625"/>
            <a:ext cx="2974975" cy="458788"/>
          </a:xfrm>
          <a:prstGeom prst="rect">
            <a:avLst/>
          </a:prstGeom>
          <a:noFill/>
          <a:ln w="9525">
            <a:noFill/>
            <a:miter lim="800000"/>
            <a:headEnd/>
            <a:tailEnd/>
          </a:ln>
        </p:spPr>
        <p:txBody>
          <a:bodyPr lIns="91581" tIns="45791" rIns="91581" bIns="45791" anchor="b"/>
          <a:lstStyle/>
          <a:p>
            <a:pPr algn="r" defTabSz="915988"/>
            <a:fld id="{602D9EAD-F9B7-4C93-8187-D990BCF006B9}" type="slidenum">
              <a:rPr lang="en-US" sz="1200">
                <a:latin typeface="Calibri" pitchFamily="34" charset="0"/>
              </a:rPr>
              <a:pPr algn="r" defTabSz="915988"/>
              <a:t>85</a:t>
            </a:fld>
            <a:endParaRPr lang="en-US" sz="1200">
              <a:latin typeface="Calibri"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Slide Image Placeholder 1"/>
          <p:cNvSpPr>
            <a:spLocks noGrp="1" noRot="1" noChangeAspect="1" noTextEdit="1"/>
          </p:cNvSpPr>
          <p:nvPr>
            <p:ph type="sldImg"/>
          </p:nvPr>
        </p:nvSpPr>
        <p:spPr bwMode="auto">
          <a:xfrm>
            <a:off x="1144588" y="685800"/>
            <a:ext cx="4573587" cy="3429000"/>
          </a:xfrm>
          <a:noFill/>
          <a:ln>
            <a:solidFill>
              <a:srgbClr val="000000"/>
            </a:solidFill>
            <a:miter lim="800000"/>
            <a:headEnd/>
            <a:tailEnd/>
          </a:ln>
        </p:spPr>
      </p:sp>
      <p:sp>
        <p:nvSpPr>
          <p:cNvPr id="480258" name="Notes Placeholder 2"/>
          <p:cNvSpPr>
            <a:spLocks noGrp="1"/>
          </p:cNvSpPr>
          <p:nvPr>
            <p:ph type="body" idx="1"/>
          </p:nvPr>
        </p:nvSpPr>
        <p:spPr bwMode="auto">
          <a:noFill/>
        </p:spPr>
        <p:txBody>
          <a:bodyPr wrap="square" lIns="91305" tIns="45653" rIns="91305" bIns="45653" numCol="1" anchor="t" anchorCtr="0" compatLnSpc="1">
            <a:prstTxWarp prst="textNoShape">
              <a:avLst/>
            </a:prstTxWarp>
          </a:bodyPr>
          <a:lstStyle/>
          <a:p>
            <a:pPr>
              <a:spcBef>
                <a:spcPct val="0"/>
              </a:spcBef>
            </a:pPr>
            <a:endParaRPr lang="en-GB" smtClean="0"/>
          </a:p>
        </p:txBody>
      </p:sp>
      <p:sp>
        <p:nvSpPr>
          <p:cNvPr id="480259" name="Slide Number Placeholder 3"/>
          <p:cNvSpPr txBox="1">
            <a:spLocks noGrp="1"/>
          </p:cNvSpPr>
          <p:nvPr/>
        </p:nvSpPr>
        <p:spPr bwMode="auto">
          <a:xfrm>
            <a:off x="3883025" y="8683625"/>
            <a:ext cx="2973388" cy="458788"/>
          </a:xfrm>
          <a:prstGeom prst="rect">
            <a:avLst/>
          </a:prstGeom>
          <a:noFill/>
          <a:ln w="9525">
            <a:noFill/>
            <a:miter lim="800000"/>
            <a:headEnd/>
            <a:tailEnd/>
          </a:ln>
        </p:spPr>
        <p:txBody>
          <a:bodyPr lIns="91581" tIns="45789" rIns="91581" bIns="45789" anchor="b"/>
          <a:lstStyle/>
          <a:p>
            <a:pPr algn="r" defTabSz="915988" eaLnBrk="0" hangingPunct="0"/>
            <a:fld id="{BD0539F2-16CF-4D8C-898F-1C6DF5A8D0EA}" type="slidenum">
              <a:rPr lang="en-US" sz="1200">
                <a:latin typeface="Calibri" pitchFamily="34" charset="0"/>
                <a:cs typeface="Arial" charset="0"/>
              </a:rPr>
              <a:pPr algn="r" defTabSz="915988" eaLnBrk="0" hangingPunct="0"/>
              <a:t>87</a:t>
            </a:fld>
            <a:endParaRPr lang="en-US" sz="1200">
              <a:latin typeface="Calibri" pitchFamily="34" charset="0"/>
              <a:cs typeface="Arial"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29" name="Rectangle 2"/>
          <p:cNvSpPr>
            <a:spLocks noGrp="1" noRot="1" noChangeAspect="1" noChangeArrowheads="1" noTextEdit="1"/>
          </p:cNvSpPr>
          <p:nvPr>
            <p:ph type="sldImg"/>
          </p:nvPr>
        </p:nvSpPr>
        <p:spPr bwMode="auto">
          <a:xfrm>
            <a:off x="1143000" y="685800"/>
            <a:ext cx="4575175" cy="3432175"/>
          </a:xfrm>
          <a:noFill/>
          <a:ln>
            <a:solidFill>
              <a:srgbClr val="000000"/>
            </a:solidFill>
            <a:miter lim="800000"/>
            <a:headEnd/>
            <a:tailEnd/>
          </a:ln>
        </p:spPr>
      </p:sp>
      <p:sp>
        <p:nvSpPr>
          <p:cNvPr id="483330" name="Rectangle 3"/>
          <p:cNvSpPr>
            <a:spLocks noGrp="1" noChangeArrowheads="1"/>
          </p:cNvSpPr>
          <p:nvPr>
            <p:ph type="body" idx="1"/>
          </p:nvPr>
        </p:nvSpPr>
        <p:spPr bwMode="auto">
          <a:xfrm>
            <a:off x="687388" y="4344988"/>
            <a:ext cx="5483225" cy="4113212"/>
          </a:xfrm>
          <a:noFill/>
        </p:spPr>
        <p:txBody>
          <a:bodyPr wrap="square" numCol="1" anchor="t" anchorCtr="0" compatLnSpc="1">
            <a:prstTxWarp prst="textNoShape">
              <a:avLst/>
            </a:prstTxWarp>
          </a:bodyPr>
          <a:lstStyle/>
          <a:p>
            <a:pPr>
              <a:spcBef>
                <a:spcPct val="0"/>
              </a:spcBef>
            </a:pPr>
            <a:r>
              <a:rPr lang="en-GB" sz="1000" smtClean="0"/>
              <a:t>Treatment should be initiated by and remain under the guidance of a physician experienced in the management of opioid therapy in cancer patients. Physicians should keep in mind the potential of abuse of fentanyl.</a:t>
            </a:r>
          </a:p>
          <a:p>
            <a:pPr>
              <a:spcBef>
                <a:spcPct val="0"/>
              </a:spcBef>
            </a:pPr>
            <a:endParaRPr lang="en-GB" sz="1000" i="1" u="sng" smtClean="0"/>
          </a:p>
          <a:p>
            <a:pPr>
              <a:spcBef>
                <a:spcPct val="0"/>
              </a:spcBef>
            </a:pPr>
            <a:r>
              <a:rPr lang="en-GB" sz="1000" b="1" i="1" u="sng" smtClean="0">
                <a:solidFill>
                  <a:srgbClr val="339966"/>
                </a:solidFill>
              </a:rPr>
              <a:t>Dose titration: only use 100µg and 200µg</a:t>
            </a:r>
            <a:endParaRPr lang="en-GB" sz="1000" b="1" smtClean="0">
              <a:solidFill>
                <a:srgbClr val="339966"/>
              </a:solidFill>
            </a:endParaRPr>
          </a:p>
          <a:p>
            <a:pPr>
              <a:spcBef>
                <a:spcPct val="0"/>
              </a:spcBef>
            </a:pPr>
            <a:r>
              <a:rPr lang="en-GB" sz="1000" smtClean="0"/>
              <a:t>Effentora should be </a:t>
            </a:r>
            <a:r>
              <a:rPr lang="en-GB" sz="1000" b="1" smtClean="0">
                <a:solidFill>
                  <a:srgbClr val="339966"/>
                </a:solidFill>
              </a:rPr>
              <a:t>individually titrated</a:t>
            </a:r>
            <a:r>
              <a:rPr lang="en-GB" sz="1000" smtClean="0"/>
              <a:t> to an “effective” dose that provides adequate analgesia and minimises undesirable effects. In clinical studies, the effective dose of Effentora for BTCP was not predictable from the daily maintenance dose of opioid. </a:t>
            </a:r>
            <a:r>
              <a:rPr lang="en-GB" sz="1000" b="1" smtClean="0"/>
              <a:t>There is no bioequivalence from other product.</a:t>
            </a:r>
          </a:p>
          <a:p>
            <a:pPr>
              <a:spcBef>
                <a:spcPct val="0"/>
              </a:spcBef>
            </a:pPr>
            <a:endParaRPr lang="en-GB" sz="1000" b="1" smtClean="0"/>
          </a:p>
          <a:p>
            <a:pPr>
              <a:spcBef>
                <a:spcPct val="0"/>
              </a:spcBef>
            </a:pPr>
            <a:r>
              <a:rPr lang="en-GB" sz="1000" b="1" smtClean="0">
                <a:solidFill>
                  <a:srgbClr val="339966"/>
                </a:solidFill>
              </a:rPr>
              <a:t>“effective” dose</a:t>
            </a:r>
            <a:r>
              <a:rPr lang="en-GB" sz="1000" smtClean="0"/>
              <a:t> = adequate analgesia is not obtained within 30 minutes after the start of administration of a single tablet, a second Effentora tablet of the same strength may be used. </a:t>
            </a:r>
          </a:p>
          <a:p>
            <a:pPr>
              <a:spcBef>
                <a:spcPct val="0"/>
              </a:spcBef>
            </a:pPr>
            <a:r>
              <a:rPr lang="en-GB" sz="1000" smtClean="0"/>
              <a:t>If treatment of a BTCP episode requires more than one tablet, an increase in dose to the next higher available strength should be considered to treat the next BTCP episode.</a:t>
            </a:r>
          </a:p>
          <a:p>
            <a:pPr>
              <a:spcBef>
                <a:spcPct val="0"/>
              </a:spcBef>
            </a:pPr>
            <a:endParaRPr lang="en-GB" sz="1000" smtClean="0"/>
          </a:p>
          <a:p>
            <a:pPr>
              <a:spcBef>
                <a:spcPct val="0"/>
              </a:spcBef>
            </a:pPr>
            <a:r>
              <a:rPr lang="en-GB" sz="1000" smtClean="0"/>
              <a:t>During titration, multiple tablets may be used: </a:t>
            </a:r>
            <a:r>
              <a:rPr lang="en-GB" sz="1000" b="1" smtClean="0"/>
              <a:t>up to four 100 micrograms or up to four 200 micrograms</a:t>
            </a:r>
            <a:r>
              <a:rPr lang="en-GB" sz="1000" smtClean="0"/>
              <a:t> tablets may be used to treat a single episode of BTCP during dose titration</a:t>
            </a:r>
          </a:p>
          <a:p>
            <a:pPr>
              <a:spcBef>
                <a:spcPct val="0"/>
              </a:spcBef>
            </a:pPr>
            <a:endParaRPr lang="en-GB" sz="1000" smtClean="0"/>
          </a:p>
          <a:p>
            <a:pPr>
              <a:spcBef>
                <a:spcPct val="0"/>
              </a:spcBef>
            </a:pPr>
            <a:r>
              <a:rPr lang="en-GB" sz="1000" b="1" smtClean="0">
                <a:solidFill>
                  <a:srgbClr val="339966"/>
                </a:solidFill>
              </a:rPr>
              <a:t>Doses above 800 micrograms were not evaluated in clinical studies.</a:t>
            </a:r>
            <a:endParaRPr lang="en-US" sz="1000" b="1" smtClean="0">
              <a:solidFill>
                <a:srgbClr val="339966"/>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6850"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mtClean="0">
              <a:cs typeface="Arial"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0498"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5730" tIns="47865" rIns="95730" bIns="47865" numCol="1" anchor="t" anchorCtr="0" compatLnSpc="1">
            <a:prstTxWarp prst="textNoShape">
              <a:avLst/>
            </a:prstTxWarp>
          </a:bodyPr>
          <a:lstStyle/>
          <a:p>
            <a:pPr>
              <a:spcBef>
                <a:spcPct val="0"/>
              </a:spcBef>
            </a:pPr>
            <a:endParaRPr lang="it-IT"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254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5730" tIns="47865" rIns="95730" bIns="47865" numCol="1" anchor="t" anchorCtr="0" compatLnSpc="1">
            <a:prstTxWarp prst="textNoShape">
              <a:avLst/>
            </a:prstTxWarp>
          </a:bodyPr>
          <a:lstStyle/>
          <a:p>
            <a:pPr>
              <a:spcBef>
                <a:spcPct val="0"/>
              </a:spcBef>
            </a:pPr>
            <a:endParaRPr lang="it-IT"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889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lgn="just">
              <a:spcBef>
                <a:spcPct val="0"/>
              </a:spcBef>
            </a:pPr>
            <a:r>
              <a:rPr lang="en-GB" smtClean="0"/>
              <a:t>We can classify </a:t>
            </a:r>
            <a:r>
              <a:rPr lang="en-GB" b="1" smtClean="0">
                <a:solidFill>
                  <a:srgbClr val="339966"/>
                </a:solidFill>
              </a:rPr>
              <a:t>2 types of BTCP:</a:t>
            </a:r>
          </a:p>
          <a:p>
            <a:pPr algn="just">
              <a:spcBef>
                <a:spcPct val="0"/>
              </a:spcBef>
              <a:buFontTx/>
              <a:buChar char="-"/>
            </a:pPr>
            <a:r>
              <a:rPr lang="en-GB" b="1" smtClean="0">
                <a:solidFill>
                  <a:srgbClr val="339966"/>
                </a:solidFill>
              </a:rPr>
              <a:t>Spontaneous pain</a:t>
            </a:r>
            <a:r>
              <a:rPr lang="en-GB" smtClean="0"/>
              <a:t>: flares which occur without any signs or causes on top of stable ATC medication</a:t>
            </a:r>
          </a:p>
          <a:p>
            <a:pPr algn="just">
              <a:spcBef>
                <a:spcPct val="0"/>
              </a:spcBef>
              <a:buFontTx/>
              <a:buChar char="-"/>
            </a:pPr>
            <a:endParaRPr lang="en-GB" smtClean="0"/>
          </a:p>
          <a:p>
            <a:pPr algn="just">
              <a:spcBef>
                <a:spcPct val="0"/>
              </a:spcBef>
              <a:buFontTx/>
              <a:buChar char="-"/>
            </a:pPr>
            <a:r>
              <a:rPr lang="en-GB" b="1" smtClean="0">
                <a:solidFill>
                  <a:srgbClr val="339966"/>
                </a:solidFill>
              </a:rPr>
              <a:t>Incident pain</a:t>
            </a:r>
            <a:r>
              <a:rPr lang="en-GB" b="1" smtClean="0"/>
              <a:t>:</a:t>
            </a:r>
            <a:r>
              <a:rPr lang="en-GB" smtClean="0"/>
              <a:t> also named “precipitating pain or “movement related pain” when appropriate </a:t>
            </a:r>
          </a:p>
          <a:p>
            <a:pPr algn="just">
              <a:spcBef>
                <a:spcPct val="0"/>
              </a:spcBef>
            </a:pPr>
            <a:r>
              <a:rPr lang="en-GB" smtClean="0"/>
              <a:t>We can distinguish 3 sub-categories:</a:t>
            </a:r>
          </a:p>
          <a:p>
            <a:pPr lvl="1" algn="just">
              <a:spcBef>
                <a:spcPct val="0"/>
              </a:spcBef>
              <a:buFontTx/>
              <a:buChar char="-"/>
            </a:pPr>
            <a:r>
              <a:rPr lang="en-GB" smtClean="0"/>
              <a:t>Volitional means that the precipitating factors have been identified e.g. walking, defecation, urination, sitting, eating.</a:t>
            </a:r>
          </a:p>
          <a:p>
            <a:pPr lvl="1" algn="just">
              <a:spcBef>
                <a:spcPct val="0"/>
              </a:spcBef>
              <a:buFontTx/>
              <a:buChar char="-"/>
            </a:pPr>
            <a:r>
              <a:rPr lang="en-GB" smtClean="0"/>
              <a:t>Non–volitional means that the action is identified but not preventable e.g. coughing, breathing.</a:t>
            </a:r>
          </a:p>
          <a:p>
            <a:pPr lvl="1" algn="just">
              <a:spcBef>
                <a:spcPct val="0"/>
              </a:spcBef>
              <a:buFontTx/>
              <a:buChar char="-"/>
            </a:pPr>
            <a:r>
              <a:rPr lang="en-GB" smtClean="0"/>
              <a:t>Procedural pain is related to a therapeutic intervention e.g. wound dressing</a:t>
            </a:r>
          </a:p>
          <a:p>
            <a:pPr algn="just">
              <a:spcBef>
                <a:spcPct val="0"/>
              </a:spcBef>
            </a:pPr>
            <a:endParaRPr lang="en-GB" smtClean="0"/>
          </a:p>
          <a:p>
            <a:pPr algn="just">
              <a:spcBef>
                <a:spcPct val="0"/>
              </a:spcBef>
            </a:pPr>
            <a:r>
              <a:rPr lang="en-GB" smtClean="0"/>
              <a:t>Some authors as Cephalon do not regard </a:t>
            </a:r>
            <a:r>
              <a:rPr lang="en-GB" b="1" u="sng" smtClean="0"/>
              <a:t>end-of-dose failure</a:t>
            </a:r>
            <a:r>
              <a:rPr lang="en-GB" smtClean="0"/>
              <a:t> as a subtype of BTCP (Simmonds 1999, Management of Breakthrough pain due to cancer. </a:t>
            </a:r>
            <a:r>
              <a:rPr lang="en-GB" i="1" smtClean="0"/>
              <a:t>Oncology, </a:t>
            </a:r>
            <a:r>
              <a:rPr lang="en-GB" smtClean="0"/>
              <a:t>13: 1103-1108.)</a:t>
            </a:r>
          </a:p>
          <a:p>
            <a:pPr algn="just">
              <a:spcBef>
                <a:spcPct val="0"/>
              </a:spcBef>
            </a:pPr>
            <a:r>
              <a:rPr lang="en-GB" b="1" i="1" smtClean="0"/>
              <a:t>End-of dose failure</a:t>
            </a:r>
            <a:r>
              <a:rPr lang="en-GB" smtClean="0"/>
              <a:t> is a result of decline in the analgesic effect of the ATC treatment. The usual treatment approach is to either increase the dose of the ATC or to reduce interval between doses. </a:t>
            </a:r>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1970" name="Rectangle 3"/>
          <p:cNvSpPr>
            <a:spLocks noGrp="1" noChangeArrowheads="1"/>
          </p:cNvSpPr>
          <p:nvPr>
            <p:ph type="body" idx="1"/>
          </p:nvPr>
        </p:nvSpPr>
        <p:spPr bwMode="auto">
          <a:xfrm>
            <a:off x="915988" y="4343400"/>
            <a:ext cx="5026025" cy="4116388"/>
          </a:xfrm>
          <a:noFill/>
        </p:spPr>
        <p:txBody>
          <a:bodyPr wrap="square" numCol="1" anchor="t" anchorCtr="0" compatLnSpc="1">
            <a:prstTxWarp prst="textNoShape">
              <a:avLst/>
            </a:prstTxWarp>
          </a:bodyPr>
          <a:lstStyle/>
          <a:p>
            <a:pPr algn="just">
              <a:spcBef>
                <a:spcPct val="0"/>
              </a:spcBef>
            </a:pPr>
            <a:r>
              <a:rPr lang="en-GB" smtClean="0"/>
              <a:t>The consequences of BTCP are substantial. </a:t>
            </a:r>
          </a:p>
          <a:p>
            <a:pPr algn="just">
              <a:spcBef>
                <a:spcPct val="0"/>
              </a:spcBef>
            </a:pPr>
            <a:r>
              <a:rPr lang="en-GB" smtClean="0"/>
              <a:t>Although patients may not complain as it is not their main preoccupation, the intensity of pain can be so disabling that the patient is unable to continue their daily activities and may become depressed.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bg>
      <p:bgRef idx="1003">
        <a:schemeClr val="bg1"/>
      </p:bgRef>
    </p:bg>
    <p:spTree>
      <p:nvGrpSpPr>
        <p:cNvPr id="1" name=""/>
        <p:cNvGrpSpPr/>
        <p:nvPr/>
      </p:nvGrpSpPr>
      <p:grpSpPr>
        <a:xfrm>
          <a:off x="0" y="0"/>
          <a:ext cx="0" cy="0"/>
          <a:chOff x="0" y="0"/>
          <a:chExt cx="0" cy="0"/>
        </a:xfrm>
      </p:grpSpPr>
      <p:sp>
        <p:nvSpPr>
          <p:cNvPr id="4" name="TextBox 7"/>
          <p:cNvSpPr txBox="1"/>
          <p:nvPr/>
        </p:nvSpPr>
        <p:spPr>
          <a:xfrm>
            <a:off x="8293100" y="5803900"/>
            <a:ext cx="366713" cy="677863"/>
          </a:xfrm>
          <a:prstGeom prst="rect">
            <a:avLst/>
          </a:prstGeom>
          <a:noFill/>
        </p:spPr>
        <p:txBody>
          <a:bodyPr wrap="none" lIns="0" tIns="0" rIns="0" bIns="0">
            <a:spAutoFit/>
          </a:bodyPr>
          <a:lstStyle/>
          <a:p>
            <a:pPr fontAlgn="auto">
              <a:spcBef>
                <a:spcPts val="0"/>
              </a:spcBef>
              <a:spcAft>
                <a:spcPts val="0"/>
              </a:spcAft>
              <a:defRPr/>
            </a:pPr>
            <a:r>
              <a:rPr sz="4400">
                <a:solidFill>
                  <a:schemeClr val="accent1"/>
                </a:solidFill>
                <a:latin typeface="Wingdings" pitchFamily="2" charset="2"/>
              </a:rPr>
              <a:t>S</a:t>
            </a:r>
          </a:p>
        </p:txBody>
      </p:sp>
      <p:sp>
        <p:nvSpPr>
          <p:cNvPr id="2" name="Title 1"/>
          <p:cNvSpPr>
            <a:spLocks noGrp="1"/>
          </p:cNvSpPr>
          <p:nvPr>
            <p:ph type="ctrTitle"/>
          </p:nvPr>
        </p:nvSpPr>
        <p:spPr>
          <a:xfrm>
            <a:off x="457199" y="1295400"/>
            <a:ext cx="8228013" cy="1927225"/>
          </a:xfrm>
        </p:spPr>
        <p:txBody>
          <a:bodyPr tIns="0" bIns="0" anchor="b"/>
          <a:lstStyle>
            <a:lvl1pPr>
              <a:defRPr sz="6000">
                <a:solidFill>
                  <a:schemeClr val="bg1"/>
                </a:solidFill>
              </a:defRPr>
            </a:lvl1pPr>
          </a:lstStyle>
          <a:p>
            <a:r>
              <a:rPr lang="it-IT" smtClean="0"/>
              <a:t>Fare clic per modificare stile</a:t>
            </a:r>
            <a:endParaRPr/>
          </a:p>
        </p:txBody>
      </p:sp>
      <p:sp>
        <p:nvSpPr>
          <p:cNvPr id="3" name="Subtitle 2"/>
          <p:cNvSpPr>
            <a:spLocks noGrp="1"/>
          </p:cNvSpPr>
          <p:nvPr>
            <p:ph type="subTitle" idx="1"/>
          </p:nvPr>
        </p:nvSpPr>
        <p:spPr>
          <a:xfrm>
            <a:off x="457199" y="3307976"/>
            <a:ext cx="8228013" cy="1066800"/>
          </a:xfrm>
        </p:spPr>
        <p:txBody>
          <a:bodyPr tIns="0" bIns="0"/>
          <a:lstStyle>
            <a:lvl1pPr marL="0" indent="0" algn="ctr">
              <a:spcBef>
                <a:spcPts val="300"/>
              </a:spcBef>
              <a:buNone/>
              <a:defRPr sz="18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a:p>
        </p:txBody>
      </p:sp>
      <p:sp>
        <p:nvSpPr>
          <p:cNvPr id="5" name="Date Placeholder 3"/>
          <p:cNvSpPr>
            <a:spLocks noGrp="1"/>
          </p:cNvSpPr>
          <p:nvPr>
            <p:ph type="dt" sz="half" idx="10"/>
          </p:nvPr>
        </p:nvSpPr>
        <p:spPr/>
        <p:txBody>
          <a:bodyPr/>
          <a:lstStyle>
            <a:lvl1pPr>
              <a:defRPr/>
            </a:lvl1pPr>
          </a:lstStyle>
          <a:p>
            <a:pPr>
              <a:defRPr/>
            </a:pPr>
            <a:fld id="{E41EEBE8-58C3-41A1-B32C-AE33DE956FBC}" type="datetimeFigureOut">
              <a:rPr lang="it-IT"/>
              <a:pPr>
                <a:defRPr/>
              </a:pPr>
              <a:t>19/11/2012</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7CD69E01-2CC2-4796-8EFB-3E36448F00C1}" type="slidenum">
              <a:rPr lang="it-IT"/>
              <a:pPr>
                <a:defRPr/>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uoto">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54596828-E76F-4C4E-9807-CC6938F84F3E}" type="datetimeFigureOut">
              <a:rPr lang="it-IT"/>
              <a:pPr>
                <a:defRPr/>
              </a:pPr>
              <a:t>19/11/2012</a:t>
            </a:fld>
            <a:endParaRPr lang="it-IT"/>
          </a:p>
        </p:txBody>
      </p:sp>
      <p:sp>
        <p:nvSpPr>
          <p:cNvPr id="3" name="Footer Placeholder 2"/>
          <p:cNvSpPr>
            <a:spLocks noGrp="1"/>
          </p:cNvSpPr>
          <p:nvPr>
            <p:ph type="ftr" sz="quarter" idx="11"/>
          </p:nvPr>
        </p:nvSpPr>
        <p:spPr/>
        <p:txBody>
          <a:bodyPr/>
          <a:lstStyle>
            <a:lvl1pPr>
              <a:defRPr/>
            </a:lvl1pPr>
          </a:lstStyle>
          <a:p>
            <a:pPr>
              <a:defRPr/>
            </a:pPr>
            <a:endParaRPr lang="it-IT"/>
          </a:p>
        </p:txBody>
      </p:sp>
      <p:sp>
        <p:nvSpPr>
          <p:cNvPr id="4" name="Slide Number Placeholder 3"/>
          <p:cNvSpPr>
            <a:spLocks noGrp="1"/>
          </p:cNvSpPr>
          <p:nvPr>
            <p:ph type="sldNum" sz="quarter" idx="12"/>
          </p:nvPr>
        </p:nvSpPr>
        <p:spPr/>
        <p:txBody>
          <a:bodyPr/>
          <a:lstStyle>
            <a:lvl1pPr>
              <a:defRPr/>
            </a:lvl1pPr>
          </a:lstStyle>
          <a:p>
            <a:pPr>
              <a:defRPr/>
            </a:pPr>
            <a:fld id="{ED9F4F4D-AA43-4560-9B48-95B13B74D595}" type="slidenum">
              <a:rPr lang="it-IT"/>
              <a:pPr>
                <a:defRPr/>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to con didascali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199" y="381001"/>
            <a:ext cx="3509683" cy="2209800"/>
          </a:xfrm>
        </p:spPr>
        <p:txBody>
          <a:bodyPr anchor="b"/>
          <a:lstStyle>
            <a:lvl1pPr algn="l">
              <a:defRPr sz="4400" b="0"/>
            </a:lvl1pPr>
          </a:lstStyle>
          <a:p>
            <a:r>
              <a:rPr lang="it-IT" smtClean="0"/>
              <a:t>Fare clic per modificare stile</a:t>
            </a:r>
            <a:endParaRPr/>
          </a:p>
        </p:txBody>
      </p:sp>
      <p:sp>
        <p:nvSpPr>
          <p:cNvPr id="3" name="Content Placeholder 2"/>
          <p:cNvSpPr>
            <a:spLocks noGrp="1"/>
          </p:cNvSpPr>
          <p:nvPr>
            <p:ph idx="1"/>
          </p:nvPr>
        </p:nvSpPr>
        <p:spPr>
          <a:xfrm>
            <a:off x="5029200" y="273050"/>
            <a:ext cx="3657600" cy="5853113"/>
          </a:xfrm>
        </p:spPr>
        <p:txBody>
          <a:bodyPr>
            <a:normAutofit/>
          </a:bodyPr>
          <a:lstStyle>
            <a:lvl1pPr>
              <a:defRPr sz="22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4" name="Text Placeholder 3"/>
          <p:cNvSpPr>
            <a:spLocks noGrp="1"/>
          </p:cNvSpPr>
          <p:nvPr>
            <p:ph type="body" sz="half" idx="2"/>
          </p:nvPr>
        </p:nvSpPr>
        <p:spPr>
          <a:xfrm>
            <a:off x="457199" y="2649071"/>
            <a:ext cx="3509683" cy="3388192"/>
          </a:xfrm>
        </p:spPr>
        <p:txBody>
          <a:bodyPr>
            <a:normAutofit/>
          </a:bodyPr>
          <a:lstStyle>
            <a:lvl1pPr marL="0" indent="0">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lvl1pPr>
              <a:defRPr smtClean="0">
                <a:solidFill>
                  <a:schemeClr val="bg1"/>
                </a:solidFill>
              </a:defRPr>
            </a:lvl1pPr>
          </a:lstStyle>
          <a:p>
            <a:pPr>
              <a:defRPr/>
            </a:pPr>
            <a:fld id="{BBD348F3-8049-4F47-811C-CC8BC5CA5518}" type="datetimeFigureOut">
              <a:rPr lang="it-IT"/>
              <a:pPr>
                <a:defRPr/>
              </a:pPr>
              <a:t>19/11/2012</a:t>
            </a:fld>
            <a:endParaRPr lang="it-IT"/>
          </a:p>
        </p:txBody>
      </p:sp>
      <p:sp>
        <p:nvSpPr>
          <p:cNvPr id="6" name="Footer Placeholder 5"/>
          <p:cNvSpPr>
            <a:spLocks noGrp="1"/>
          </p:cNvSpPr>
          <p:nvPr>
            <p:ph type="ftr" sz="quarter" idx="11"/>
          </p:nvPr>
        </p:nvSpPr>
        <p:spPr/>
        <p:txBody>
          <a:bodyPr/>
          <a:lstStyle>
            <a:lvl1pPr>
              <a:defRPr/>
            </a:lvl1pPr>
          </a:lstStyle>
          <a:p>
            <a:pPr>
              <a:defRPr/>
            </a:pPr>
            <a:endParaRPr lang="it-IT"/>
          </a:p>
        </p:txBody>
      </p:sp>
      <p:sp>
        <p:nvSpPr>
          <p:cNvPr id="7" name="Slide Number Placeholder 6"/>
          <p:cNvSpPr>
            <a:spLocks noGrp="1"/>
          </p:cNvSpPr>
          <p:nvPr>
            <p:ph type="sldNum" sz="quarter" idx="12"/>
          </p:nvPr>
        </p:nvSpPr>
        <p:spPr/>
        <p:txBody>
          <a:bodyPr/>
          <a:lstStyle>
            <a:lvl1pPr>
              <a:defRPr/>
            </a:lvl1pPr>
          </a:lstStyle>
          <a:p>
            <a:pPr>
              <a:defRPr/>
            </a:pPr>
            <a:fld id="{68E1CB7F-6327-4BFE-80E5-8B6230E7F412}"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mmagine con didascali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it-IT" smtClean="0"/>
              <a:t>Fare clic per modificare stile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9" name="Picture Placeholder 8"/>
          <p:cNvSpPr>
            <a:spLocks noGrp="1"/>
          </p:cNvSpPr>
          <p:nvPr>
            <p:ph type="pic" sz="quarter" idx="13"/>
          </p:nvPr>
        </p:nvSpPr>
        <p:spPr>
          <a:xfrm>
            <a:off x="228600" y="1143000"/>
            <a:ext cx="4267200" cy="4267200"/>
          </a:xfrm>
          <a:prstGeom prst="ellipse">
            <a:avLst/>
          </a:prstGeom>
          <a:ln w="28575">
            <a:solidFill>
              <a:schemeClr val="accent1"/>
            </a:solidFill>
          </a:ln>
        </p:spPr>
        <p:txBody>
          <a:bodyPr rtlCol="0">
            <a:normAutofit/>
          </a:bodyPr>
          <a:lstStyle>
            <a:lvl1pPr marL="0" indent="0">
              <a:buNone/>
              <a:defRPr>
                <a:solidFill>
                  <a:schemeClr val="bg1"/>
                </a:solidFill>
              </a:defRPr>
            </a:lvl1pPr>
          </a:lstStyle>
          <a:p>
            <a:pPr lvl="0"/>
            <a:r>
              <a:rPr lang="it-IT" noProof="0" smtClean="0"/>
              <a:t>Fare clic sull'icona per inserire un'immagine</a:t>
            </a:r>
            <a:endParaRPr noProof="0"/>
          </a:p>
        </p:txBody>
      </p:sp>
      <p:sp>
        <p:nvSpPr>
          <p:cNvPr id="5" name="Date Placeholder 4"/>
          <p:cNvSpPr>
            <a:spLocks noGrp="1"/>
          </p:cNvSpPr>
          <p:nvPr>
            <p:ph type="dt" sz="half" idx="14"/>
          </p:nvPr>
        </p:nvSpPr>
        <p:spPr/>
        <p:txBody>
          <a:bodyPr/>
          <a:lstStyle>
            <a:lvl1pPr>
              <a:defRPr smtClean="0">
                <a:solidFill>
                  <a:schemeClr val="bg1"/>
                </a:solidFill>
              </a:defRPr>
            </a:lvl1pPr>
          </a:lstStyle>
          <a:p>
            <a:pPr>
              <a:defRPr/>
            </a:pPr>
            <a:fld id="{0239C082-DCA6-44C0-BA4B-F4123D7AD68A}" type="datetimeFigureOut">
              <a:rPr lang="it-IT"/>
              <a:pPr>
                <a:defRPr/>
              </a:pPr>
              <a:t>19/11/2012</a:t>
            </a:fld>
            <a:endParaRPr lang="it-IT"/>
          </a:p>
        </p:txBody>
      </p:sp>
      <p:sp>
        <p:nvSpPr>
          <p:cNvPr id="6" name="Footer Placeholder 5"/>
          <p:cNvSpPr>
            <a:spLocks noGrp="1"/>
          </p:cNvSpPr>
          <p:nvPr>
            <p:ph type="ftr" sz="quarter" idx="15"/>
          </p:nvPr>
        </p:nvSpPr>
        <p:spPr/>
        <p:txBody>
          <a:bodyPr/>
          <a:lstStyle>
            <a:lvl1pPr>
              <a:defRPr/>
            </a:lvl1pPr>
          </a:lstStyle>
          <a:p>
            <a:pPr>
              <a:defRPr/>
            </a:pPr>
            <a:endParaRPr lang="it-IT"/>
          </a:p>
        </p:txBody>
      </p:sp>
      <p:sp>
        <p:nvSpPr>
          <p:cNvPr id="7" name="Slide Number Placeholder 6"/>
          <p:cNvSpPr>
            <a:spLocks noGrp="1"/>
          </p:cNvSpPr>
          <p:nvPr>
            <p:ph type="sldNum" sz="quarter" idx="16"/>
          </p:nvPr>
        </p:nvSpPr>
        <p:spPr/>
        <p:txBody>
          <a:bodyPr/>
          <a:lstStyle>
            <a:lvl1pPr>
              <a:defRPr/>
            </a:lvl1pPr>
          </a:lstStyle>
          <a:p>
            <a:pPr>
              <a:defRPr/>
            </a:pPr>
            <a:fld id="{92A6CE64-24B4-4B8F-A738-0AF5CCC1EC46}" type="slidenum">
              <a:rPr lang="it-IT"/>
              <a:pPr>
                <a:defRPr/>
              </a:pPr>
              <a:t>‹N›</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Immagini con didascali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it-IT" smtClean="0"/>
              <a:t>Fare clic per modificare stile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9" name="Picture Placeholder 8"/>
          <p:cNvSpPr>
            <a:spLocks noGrp="1"/>
          </p:cNvSpPr>
          <p:nvPr>
            <p:ph type="pic" sz="quarter" idx="13"/>
          </p:nvPr>
        </p:nvSpPr>
        <p:spPr>
          <a:xfrm>
            <a:off x="990600" y="2590800"/>
            <a:ext cx="3505200" cy="3505200"/>
          </a:xfrm>
          <a:prstGeom prst="ellipse">
            <a:avLst/>
          </a:prstGeom>
          <a:ln w="28575">
            <a:solidFill>
              <a:schemeClr val="accent1"/>
            </a:solidFill>
          </a:ln>
        </p:spPr>
        <p:txBody>
          <a:bodyPr rtlCol="0">
            <a:normAutofit/>
          </a:bodyPr>
          <a:lstStyle>
            <a:lvl1pPr marL="0" indent="0">
              <a:buNone/>
              <a:defRPr>
                <a:solidFill>
                  <a:schemeClr val="bg1"/>
                </a:solidFill>
              </a:defRPr>
            </a:lvl1pPr>
          </a:lstStyle>
          <a:p>
            <a:pPr lvl="0"/>
            <a:r>
              <a:rPr lang="it-IT" noProof="0" smtClean="0"/>
              <a:t>Fare clic sull'icona per inserire un'immagine</a:t>
            </a:r>
            <a:endParaRPr noProof="0"/>
          </a:p>
        </p:txBody>
      </p:sp>
      <p:sp>
        <p:nvSpPr>
          <p:cNvPr id="8" name="Picture Placeholder 8"/>
          <p:cNvSpPr>
            <a:spLocks noGrp="1"/>
          </p:cNvSpPr>
          <p:nvPr>
            <p:ph type="pic" sz="quarter" idx="14"/>
          </p:nvPr>
        </p:nvSpPr>
        <p:spPr>
          <a:xfrm>
            <a:off x="2479675" y="1260475"/>
            <a:ext cx="1254125" cy="1254125"/>
          </a:xfrm>
          <a:prstGeom prst="ellipse">
            <a:avLst/>
          </a:prstGeom>
          <a:ln w="28575">
            <a:solidFill>
              <a:schemeClr val="accent1"/>
            </a:solidFill>
          </a:ln>
        </p:spPr>
        <p:txBody>
          <a:bodyPr rtlCol="0">
            <a:normAutofit/>
          </a:bodyPr>
          <a:lstStyle>
            <a:lvl1pPr marL="0" indent="0">
              <a:buNone/>
              <a:defRPr sz="1400">
                <a:solidFill>
                  <a:schemeClr val="bg1"/>
                </a:solidFill>
              </a:defRPr>
            </a:lvl1pPr>
          </a:lstStyle>
          <a:p>
            <a:pPr lvl="0"/>
            <a:r>
              <a:rPr lang="it-IT" noProof="0" smtClean="0"/>
              <a:t>Fare clic sull'icona per inserire un'immagine</a:t>
            </a:r>
            <a:endParaRPr noProof="0"/>
          </a:p>
        </p:txBody>
      </p:sp>
      <p:sp>
        <p:nvSpPr>
          <p:cNvPr id="10" name="Picture Placeholder 8"/>
          <p:cNvSpPr>
            <a:spLocks noGrp="1"/>
          </p:cNvSpPr>
          <p:nvPr>
            <p:ph type="pic" sz="quarter" idx="15"/>
          </p:nvPr>
        </p:nvSpPr>
        <p:spPr>
          <a:xfrm>
            <a:off x="269875" y="762000"/>
            <a:ext cx="2092325" cy="2092325"/>
          </a:xfrm>
          <a:prstGeom prst="ellipse">
            <a:avLst/>
          </a:prstGeom>
          <a:ln w="28575">
            <a:solidFill>
              <a:schemeClr val="accent1"/>
            </a:solidFill>
          </a:ln>
        </p:spPr>
        <p:txBody>
          <a:bodyPr rtlCol="0">
            <a:normAutofit/>
          </a:bodyPr>
          <a:lstStyle>
            <a:lvl1pPr marL="0" indent="0">
              <a:buNone/>
              <a:defRPr sz="1800">
                <a:solidFill>
                  <a:schemeClr val="bg1"/>
                </a:solidFill>
              </a:defRPr>
            </a:lvl1pPr>
          </a:lstStyle>
          <a:p>
            <a:pPr lvl="0"/>
            <a:r>
              <a:rPr lang="it-IT" noProof="0" smtClean="0"/>
              <a:t>Fare clic sull'icona per inserire un'immagine</a:t>
            </a:r>
            <a:endParaRPr noProof="0"/>
          </a:p>
        </p:txBody>
      </p:sp>
      <p:sp>
        <p:nvSpPr>
          <p:cNvPr id="7" name="Date Placeholder 4"/>
          <p:cNvSpPr>
            <a:spLocks noGrp="1"/>
          </p:cNvSpPr>
          <p:nvPr>
            <p:ph type="dt" sz="half" idx="16"/>
          </p:nvPr>
        </p:nvSpPr>
        <p:spPr/>
        <p:txBody>
          <a:bodyPr/>
          <a:lstStyle>
            <a:lvl1pPr>
              <a:defRPr smtClean="0">
                <a:solidFill>
                  <a:schemeClr val="bg1"/>
                </a:solidFill>
              </a:defRPr>
            </a:lvl1pPr>
          </a:lstStyle>
          <a:p>
            <a:pPr>
              <a:defRPr/>
            </a:pPr>
            <a:fld id="{653981BA-8E2F-4C6E-99C4-4274EEEB7B63}" type="datetimeFigureOut">
              <a:rPr lang="it-IT"/>
              <a:pPr>
                <a:defRPr/>
              </a:pPr>
              <a:t>19/11/2012</a:t>
            </a:fld>
            <a:endParaRPr lang="it-IT"/>
          </a:p>
        </p:txBody>
      </p:sp>
      <p:sp>
        <p:nvSpPr>
          <p:cNvPr id="11" name="Footer Placeholder 5"/>
          <p:cNvSpPr>
            <a:spLocks noGrp="1"/>
          </p:cNvSpPr>
          <p:nvPr>
            <p:ph type="ftr" sz="quarter" idx="17"/>
          </p:nvPr>
        </p:nvSpPr>
        <p:spPr/>
        <p:txBody>
          <a:bodyPr/>
          <a:lstStyle>
            <a:lvl1pPr>
              <a:defRPr/>
            </a:lvl1pPr>
          </a:lstStyle>
          <a:p>
            <a:pPr>
              <a:defRPr/>
            </a:pPr>
            <a:endParaRPr lang="it-IT"/>
          </a:p>
        </p:txBody>
      </p:sp>
      <p:sp>
        <p:nvSpPr>
          <p:cNvPr id="12" name="Slide Number Placeholder 6"/>
          <p:cNvSpPr>
            <a:spLocks noGrp="1"/>
          </p:cNvSpPr>
          <p:nvPr>
            <p:ph type="sldNum" sz="quarter" idx="18"/>
          </p:nvPr>
        </p:nvSpPr>
        <p:spPr/>
        <p:txBody>
          <a:bodyPr/>
          <a:lstStyle>
            <a:lvl1pPr>
              <a:defRPr/>
            </a:lvl1pPr>
          </a:lstStyle>
          <a:p>
            <a:pPr>
              <a:defRPr/>
            </a:pPr>
            <a:fld id="{36B7CF22-638C-4A46-9C5C-19711AD59754}" type="slidenum">
              <a:rPr lang="it-IT"/>
              <a:pPr>
                <a:defRPr/>
              </a:pPr>
              <a:t>‹N›</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a:p>
        </p:txBody>
      </p:sp>
      <p:sp>
        <p:nvSpPr>
          <p:cNvPr id="3" name="Vertical Text Placeholder 2"/>
          <p:cNvSpPr>
            <a:spLocks noGrp="1"/>
          </p:cNvSpPr>
          <p:nvPr>
            <p:ph type="body" orient="vert" idx="1"/>
          </p:nvPr>
        </p:nvSpPr>
        <p:spPr>
          <a:xfrm>
            <a:off x="457200" y="2568388"/>
            <a:ext cx="8228013" cy="346887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4" name="Date Placeholder 3"/>
          <p:cNvSpPr>
            <a:spLocks noGrp="1"/>
          </p:cNvSpPr>
          <p:nvPr>
            <p:ph type="dt" sz="half" idx="10"/>
          </p:nvPr>
        </p:nvSpPr>
        <p:spPr/>
        <p:txBody>
          <a:bodyPr/>
          <a:lstStyle>
            <a:lvl1pPr>
              <a:defRPr/>
            </a:lvl1pPr>
          </a:lstStyle>
          <a:p>
            <a:pPr>
              <a:defRPr/>
            </a:pPr>
            <a:fld id="{9CB82717-51B2-4941-A31C-EE49174B911C}" type="datetimeFigureOut">
              <a:rPr lang="it-IT"/>
              <a:pPr>
                <a:defRPr/>
              </a:pPr>
              <a:t>19/11/2012</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79B0B711-E350-412E-9FCB-10B0FBBFA305}" type="slidenum">
              <a:rPr lang="it-IT"/>
              <a:pPr>
                <a:defRPr/>
              </a:pPr>
              <a:t>‹N›</a:t>
            </a:fld>
            <a:endParaRPr lang="it-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274638"/>
            <a:ext cx="1524000" cy="5851525"/>
          </a:xfrm>
        </p:spPr>
        <p:txBody>
          <a:bodyPr vert="eaVert" anchor="t"/>
          <a:lstStyle/>
          <a:p>
            <a:r>
              <a:rPr lang="it-IT" smtClean="0"/>
              <a:t>Fare clic per modificare stile</a:t>
            </a:r>
            <a:endParaRPr/>
          </a:p>
        </p:txBody>
      </p:sp>
      <p:sp>
        <p:nvSpPr>
          <p:cNvPr id="3" name="Vertical Text Placeholder 2"/>
          <p:cNvSpPr>
            <a:spLocks noGrp="1"/>
          </p:cNvSpPr>
          <p:nvPr>
            <p:ph type="body" orient="vert" idx="1"/>
          </p:nvPr>
        </p:nvSpPr>
        <p:spPr>
          <a:xfrm>
            <a:off x="457200" y="416859"/>
            <a:ext cx="6019800" cy="5615642"/>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4" name="Date Placeholder 3"/>
          <p:cNvSpPr>
            <a:spLocks noGrp="1"/>
          </p:cNvSpPr>
          <p:nvPr>
            <p:ph type="dt" sz="half" idx="10"/>
          </p:nvPr>
        </p:nvSpPr>
        <p:spPr/>
        <p:txBody>
          <a:bodyPr/>
          <a:lstStyle>
            <a:lvl1pPr>
              <a:defRPr/>
            </a:lvl1pPr>
          </a:lstStyle>
          <a:p>
            <a:pPr>
              <a:defRPr/>
            </a:pPr>
            <a:fld id="{93398F31-6D2E-43B4-BE9B-65ECABF97767}" type="datetimeFigureOut">
              <a:rPr lang="it-IT"/>
              <a:pPr>
                <a:defRPr/>
              </a:pPr>
              <a:t>19/11/2012</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84F6C952-7113-4D96-960F-6470AFD17EF6}" type="slidenum">
              <a:rPr lang="it-IT"/>
              <a:pPr>
                <a:defRPr/>
              </a:pPr>
              <a:t>‹N›</a:t>
            </a:fld>
            <a:endParaRPr lang="it-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Formula di chiusur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9875E743-B14D-4A9F-A963-2D432B61B23D}" type="datetimeFigureOut">
              <a:rPr lang="it-IT"/>
              <a:pPr>
                <a:defRPr/>
              </a:pPr>
              <a:t>19/11/2012</a:t>
            </a:fld>
            <a:endParaRPr lang="it-IT"/>
          </a:p>
        </p:txBody>
      </p:sp>
      <p:sp>
        <p:nvSpPr>
          <p:cNvPr id="3" name="Footer Placeholder 3"/>
          <p:cNvSpPr>
            <a:spLocks noGrp="1"/>
          </p:cNvSpPr>
          <p:nvPr>
            <p:ph type="ftr" sz="quarter" idx="11"/>
          </p:nvPr>
        </p:nvSpPr>
        <p:spPr/>
        <p:txBody>
          <a:bodyPr/>
          <a:lstStyle>
            <a:lvl1pPr>
              <a:defRPr/>
            </a:lvl1pPr>
          </a:lstStyle>
          <a:p>
            <a:pPr>
              <a:defRPr/>
            </a:pPr>
            <a:endParaRPr lang="it-IT"/>
          </a:p>
        </p:txBody>
      </p:sp>
      <p:sp>
        <p:nvSpPr>
          <p:cNvPr id="4" name="Slide Number Placeholder 4"/>
          <p:cNvSpPr>
            <a:spLocks noGrp="1"/>
          </p:cNvSpPr>
          <p:nvPr>
            <p:ph type="sldNum" sz="quarter" idx="12"/>
          </p:nvPr>
        </p:nvSpPr>
        <p:spPr/>
        <p:txBody>
          <a:bodyPr/>
          <a:lstStyle>
            <a:lvl1pPr>
              <a:defRPr/>
            </a:lvl1pPr>
          </a:lstStyle>
          <a:p>
            <a:pPr>
              <a:defRPr/>
            </a:pPr>
            <a:fld id="{294BFAF0-5564-44C2-82FD-16CCA7861FED}" type="slidenum">
              <a:rPr lang="it-IT"/>
              <a:pPr>
                <a:defRPr/>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1219200" y="274638"/>
            <a:ext cx="7620000" cy="1143000"/>
          </a:xfrm>
        </p:spPr>
        <p:txBody>
          <a:bodyPr/>
          <a:lstStyle/>
          <a:p>
            <a:r>
              <a:rPr lang="it-IT" smtClean="0"/>
              <a:t>Fare clic per modificare stile</a:t>
            </a:r>
            <a:endParaRPr lang="it-IT"/>
          </a:p>
        </p:txBody>
      </p:sp>
      <p:sp>
        <p:nvSpPr>
          <p:cNvPr id="3" name="Segnaposto testo 2"/>
          <p:cNvSpPr>
            <a:spLocks noGrp="1"/>
          </p:cNvSpPr>
          <p:nvPr>
            <p:ph type="body" sz="half" idx="1"/>
          </p:nvPr>
        </p:nvSpPr>
        <p:spPr>
          <a:xfrm>
            <a:off x="1219200" y="1600200"/>
            <a:ext cx="3733800" cy="43434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5105400" y="1600200"/>
            <a:ext cx="3733800" cy="43434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4" name="Date Placeholder 3"/>
          <p:cNvSpPr>
            <a:spLocks noGrp="1"/>
          </p:cNvSpPr>
          <p:nvPr>
            <p:ph type="dt" sz="half" idx="10"/>
          </p:nvPr>
        </p:nvSpPr>
        <p:spPr/>
        <p:txBody>
          <a:bodyPr/>
          <a:lstStyle>
            <a:lvl1pPr>
              <a:defRPr/>
            </a:lvl1pPr>
          </a:lstStyle>
          <a:p>
            <a:pPr>
              <a:defRPr/>
            </a:pPr>
            <a:fld id="{F43D1BC5-3F5C-4FC4-BF4E-BEEF580CDF40}" type="datetimeFigureOut">
              <a:rPr lang="it-IT"/>
              <a:pPr>
                <a:defRPr/>
              </a:pPr>
              <a:t>19/11/2012</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8F8853F4-27FA-4376-89C3-608E66C72DD1}"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Box 7"/>
          <p:cNvSpPr txBox="1"/>
          <p:nvPr/>
        </p:nvSpPr>
        <p:spPr>
          <a:xfrm>
            <a:off x="8293100" y="5803900"/>
            <a:ext cx="366713" cy="677863"/>
          </a:xfrm>
          <a:prstGeom prst="rect">
            <a:avLst/>
          </a:prstGeom>
          <a:noFill/>
        </p:spPr>
        <p:txBody>
          <a:bodyPr wrap="none" lIns="0" tIns="0" rIns="0" bIns="0">
            <a:spAutoFit/>
          </a:bodyPr>
          <a:lstStyle/>
          <a:p>
            <a:pPr fontAlgn="auto">
              <a:spcBef>
                <a:spcPts val="0"/>
              </a:spcBef>
              <a:spcAft>
                <a:spcPts val="0"/>
              </a:spcAft>
              <a:defRPr/>
            </a:pPr>
            <a:r>
              <a:rPr sz="4400">
                <a:solidFill>
                  <a:schemeClr val="accent1"/>
                </a:solidFill>
                <a:latin typeface="Wingdings" pitchFamily="2" charset="2"/>
              </a:rPr>
              <a:t>S</a:t>
            </a:r>
          </a:p>
        </p:txBody>
      </p:sp>
      <p:sp>
        <p:nvSpPr>
          <p:cNvPr id="2" name="Title 1"/>
          <p:cNvSpPr>
            <a:spLocks noGrp="1"/>
          </p:cNvSpPr>
          <p:nvPr>
            <p:ph type="title"/>
          </p:nvPr>
        </p:nvSpPr>
        <p:spPr>
          <a:xfrm>
            <a:off x="457200" y="2236694"/>
            <a:ext cx="6400800" cy="1362075"/>
          </a:xfrm>
        </p:spPr>
        <p:txBody>
          <a:bodyPr anchor="b"/>
          <a:lstStyle>
            <a:lvl1pPr algn="r">
              <a:defRPr sz="4600" b="0" cap="none" baseline="0"/>
            </a:lvl1pPr>
          </a:lstStyle>
          <a:p>
            <a:r>
              <a:rPr lang="it-IT" smtClean="0"/>
              <a:t>Fare clic per modificare stile</a:t>
            </a:r>
            <a:endParaRPr/>
          </a:p>
        </p:txBody>
      </p:sp>
      <p:sp>
        <p:nvSpPr>
          <p:cNvPr id="3" name="Text Placeholder 2"/>
          <p:cNvSpPr>
            <a:spLocks noGrp="1"/>
          </p:cNvSpPr>
          <p:nvPr>
            <p:ph type="body" idx="1"/>
          </p:nvPr>
        </p:nvSpPr>
        <p:spPr>
          <a:xfrm>
            <a:off x="1676399" y="3609695"/>
            <a:ext cx="5181601" cy="1500187"/>
          </a:xfrm>
        </p:spPr>
        <p:txBody>
          <a:bodyPr/>
          <a:lstStyle>
            <a:lvl1pPr marL="0" indent="0" algn="r">
              <a:spcBef>
                <a:spcPts val="300"/>
              </a:spcBef>
              <a:buNone/>
              <a:defRPr sz="1800"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5" name="Date Placeholder 3"/>
          <p:cNvSpPr>
            <a:spLocks noGrp="1"/>
          </p:cNvSpPr>
          <p:nvPr>
            <p:ph type="dt" sz="half" idx="10"/>
          </p:nvPr>
        </p:nvSpPr>
        <p:spPr/>
        <p:txBody>
          <a:bodyPr/>
          <a:lstStyle>
            <a:lvl1pPr>
              <a:defRPr smtClean="0">
                <a:solidFill>
                  <a:schemeClr val="bg1"/>
                </a:solidFill>
              </a:defRPr>
            </a:lvl1pPr>
          </a:lstStyle>
          <a:p>
            <a:pPr>
              <a:defRPr/>
            </a:pPr>
            <a:fld id="{D73F3861-7F2F-4BB3-8583-BFA95F0FD5D8}" type="datetimeFigureOut">
              <a:rPr lang="it-IT"/>
              <a:pPr>
                <a:defRPr/>
              </a:pPr>
              <a:t>19/11/2012</a:t>
            </a:fld>
            <a:endParaRPr lang="it-IT"/>
          </a:p>
        </p:txBody>
      </p:sp>
      <p:sp>
        <p:nvSpPr>
          <p:cNvPr id="6" name="Footer Placeholder 4"/>
          <p:cNvSpPr>
            <a:spLocks noGrp="1"/>
          </p:cNvSpPr>
          <p:nvPr>
            <p:ph type="ftr" sz="quarter" idx="11"/>
          </p:nvPr>
        </p:nvSpPr>
        <p:spPr>
          <a:xfrm>
            <a:off x="7239000" y="6356350"/>
            <a:ext cx="1446213" cy="365125"/>
          </a:xfrm>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smtClean="0">
                <a:solidFill>
                  <a:schemeClr val="bg1"/>
                </a:solidFill>
              </a:defRPr>
            </a:lvl1pPr>
          </a:lstStyle>
          <a:p>
            <a:pPr>
              <a:defRPr/>
            </a:pPr>
            <a:fld id="{B29C449F-5C67-4E20-BB19-04A88B5C75DE}"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4" name="Content Placeholder 3"/>
          <p:cNvSpPr>
            <a:spLocks noGrp="1"/>
          </p:cNvSpPr>
          <p:nvPr>
            <p:ph sz="half" idx="2"/>
          </p:nvPr>
        </p:nvSpPr>
        <p:spPr>
          <a:xfrm>
            <a:off x="4634753"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5" name="Date Placeholder 3"/>
          <p:cNvSpPr>
            <a:spLocks noGrp="1"/>
          </p:cNvSpPr>
          <p:nvPr>
            <p:ph type="dt" sz="half" idx="10"/>
          </p:nvPr>
        </p:nvSpPr>
        <p:spPr/>
        <p:txBody>
          <a:bodyPr/>
          <a:lstStyle>
            <a:lvl1pPr>
              <a:defRPr/>
            </a:lvl1pPr>
          </a:lstStyle>
          <a:p>
            <a:pPr>
              <a:defRPr/>
            </a:pPr>
            <a:fld id="{DB424380-0C62-446C-8A26-9B16683AA8E2}" type="datetimeFigureOut">
              <a:rPr lang="it-IT"/>
              <a:pPr>
                <a:defRPr/>
              </a:pPr>
              <a:t>19/11/2012</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22AD7F57-3856-4922-9A74-6BCB38EF0141}"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stile</a:t>
            </a:r>
            <a:endParaRPr/>
          </a:p>
        </p:txBody>
      </p:sp>
      <p:sp>
        <p:nvSpPr>
          <p:cNvPr id="3" name="Text Placeholder 2"/>
          <p:cNvSpPr>
            <a:spLocks noGrp="1"/>
          </p:cNvSpPr>
          <p:nvPr>
            <p:ph type="body" idx="1"/>
          </p:nvPr>
        </p:nvSpPr>
        <p:spPr>
          <a:xfrm>
            <a:off x="740664"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740664" y="3160059"/>
            <a:ext cx="3767328" cy="2891491"/>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5" name="Text Placeholder 4"/>
          <p:cNvSpPr>
            <a:spLocks noGrp="1"/>
          </p:cNvSpPr>
          <p:nvPr>
            <p:ph type="body" sz="quarter" idx="3"/>
          </p:nvPr>
        </p:nvSpPr>
        <p:spPr>
          <a:xfrm>
            <a:off x="4631578"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631578" y="3160059"/>
            <a:ext cx="3767328" cy="2891491"/>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7" name="Date Placeholder 3"/>
          <p:cNvSpPr>
            <a:spLocks noGrp="1"/>
          </p:cNvSpPr>
          <p:nvPr>
            <p:ph type="dt" sz="half" idx="10"/>
          </p:nvPr>
        </p:nvSpPr>
        <p:spPr/>
        <p:txBody>
          <a:bodyPr/>
          <a:lstStyle>
            <a:lvl1pPr>
              <a:defRPr/>
            </a:lvl1pPr>
          </a:lstStyle>
          <a:p>
            <a:pPr>
              <a:defRPr/>
            </a:pPr>
            <a:fld id="{0A39AB08-8D81-4777-9727-0A998E93EE2E}" type="datetimeFigureOut">
              <a:rPr lang="it-IT"/>
              <a:pPr>
                <a:defRPr/>
              </a:pPr>
              <a:t>19/11/2012</a:t>
            </a:fld>
            <a:endParaRPr lang="it-IT"/>
          </a:p>
        </p:txBody>
      </p:sp>
      <p:sp>
        <p:nvSpPr>
          <p:cNvPr id="8" name="Footer Placeholder 4"/>
          <p:cNvSpPr>
            <a:spLocks noGrp="1"/>
          </p:cNvSpPr>
          <p:nvPr>
            <p:ph type="ftr" sz="quarter" idx="11"/>
          </p:nvPr>
        </p:nvSpPr>
        <p:spPr/>
        <p:txBody>
          <a:bodyPr/>
          <a:lstStyle>
            <a:lvl1pPr>
              <a:defRPr/>
            </a:lvl1pPr>
          </a:lstStyle>
          <a:p>
            <a:pPr>
              <a:defRPr/>
            </a:pPr>
            <a:endParaRPr lang="it-IT"/>
          </a:p>
        </p:txBody>
      </p:sp>
      <p:sp>
        <p:nvSpPr>
          <p:cNvPr id="9" name="Slide Number Placeholder 5"/>
          <p:cNvSpPr>
            <a:spLocks noGrp="1"/>
          </p:cNvSpPr>
          <p:nvPr>
            <p:ph type="sldNum" sz="quarter" idx="12"/>
          </p:nvPr>
        </p:nvSpPr>
        <p:spPr/>
        <p:txBody>
          <a:bodyPr/>
          <a:lstStyle>
            <a:lvl1pPr>
              <a:defRPr/>
            </a:lvl1pPr>
          </a:lstStyle>
          <a:p>
            <a:pPr>
              <a:defRPr/>
            </a:pPr>
            <a:fld id="{EA8E9F7B-FDB0-48EB-8CEB-8CDC2356DD5F}"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uto, sopra e sot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762000" y="2784475"/>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8" name="Content Placeholder 2"/>
          <p:cNvSpPr>
            <a:spLocks noGrp="1"/>
          </p:cNvSpPr>
          <p:nvPr>
            <p:ph sz="half" idx="13"/>
          </p:nvPr>
        </p:nvSpPr>
        <p:spPr>
          <a:xfrm>
            <a:off x="762000" y="4497070"/>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5" name="Date Placeholder 3"/>
          <p:cNvSpPr>
            <a:spLocks noGrp="1"/>
          </p:cNvSpPr>
          <p:nvPr>
            <p:ph type="dt" sz="half" idx="14"/>
          </p:nvPr>
        </p:nvSpPr>
        <p:spPr/>
        <p:txBody>
          <a:bodyPr/>
          <a:lstStyle>
            <a:lvl1pPr>
              <a:defRPr/>
            </a:lvl1pPr>
          </a:lstStyle>
          <a:p>
            <a:pPr>
              <a:defRPr/>
            </a:pPr>
            <a:fld id="{36B8BF09-B2B3-4CD1-A0F8-487871009149}" type="datetimeFigureOut">
              <a:rPr lang="it-IT"/>
              <a:pPr>
                <a:defRPr/>
              </a:pPr>
              <a:t>19/11/2012</a:t>
            </a:fld>
            <a:endParaRPr lang="it-IT"/>
          </a:p>
        </p:txBody>
      </p:sp>
      <p:sp>
        <p:nvSpPr>
          <p:cNvPr id="6" name="Footer Placeholder 4"/>
          <p:cNvSpPr>
            <a:spLocks noGrp="1"/>
          </p:cNvSpPr>
          <p:nvPr>
            <p:ph type="ftr" sz="quarter" idx="15"/>
          </p:nvPr>
        </p:nvSpPr>
        <p:spPr/>
        <p:txBody>
          <a:bodyPr/>
          <a:lstStyle>
            <a:lvl1pPr>
              <a:defRPr/>
            </a:lvl1pPr>
          </a:lstStyle>
          <a:p>
            <a:pPr>
              <a:defRPr/>
            </a:pPr>
            <a:endParaRPr lang="it-IT"/>
          </a:p>
        </p:txBody>
      </p:sp>
      <p:sp>
        <p:nvSpPr>
          <p:cNvPr id="7" name="Slide Number Placeholder 5"/>
          <p:cNvSpPr>
            <a:spLocks noGrp="1"/>
          </p:cNvSpPr>
          <p:nvPr>
            <p:ph type="sldNum" sz="quarter" idx="16"/>
          </p:nvPr>
        </p:nvSpPr>
        <p:spPr/>
        <p:txBody>
          <a:bodyPr/>
          <a:lstStyle>
            <a:lvl1pPr>
              <a:defRPr/>
            </a:lvl1pPr>
          </a:lstStyle>
          <a:p>
            <a:pPr>
              <a:defRPr/>
            </a:pPr>
            <a:fld id="{7B1FF8E7-1E2E-4E01-A871-37E9B2D9FEBB}"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9" name="Content Placeholder 2"/>
          <p:cNvSpPr>
            <a:spLocks noGrp="1"/>
          </p:cNvSpPr>
          <p:nvPr>
            <p:ph sz="half" idx="14"/>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6" name="Date Placeholder 3"/>
          <p:cNvSpPr>
            <a:spLocks noGrp="1"/>
          </p:cNvSpPr>
          <p:nvPr>
            <p:ph type="dt" sz="half" idx="15"/>
          </p:nvPr>
        </p:nvSpPr>
        <p:spPr/>
        <p:txBody>
          <a:bodyPr/>
          <a:lstStyle>
            <a:lvl1pPr>
              <a:defRPr/>
            </a:lvl1pPr>
          </a:lstStyle>
          <a:p>
            <a:pPr>
              <a:defRPr/>
            </a:pPr>
            <a:fld id="{A37B6B29-7AD9-4CEF-9E30-9308D2974CCB}" type="datetimeFigureOut">
              <a:rPr lang="it-IT"/>
              <a:pPr>
                <a:defRPr/>
              </a:pPr>
              <a:t>19/11/2012</a:t>
            </a:fld>
            <a:endParaRPr lang="it-IT"/>
          </a:p>
        </p:txBody>
      </p:sp>
      <p:sp>
        <p:nvSpPr>
          <p:cNvPr id="7" name="Footer Placeholder 4"/>
          <p:cNvSpPr>
            <a:spLocks noGrp="1"/>
          </p:cNvSpPr>
          <p:nvPr>
            <p:ph type="ftr" sz="quarter" idx="16"/>
          </p:nvPr>
        </p:nvSpPr>
        <p:spPr/>
        <p:txBody>
          <a:bodyPr/>
          <a:lstStyle>
            <a:lvl1pPr>
              <a:defRPr/>
            </a:lvl1pPr>
          </a:lstStyle>
          <a:p>
            <a:pPr>
              <a:defRPr/>
            </a:pPr>
            <a:endParaRPr lang="it-IT"/>
          </a:p>
        </p:txBody>
      </p:sp>
      <p:sp>
        <p:nvSpPr>
          <p:cNvPr id="10" name="Slide Number Placeholder 5"/>
          <p:cNvSpPr>
            <a:spLocks noGrp="1"/>
          </p:cNvSpPr>
          <p:nvPr>
            <p:ph type="sldNum" sz="quarter" idx="17"/>
          </p:nvPr>
        </p:nvSpPr>
        <p:spPr/>
        <p:txBody>
          <a:bodyPr/>
          <a:lstStyle>
            <a:lvl1pPr>
              <a:defRPr/>
            </a:lvl1pPr>
          </a:lstStyle>
          <a:p>
            <a:pPr>
              <a:defRPr/>
            </a:pPr>
            <a:fld id="{64130892-6E4C-49D9-8053-4561B00F554C}"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10" name="Content Placeholder 2"/>
          <p:cNvSpPr>
            <a:spLocks noGrp="1"/>
          </p:cNvSpPr>
          <p:nvPr>
            <p:ph sz="half" idx="14"/>
          </p:nvPr>
        </p:nvSpPr>
        <p:spPr>
          <a:xfrm>
            <a:off x="739775"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11" name="Content Placeholder 2"/>
          <p:cNvSpPr>
            <a:spLocks noGrp="1"/>
          </p:cNvSpPr>
          <p:nvPr>
            <p:ph sz="half" idx="15"/>
          </p:nvPr>
        </p:nvSpPr>
        <p:spPr>
          <a:xfrm>
            <a:off x="739775"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a:p>
        </p:txBody>
      </p:sp>
      <p:sp>
        <p:nvSpPr>
          <p:cNvPr id="7" name="Date Placeholder 3"/>
          <p:cNvSpPr>
            <a:spLocks noGrp="1"/>
          </p:cNvSpPr>
          <p:nvPr>
            <p:ph type="dt" sz="half" idx="16"/>
          </p:nvPr>
        </p:nvSpPr>
        <p:spPr/>
        <p:txBody>
          <a:bodyPr/>
          <a:lstStyle>
            <a:lvl1pPr>
              <a:defRPr/>
            </a:lvl1pPr>
          </a:lstStyle>
          <a:p>
            <a:pPr>
              <a:defRPr/>
            </a:pPr>
            <a:fld id="{0FB50129-95F1-45D1-B49A-22EC0839302C}" type="datetimeFigureOut">
              <a:rPr lang="it-IT"/>
              <a:pPr>
                <a:defRPr/>
              </a:pPr>
              <a:t>19/11/2012</a:t>
            </a:fld>
            <a:endParaRPr lang="it-IT"/>
          </a:p>
        </p:txBody>
      </p:sp>
      <p:sp>
        <p:nvSpPr>
          <p:cNvPr id="9" name="Footer Placeholder 4"/>
          <p:cNvSpPr>
            <a:spLocks noGrp="1"/>
          </p:cNvSpPr>
          <p:nvPr>
            <p:ph type="ftr" sz="quarter" idx="17"/>
          </p:nvPr>
        </p:nvSpPr>
        <p:spPr/>
        <p:txBody>
          <a:bodyPr/>
          <a:lstStyle>
            <a:lvl1pPr>
              <a:defRPr/>
            </a:lvl1pPr>
          </a:lstStyle>
          <a:p>
            <a:pPr>
              <a:defRPr/>
            </a:pPr>
            <a:endParaRPr lang="it-IT"/>
          </a:p>
        </p:txBody>
      </p:sp>
      <p:sp>
        <p:nvSpPr>
          <p:cNvPr id="12" name="Slide Number Placeholder 5"/>
          <p:cNvSpPr>
            <a:spLocks noGrp="1"/>
          </p:cNvSpPr>
          <p:nvPr>
            <p:ph type="sldNum" sz="quarter" idx="18"/>
          </p:nvPr>
        </p:nvSpPr>
        <p:spPr/>
        <p:txBody>
          <a:bodyPr/>
          <a:lstStyle>
            <a:lvl1pPr>
              <a:defRPr/>
            </a:lvl1pPr>
          </a:lstStyle>
          <a:p>
            <a:pPr>
              <a:defRPr/>
            </a:pPr>
            <a:fld id="{B5516673-D466-4E0C-BA60-A4D3CC8812AD}"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a:p>
        </p:txBody>
      </p:sp>
      <p:sp>
        <p:nvSpPr>
          <p:cNvPr id="3" name="Date Placeholder 3"/>
          <p:cNvSpPr>
            <a:spLocks noGrp="1"/>
          </p:cNvSpPr>
          <p:nvPr>
            <p:ph type="dt" sz="half" idx="10"/>
          </p:nvPr>
        </p:nvSpPr>
        <p:spPr/>
        <p:txBody>
          <a:bodyPr/>
          <a:lstStyle>
            <a:lvl1pPr>
              <a:defRPr/>
            </a:lvl1pPr>
          </a:lstStyle>
          <a:p>
            <a:pPr>
              <a:defRPr/>
            </a:pPr>
            <a:fld id="{FD308DDC-0D51-406A-99CA-206E809A33B7}" type="datetimeFigureOut">
              <a:rPr lang="it-IT"/>
              <a:pPr>
                <a:defRPr/>
              </a:pPr>
              <a:t>19/11/2012</a:t>
            </a:fld>
            <a:endParaRPr lang="it-IT"/>
          </a:p>
        </p:txBody>
      </p:sp>
      <p:sp>
        <p:nvSpPr>
          <p:cNvPr id="4" name="Footer Placeholder 4"/>
          <p:cNvSpPr>
            <a:spLocks noGrp="1"/>
          </p:cNvSpPr>
          <p:nvPr>
            <p:ph type="ftr" sz="quarter" idx="11"/>
          </p:nvPr>
        </p:nvSpPr>
        <p:spPr/>
        <p:txBody>
          <a:bodyPr/>
          <a:lstStyle>
            <a:lvl1pPr>
              <a:defRPr/>
            </a:lvl1pPr>
          </a:lstStyle>
          <a:p>
            <a:pPr>
              <a:defRPr/>
            </a:pPr>
            <a:endParaRPr lang="it-IT"/>
          </a:p>
        </p:txBody>
      </p:sp>
      <p:sp>
        <p:nvSpPr>
          <p:cNvPr id="5" name="Slide Number Placeholder 5"/>
          <p:cNvSpPr>
            <a:spLocks noGrp="1"/>
          </p:cNvSpPr>
          <p:nvPr>
            <p:ph type="sldNum" sz="quarter" idx="12"/>
          </p:nvPr>
        </p:nvSpPr>
        <p:spPr/>
        <p:txBody>
          <a:bodyPr/>
          <a:lstStyle>
            <a:lvl1pPr>
              <a:defRPr/>
            </a:lvl1pPr>
          </a:lstStyle>
          <a:p>
            <a:pPr>
              <a:defRPr/>
            </a:pPr>
            <a:fld id="{633EC644-41F3-4DEF-924D-4AE3AD26EBC5}"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3444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stile</a:t>
            </a:r>
          </a:p>
        </p:txBody>
      </p:sp>
      <p:sp>
        <p:nvSpPr>
          <p:cNvPr id="1027" name="Text Placeholder 2"/>
          <p:cNvSpPr>
            <a:spLocks noGrp="1"/>
          </p:cNvSpPr>
          <p:nvPr>
            <p:ph type="body" idx="1"/>
          </p:nvPr>
        </p:nvSpPr>
        <p:spPr bwMode="auto">
          <a:xfrm>
            <a:off x="739775" y="2770188"/>
            <a:ext cx="7662863" cy="3267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100" b="1" smtClean="0">
                <a:solidFill>
                  <a:schemeClr val="tx1">
                    <a:lumMod val="50000"/>
                    <a:lumOff val="50000"/>
                  </a:schemeClr>
                </a:solidFill>
                <a:latin typeface="+mn-lt"/>
              </a:defRPr>
            </a:lvl1pPr>
          </a:lstStyle>
          <a:p>
            <a:pPr>
              <a:defRPr/>
            </a:pPr>
            <a:fld id="{7C10E5CE-9EC5-43BA-A4D8-F17CB05932BE}" type="datetimeFigureOut">
              <a:rPr lang="it-IT"/>
              <a:pPr>
                <a:defRPr/>
              </a:pPr>
              <a:t>19/11/2012</a:t>
            </a:fld>
            <a:endParaRPr lang="it-IT"/>
          </a:p>
        </p:txBody>
      </p:sp>
      <p:sp>
        <p:nvSpPr>
          <p:cNvPr id="5" name="Footer Placeholder 4"/>
          <p:cNvSpPr>
            <a:spLocks noGrp="1"/>
          </p:cNvSpPr>
          <p:nvPr>
            <p:ph type="ftr" sz="quarter" idx="3"/>
          </p:nvPr>
        </p:nvSpPr>
        <p:spPr>
          <a:xfrm>
            <a:off x="5789613" y="6356350"/>
            <a:ext cx="2895600" cy="365125"/>
          </a:xfrm>
          <a:prstGeom prst="rect">
            <a:avLst/>
          </a:prstGeom>
        </p:spPr>
        <p:txBody>
          <a:bodyPr vert="horz" lIns="91440" tIns="45720" rIns="91440" bIns="45720" rtlCol="0" anchor="ctr"/>
          <a:lstStyle>
            <a:lvl1pPr algn="r" fontAlgn="auto">
              <a:spcBef>
                <a:spcPts val="0"/>
              </a:spcBef>
              <a:spcAft>
                <a:spcPts val="0"/>
              </a:spcAft>
              <a:defRPr sz="1100" b="1">
                <a:solidFill>
                  <a:schemeClr val="tx1">
                    <a:lumMod val="50000"/>
                    <a:lumOff val="50000"/>
                  </a:schemeClr>
                </a:solidFill>
                <a:latin typeface="+mn-lt"/>
              </a:defRPr>
            </a:lvl1pPr>
          </a:lstStyle>
          <a:p>
            <a:pPr>
              <a:defRPr/>
            </a:pPr>
            <a:endParaRPr lang="it-IT"/>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fontAlgn="auto">
              <a:spcBef>
                <a:spcPts val="0"/>
              </a:spcBef>
              <a:spcAft>
                <a:spcPts val="0"/>
              </a:spcAft>
              <a:defRPr sz="1100" b="1" smtClean="0">
                <a:solidFill>
                  <a:schemeClr val="tx1">
                    <a:lumMod val="50000"/>
                    <a:lumOff val="50000"/>
                  </a:schemeClr>
                </a:solidFill>
                <a:latin typeface="+mn-lt"/>
              </a:defRPr>
            </a:lvl1pPr>
          </a:lstStyle>
          <a:p>
            <a:pPr>
              <a:defRPr/>
            </a:pPr>
            <a:fld id="{BD8E7964-B2A0-45EA-B457-7AD8CFAD2312}"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781" r:id="rId1"/>
    <p:sldLayoutId id="2147483780" r:id="rId2"/>
    <p:sldLayoutId id="2147483782" r:id="rId3"/>
    <p:sldLayoutId id="2147483779" r:id="rId4"/>
    <p:sldLayoutId id="2147483778" r:id="rId5"/>
    <p:sldLayoutId id="2147483777" r:id="rId6"/>
    <p:sldLayoutId id="2147483776" r:id="rId7"/>
    <p:sldLayoutId id="2147483775" r:id="rId8"/>
    <p:sldLayoutId id="2147483774" r:id="rId9"/>
    <p:sldLayoutId id="2147483783" r:id="rId10"/>
    <p:sldLayoutId id="2147483784" r:id="rId11"/>
    <p:sldLayoutId id="2147483785" r:id="rId12"/>
    <p:sldLayoutId id="2147483786" r:id="rId13"/>
    <p:sldLayoutId id="2147483773" r:id="rId14"/>
    <p:sldLayoutId id="2147483787" r:id="rId15"/>
    <p:sldLayoutId id="2147483788" r:id="rId16"/>
    <p:sldLayoutId id="2147483789" r:id="rId17"/>
  </p:sldLayoutIdLst>
  <p:txStyles>
    <p:titleStyle>
      <a:lvl1pPr algn="ctr" rtl="0" fontAlgn="base">
        <a:spcBef>
          <a:spcPct val="0"/>
        </a:spcBef>
        <a:spcAft>
          <a:spcPct val="0"/>
        </a:spcAft>
        <a:defRPr sz="4600" kern="1200">
          <a:solidFill>
            <a:schemeClr val="bg1"/>
          </a:solidFill>
          <a:latin typeface="+mj-lt"/>
          <a:ea typeface="+mj-ea"/>
          <a:cs typeface="+mj-cs"/>
        </a:defRPr>
      </a:lvl1pPr>
      <a:lvl2pPr algn="ctr" rtl="0" fontAlgn="base">
        <a:spcBef>
          <a:spcPct val="0"/>
        </a:spcBef>
        <a:spcAft>
          <a:spcPct val="0"/>
        </a:spcAft>
        <a:defRPr sz="4600">
          <a:solidFill>
            <a:schemeClr val="bg1"/>
          </a:solidFill>
          <a:latin typeface="Calisto MT" pitchFamily="18" charset="0"/>
        </a:defRPr>
      </a:lvl2pPr>
      <a:lvl3pPr algn="ctr" rtl="0" fontAlgn="base">
        <a:spcBef>
          <a:spcPct val="0"/>
        </a:spcBef>
        <a:spcAft>
          <a:spcPct val="0"/>
        </a:spcAft>
        <a:defRPr sz="4600">
          <a:solidFill>
            <a:schemeClr val="bg1"/>
          </a:solidFill>
          <a:latin typeface="Calisto MT" pitchFamily="18" charset="0"/>
        </a:defRPr>
      </a:lvl3pPr>
      <a:lvl4pPr algn="ctr" rtl="0" fontAlgn="base">
        <a:spcBef>
          <a:spcPct val="0"/>
        </a:spcBef>
        <a:spcAft>
          <a:spcPct val="0"/>
        </a:spcAft>
        <a:defRPr sz="4600">
          <a:solidFill>
            <a:schemeClr val="bg1"/>
          </a:solidFill>
          <a:latin typeface="Calisto MT" pitchFamily="18" charset="0"/>
        </a:defRPr>
      </a:lvl4pPr>
      <a:lvl5pPr algn="ctr" rtl="0" fontAlgn="base">
        <a:spcBef>
          <a:spcPct val="0"/>
        </a:spcBef>
        <a:spcAft>
          <a:spcPct val="0"/>
        </a:spcAft>
        <a:defRPr sz="4600">
          <a:solidFill>
            <a:schemeClr val="bg1"/>
          </a:solidFill>
          <a:latin typeface="Calisto MT" pitchFamily="18" charset="0"/>
        </a:defRPr>
      </a:lvl5pPr>
      <a:lvl6pPr marL="457200" algn="ctr" rtl="0" fontAlgn="base">
        <a:spcBef>
          <a:spcPct val="0"/>
        </a:spcBef>
        <a:spcAft>
          <a:spcPct val="0"/>
        </a:spcAft>
        <a:defRPr sz="4600">
          <a:solidFill>
            <a:schemeClr val="bg1"/>
          </a:solidFill>
          <a:latin typeface="Calisto MT" pitchFamily="18" charset="0"/>
        </a:defRPr>
      </a:lvl6pPr>
      <a:lvl7pPr marL="914400" algn="ctr" rtl="0" fontAlgn="base">
        <a:spcBef>
          <a:spcPct val="0"/>
        </a:spcBef>
        <a:spcAft>
          <a:spcPct val="0"/>
        </a:spcAft>
        <a:defRPr sz="4600">
          <a:solidFill>
            <a:schemeClr val="bg1"/>
          </a:solidFill>
          <a:latin typeface="Calisto MT" pitchFamily="18" charset="0"/>
        </a:defRPr>
      </a:lvl7pPr>
      <a:lvl8pPr marL="1371600" algn="ctr" rtl="0" fontAlgn="base">
        <a:spcBef>
          <a:spcPct val="0"/>
        </a:spcBef>
        <a:spcAft>
          <a:spcPct val="0"/>
        </a:spcAft>
        <a:defRPr sz="4600">
          <a:solidFill>
            <a:schemeClr val="bg1"/>
          </a:solidFill>
          <a:latin typeface="Calisto MT" pitchFamily="18" charset="0"/>
        </a:defRPr>
      </a:lvl8pPr>
      <a:lvl9pPr marL="1828800" algn="ctr" rtl="0" fontAlgn="base">
        <a:spcBef>
          <a:spcPct val="0"/>
        </a:spcBef>
        <a:spcAft>
          <a:spcPct val="0"/>
        </a:spcAft>
        <a:defRPr sz="4600">
          <a:solidFill>
            <a:schemeClr val="bg1"/>
          </a:solidFill>
          <a:latin typeface="Calisto MT" pitchFamily="18" charset="0"/>
        </a:defRPr>
      </a:lvl9pPr>
    </p:titleStyle>
    <p:bodyStyle>
      <a:lvl1pPr marL="342900" indent="-342900" algn="l" rtl="0" fontAlgn="base">
        <a:spcBef>
          <a:spcPts val="2000"/>
        </a:spcBef>
        <a:spcAft>
          <a:spcPct val="0"/>
        </a:spcAft>
        <a:buClr>
          <a:schemeClr val="accent1"/>
        </a:buClr>
        <a:buSzPct val="90000"/>
        <a:buFont typeface="Wingdings" pitchFamily="2" charset="2"/>
        <a:buChar char="S"/>
        <a:defRPr sz="2200" kern="1200">
          <a:solidFill>
            <a:srgbClr val="595959"/>
          </a:solidFill>
          <a:latin typeface="+mn-lt"/>
          <a:ea typeface="+mn-ea"/>
          <a:cs typeface="+mn-cs"/>
        </a:defRPr>
      </a:lvl1pPr>
      <a:lvl2pPr marL="685800" indent="-336550" algn="l" rtl="0" fontAlgn="base">
        <a:spcBef>
          <a:spcPts val="600"/>
        </a:spcBef>
        <a:spcAft>
          <a:spcPct val="0"/>
        </a:spcAft>
        <a:buClr>
          <a:srgbClr val="C1F944"/>
        </a:buClr>
        <a:buSzPct val="90000"/>
        <a:buFont typeface="Wingdings" pitchFamily="2" charset="2"/>
        <a:buChar char="S"/>
        <a:defRPr sz="2000" kern="1200">
          <a:solidFill>
            <a:srgbClr val="595959"/>
          </a:solidFill>
          <a:latin typeface="+mn-lt"/>
          <a:ea typeface="+mn-ea"/>
          <a:cs typeface="+mn-cs"/>
        </a:defRPr>
      </a:lvl2pPr>
      <a:lvl3pPr marL="1035050" indent="-349250" algn="l" rtl="0" fontAlgn="base">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3pPr>
      <a:lvl4pPr marL="1371600" indent="-336550" algn="l" rtl="0" fontAlgn="base">
        <a:spcBef>
          <a:spcPts val="600"/>
        </a:spcBef>
        <a:spcAft>
          <a:spcPct val="0"/>
        </a:spcAft>
        <a:buClr>
          <a:srgbClr val="C1F944"/>
        </a:buClr>
        <a:buSzPct val="90000"/>
        <a:buFont typeface="Wingdings" pitchFamily="2" charset="2"/>
        <a:buChar char="S"/>
        <a:defRPr kern="1200">
          <a:solidFill>
            <a:srgbClr val="595959"/>
          </a:solidFill>
          <a:latin typeface="+mn-lt"/>
          <a:ea typeface="+mn-ea"/>
          <a:cs typeface="+mn-cs"/>
        </a:defRPr>
      </a:lvl4pPr>
      <a:lvl5pPr marL="1720850" indent="-349250" algn="l" rtl="0" fontAlgn="base">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9.xml"/><Relationship Id="rId4" Type="http://schemas.openxmlformats.org/officeDocument/2006/relationships/image" Target="../media/image22.jpeg"/></Relationships>
</file>

<file path=ppt/slides/_rels/slide51.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59.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9.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9.xml"/><Relationship Id="rId1" Type="http://schemas.openxmlformats.org/officeDocument/2006/relationships/vmlDrawing" Target="../drawings/vmlDrawing7.vml"/><Relationship Id="rId4" Type="http://schemas.openxmlformats.org/officeDocument/2006/relationships/oleObject" Target="../embeddings/oleObject8.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9.xml"/><Relationship Id="rId1" Type="http://schemas.openxmlformats.org/officeDocument/2006/relationships/vmlDrawing" Target="../drawings/vmlDrawing8.vml"/><Relationship Id="rId4" Type="http://schemas.openxmlformats.org/officeDocument/2006/relationships/oleObject" Target="../embeddings/oleObject9.bin"/></Relationships>
</file>

<file path=ppt/slides/_rels/slide64.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7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10.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10.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8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63.xml"/><Relationship Id="rId1" Type="http://schemas.openxmlformats.org/officeDocument/2006/relationships/slideLayout" Target="../slideLayouts/slideLayout10.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82.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5.xml"/><Relationship Id="rId1" Type="http://schemas.openxmlformats.org/officeDocument/2006/relationships/slideLayout" Target="../slideLayouts/slideLayout9.xml"/><Relationship Id="rId5" Type="http://schemas.openxmlformats.org/officeDocument/2006/relationships/image" Target="../media/image68.png"/><Relationship Id="rId4" Type="http://schemas.openxmlformats.org/officeDocument/2006/relationships/image" Target="../media/image67.png"/></Relationships>
</file>

<file path=ppt/slides/_rels/slide8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9.xml"/><Relationship Id="rId5" Type="http://schemas.openxmlformats.org/officeDocument/2006/relationships/image" Target="../media/image68.png"/><Relationship Id="rId4" Type="http://schemas.openxmlformats.org/officeDocument/2006/relationships/image" Target="../media/image69.png"/></Relationships>
</file>

<file path=ppt/slides/_rels/slide8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7.xml"/><Relationship Id="rId1" Type="http://schemas.openxmlformats.org/officeDocument/2006/relationships/slideLayout" Target="../slideLayouts/slideLayout9.xml"/><Relationship Id="rId5" Type="http://schemas.openxmlformats.org/officeDocument/2006/relationships/image" Target="../media/image68.png"/><Relationship Id="rId4" Type="http://schemas.openxmlformats.org/officeDocument/2006/relationships/image" Target="../media/image70.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73.wmf"/><Relationship Id="rId7" Type="http://schemas.openxmlformats.org/officeDocument/2006/relationships/image" Target="../media/image77.wmf"/><Relationship Id="rId2" Type="http://schemas.openxmlformats.org/officeDocument/2006/relationships/image" Target="../media/image72.png"/><Relationship Id="rId1" Type="http://schemas.openxmlformats.org/officeDocument/2006/relationships/slideLayout" Target="../slideLayouts/slideLayout9.xml"/><Relationship Id="rId6" Type="http://schemas.openxmlformats.org/officeDocument/2006/relationships/image" Target="../media/image76.wmf"/><Relationship Id="rId5" Type="http://schemas.openxmlformats.org/officeDocument/2006/relationships/image" Target="../media/image75.wmf"/><Relationship Id="rId4" Type="http://schemas.openxmlformats.org/officeDocument/2006/relationships/image" Target="../media/image74.wmf"/></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90.x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7.w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olo 1"/>
          <p:cNvSpPr>
            <a:spLocks noGrp="1"/>
          </p:cNvSpPr>
          <p:nvPr>
            <p:ph type="title"/>
          </p:nvPr>
        </p:nvSpPr>
        <p:spPr>
          <a:xfrm>
            <a:off x="457200" y="228600"/>
            <a:ext cx="8229600" cy="1560513"/>
          </a:xfrm>
        </p:spPr>
        <p:txBody>
          <a:bodyPr/>
          <a:lstStyle/>
          <a:p>
            <a:r>
              <a:rPr lang="it-IT" sz="3600" b="1" i="1" smtClean="0"/>
              <a:t>Up to date sulla rilevazione</a:t>
            </a:r>
            <a:br>
              <a:rPr lang="it-IT" sz="3600" b="1" i="1" smtClean="0"/>
            </a:br>
            <a:r>
              <a:rPr lang="it-IT" sz="3600" b="1" i="1" smtClean="0"/>
              <a:t>ed il trattamento del dolore</a:t>
            </a:r>
            <a:br>
              <a:rPr lang="it-IT" sz="3600" b="1" i="1" smtClean="0"/>
            </a:br>
            <a:r>
              <a:rPr lang="it-IT" sz="3600" b="1" i="1" smtClean="0"/>
              <a:t>in A.O. “G.Salvini”</a:t>
            </a:r>
          </a:p>
        </p:txBody>
      </p:sp>
      <p:sp>
        <p:nvSpPr>
          <p:cNvPr id="20482" name="CasellaDiTesto 4"/>
          <p:cNvSpPr txBox="1">
            <a:spLocks noChangeArrowheads="1"/>
          </p:cNvSpPr>
          <p:nvPr/>
        </p:nvSpPr>
        <p:spPr bwMode="auto">
          <a:xfrm>
            <a:off x="1319213" y="2362200"/>
            <a:ext cx="6529387" cy="2000250"/>
          </a:xfrm>
          <a:prstGeom prst="rect">
            <a:avLst/>
          </a:prstGeom>
          <a:noFill/>
          <a:ln w="9525">
            <a:noFill/>
            <a:miter lim="800000"/>
            <a:headEnd/>
            <a:tailEnd/>
          </a:ln>
        </p:spPr>
        <p:txBody>
          <a:bodyPr wrap="none">
            <a:spAutoFit/>
          </a:bodyPr>
          <a:lstStyle/>
          <a:p>
            <a:pPr algn="ctr"/>
            <a:r>
              <a:rPr lang="it-IT" sz="2800" b="1">
                <a:solidFill>
                  <a:srgbClr val="000090"/>
                </a:solidFill>
                <a:latin typeface="Calisto MT" pitchFamily="18" charset="0"/>
              </a:rPr>
              <a:t>Dolore Episodico Intenso (DEI)</a:t>
            </a:r>
          </a:p>
          <a:p>
            <a:pPr algn="ctr"/>
            <a:r>
              <a:rPr lang="it-IT" sz="2800" b="1">
                <a:solidFill>
                  <a:srgbClr val="000090"/>
                </a:solidFill>
                <a:latin typeface="Calisto MT" pitchFamily="18" charset="0"/>
              </a:rPr>
              <a:t> nel paziente oncologico:</a:t>
            </a:r>
          </a:p>
          <a:p>
            <a:pPr algn="ctr"/>
            <a:r>
              <a:rPr lang="it-IT" sz="2800" b="1">
                <a:solidFill>
                  <a:srgbClr val="000090"/>
                </a:solidFill>
                <a:latin typeface="Calisto MT" pitchFamily="18" charset="0"/>
              </a:rPr>
              <a:t>come riconoscerlo – quando trattarlo</a:t>
            </a:r>
          </a:p>
          <a:p>
            <a:pPr algn="ctr"/>
            <a:endParaRPr lang="it-IT" sz="1200" b="1">
              <a:solidFill>
                <a:srgbClr val="000090"/>
              </a:solidFill>
              <a:latin typeface="Calisto MT" pitchFamily="18" charset="0"/>
            </a:endParaRPr>
          </a:p>
          <a:p>
            <a:pPr algn="ctr"/>
            <a:r>
              <a:rPr lang="it-IT" sz="2800" b="1" i="1">
                <a:solidFill>
                  <a:srgbClr val="008000"/>
                </a:solidFill>
                <a:latin typeface="Calisto MT" pitchFamily="18" charset="0"/>
              </a:rPr>
              <a:t>Dott.ssa V. Sardo</a:t>
            </a:r>
          </a:p>
        </p:txBody>
      </p:sp>
      <p:pic>
        <p:nvPicPr>
          <p:cNvPr id="20483" name="Picture 9"/>
          <p:cNvPicPr>
            <a:picLocks noChangeAspect="1" noChangeArrowheads="1"/>
          </p:cNvPicPr>
          <p:nvPr/>
        </p:nvPicPr>
        <p:blipFill>
          <a:blip r:embed="rId2"/>
          <a:srcRect/>
          <a:stretch>
            <a:fillRect/>
          </a:stretch>
        </p:blipFill>
        <p:spPr bwMode="auto">
          <a:xfrm>
            <a:off x="228600" y="5808663"/>
            <a:ext cx="1066800" cy="896937"/>
          </a:xfrm>
          <a:prstGeom prst="rect">
            <a:avLst/>
          </a:prstGeom>
          <a:noFill/>
          <a:ln w="9525">
            <a:solidFill>
              <a:schemeClr val="tx1"/>
            </a:solidFill>
            <a:miter lim="800000"/>
            <a:headEnd/>
            <a:tailEnd/>
          </a:ln>
        </p:spPr>
      </p:pic>
      <p:pic>
        <p:nvPicPr>
          <p:cNvPr id="20484" name="Immagine 5" descr="sistema-sanitario-lombardo2.jpg"/>
          <p:cNvPicPr>
            <a:picLocks noChangeAspect="1"/>
          </p:cNvPicPr>
          <p:nvPr/>
        </p:nvPicPr>
        <p:blipFill>
          <a:blip r:embed="rId3"/>
          <a:srcRect/>
          <a:stretch>
            <a:fillRect/>
          </a:stretch>
        </p:blipFill>
        <p:spPr bwMode="auto">
          <a:xfrm>
            <a:off x="5719763" y="6176963"/>
            <a:ext cx="3271837" cy="528637"/>
          </a:xfrm>
          <a:prstGeom prst="rect">
            <a:avLst/>
          </a:prstGeom>
          <a:noFill/>
          <a:ln w="9525">
            <a:noFill/>
            <a:miter lim="800000"/>
            <a:headEnd/>
            <a:tailEnd/>
          </a:ln>
        </p:spPr>
      </p:pic>
      <p:sp>
        <p:nvSpPr>
          <p:cNvPr id="7" name="CasellaDiTesto 6"/>
          <p:cNvSpPr txBox="1"/>
          <p:nvPr/>
        </p:nvSpPr>
        <p:spPr>
          <a:xfrm>
            <a:off x="1882453" y="4953000"/>
            <a:ext cx="5356547" cy="406063"/>
          </a:xfrm>
          <a:prstGeom prst="rect">
            <a:avLst/>
          </a:prstGeom>
          <a:noFill/>
        </p:spPr>
        <p:txBody>
          <a:bodyPr>
            <a:prstTxWarp prst="textInflate">
              <a:avLst/>
            </a:prstTxWarp>
            <a:spAutoFit/>
          </a:bodyPr>
          <a:lstStyle/>
          <a:p>
            <a:pPr algn="ctr" fontAlgn="auto">
              <a:spcBef>
                <a:spcPts val="0"/>
              </a:spcBef>
              <a:spcAft>
                <a:spcPts val="0"/>
              </a:spcAft>
              <a:defRPr/>
            </a:pPr>
            <a:r>
              <a:rPr lang="it-IT" sz="1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rPr>
              <a:t>FORMAZIONE</a:t>
            </a:r>
            <a:endParaRPr lang="it-IT" sz="1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endParaRPr>
          </a:p>
        </p:txBody>
      </p:sp>
      <p:sp>
        <p:nvSpPr>
          <p:cNvPr id="8" name="Rettangolo 7"/>
          <p:cNvSpPr/>
          <p:nvPr/>
        </p:nvSpPr>
        <p:spPr>
          <a:xfrm>
            <a:off x="2720653" y="5486400"/>
            <a:ext cx="3756347" cy="614065"/>
          </a:xfrm>
          <a:prstGeom prst="rect">
            <a:avLst/>
          </a:prstGeom>
          <a:noFill/>
        </p:spPr>
        <p:txBody>
          <a:bodyPr wrap="none">
            <a:prstTxWarp prst="textInflate">
              <a:avLst/>
            </a:prstTxWarp>
            <a:spAutoFit/>
          </a:bodyPr>
          <a:lstStyle/>
          <a:p>
            <a:pPr algn="ctr" fontAlgn="auto">
              <a:spcBef>
                <a:spcPts val="0"/>
              </a:spcBef>
              <a:spcAft>
                <a:spcPts val="0"/>
              </a:spcAft>
              <a:defRPr/>
            </a:pPr>
            <a:r>
              <a:rPr lang="it-IT" sz="5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rPr>
              <a:t>19 Novembre 2012</a:t>
            </a:r>
            <a:endParaRPr lang="it-IT" sz="5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Line 2"/>
          <p:cNvSpPr>
            <a:spLocks noChangeShapeType="1"/>
          </p:cNvSpPr>
          <p:nvPr/>
        </p:nvSpPr>
        <p:spPr bwMode="auto">
          <a:xfrm>
            <a:off x="677863" y="1066800"/>
            <a:ext cx="8466137" cy="0"/>
          </a:xfrm>
          <a:prstGeom prst="line">
            <a:avLst/>
          </a:prstGeom>
          <a:noFill/>
          <a:ln w="19050">
            <a:solidFill>
              <a:srgbClr val="A3D5FB"/>
            </a:solidFill>
            <a:round/>
            <a:headEnd/>
            <a:tailEnd/>
          </a:ln>
        </p:spPr>
        <p:txBody>
          <a:bodyPr/>
          <a:lstStyle/>
          <a:p>
            <a:endParaRPr lang="it-IT"/>
          </a:p>
        </p:txBody>
      </p:sp>
      <p:sp>
        <p:nvSpPr>
          <p:cNvPr id="190467" name="Rectangle 3"/>
          <p:cNvSpPr>
            <a:spLocks noChangeArrowheads="1"/>
          </p:cNvSpPr>
          <p:nvPr/>
        </p:nvSpPr>
        <p:spPr bwMode="auto">
          <a:xfrm>
            <a:off x="587375" y="15240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3400" b="1" dirty="0">
                <a:solidFill>
                  <a:srgbClr val="FFFF00"/>
                </a:solidFill>
                <a:latin typeface="+mn-lt"/>
              </a:rPr>
              <a:t>DEI - </a:t>
            </a:r>
            <a:r>
              <a:rPr lang="it-IT" sz="3400" b="1" dirty="0" err="1">
                <a:solidFill>
                  <a:srgbClr val="FFFF00"/>
                </a:solidFill>
                <a:latin typeface="+mn-lt"/>
              </a:rPr>
              <a:t>BTcP</a:t>
            </a:r>
            <a:r>
              <a:rPr lang="it-IT" sz="3400" b="1" dirty="0">
                <a:solidFill>
                  <a:srgbClr val="FFFF00"/>
                </a:solidFill>
                <a:latin typeface="+mn-lt"/>
              </a:rPr>
              <a:t> </a:t>
            </a:r>
          </a:p>
          <a:p>
            <a:pPr algn="ctr" fontAlgn="auto">
              <a:spcBef>
                <a:spcPts val="0"/>
              </a:spcBef>
              <a:spcAft>
                <a:spcPts val="0"/>
              </a:spcAft>
              <a:defRPr/>
            </a:pPr>
            <a:r>
              <a:rPr lang="it-IT" sz="3400" b="1" dirty="0">
                <a:solidFill>
                  <a:srgbClr val="FFFF00"/>
                </a:solidFill>
                <a:latin typeface="+mn-lt"/>
              </a:rPr>
              <a:t>Caratteristiche Cliniche</a:t>
            </a:r>
          </a:p>
        </p:txBody>
      </p:sp>
      <p:grpSp>
        <p:nvGrpSpPr>
          <p:cNvPr id="200707" name="Group 7"/>
          <p:cNvGrpSpPr>
            <a:grpSpLocks/>
          </p:cNvGrpSpPr>
          <p:nvPr/>
        </p:nvGrpSpPr>
        <p:grpSpPr bwMode="auto">
          <a:xfrm>
            <a:off x="395288" y="1547813"/>
            <a:ext cx="8545512" cy="5081587"/>
            <a:chOff x="249" y="975"/>
            <a:chExt cx="5383" cy="3201"/>
          </a:xfrm>
        </p:grpSpPr>
        <p:sp>
          <p:nvSpPr>
            <p:cNvPr id="190468" name="Rectangle 4"/>
            <p:cNvSpPr>
              <a:spLocks noChangeArrowheads="1"/>
            </p:cNvSpPr>
            <p:nvPr/>
          </p:nvSpPr>
          <p:spPr bwMode="auto">
            <a:xfrm>
              <a:off x="249" y="975"/>
              <a:ext cx="5383" cy="2665"/>
            </a:xfrm>
            <a:prstGeom prst="rect">
              <a:avLst/>
            </a:prstGeom>
            <a:solidFill>
              <a:schemeClr val="bg2">
                <a:lumMod val="25000"/>
              </a:schemeClr>
            </a:solidFill>
            <a:ln w="19050">
              <a:noFill/>
              <a:miter lim="800000"/>
              <a:headEnd/>
              <a:tailEnd/>
            </a:ln>
            <a:effectLst>
              <a:outerShdw blurRad="63500" dist="38099" dir="2700000" algn="ctr" rotWithShape="0">
                <a:schemeClr val="tx1">
                  <a:alpha val="74998"/>
                </a:schemeClr>
              </a:outerShdw>
            </a:effectLst>
          </p:spPr>
          <p:txBody>
            <a:bodyPr>
              <a:spAutoFit/>
            </a:bodyPr>
            <a:lstStyle/>
            <a:p>
              <a:pPr eaLnBrk="0" fontAlgn="auto" hangingPunct="0">
                <a:spcBef>
                  <a:spcPct val="50000"/>
                </a:spcBef>
                <a:spcAft>
                  <a:spcPts val="0"/>
                </a:spcAft>
                <a:buFontTx/>
                <a:buChar char="•"/>
                <a:defRPr/>
              </a:pPr>
              <a:r>
                <a:rPr lang="it-IT" sz="2400" b="1" dirty="0">
                  <a:solidFill>
                    <a:schemeClr val="bg1"/>
                  </a:solidFill>
                  <a:latin typeface="+mn-lt"/>
                </a:rPr>
                <a:t> Rapida insorgenza</a:t>
              </a:r>
              <a:r>
                <a:rPr lang="nb-NO" sz="2400" b="1" baseline="30000" dirty="0">
                  <a:solidFill>
                    <a:schemeClr val="bg1"/>
                  </a:solidFill>
                  <a:latin typeface="+mn-lt"/>
                </a:rPr>
                <a:t>1</a:t>
              </a:r>
              <a:endParaRPr lang="it-IT" sz="2400" b="1" baseline="30000" dirty="0">
                <a:solidFill>
                  <a:schemeClr val="bg1"/>
                </a:solidFill>
                <a:latin typeface="+mn-lt"/>
              </a:endParaRPr>
            </a:p>
            <a:p>
              <a:pPr eaLnBrk="0" fontAlgn="auto" hangingPunct="0">
                <a:spcBef>
                  <a:spcPct val="50000"/>
                </a:spcBef>
                <a:spcAft>
                  <a:spcPts val="0"/>
                </a:spcAft>
                <a:buFontTx/>
                <a:buChar char="•"/>
                <a:defRPr/>
              </a:pPr>
              <a:r>
                <a:rPr lang="it-IT" sz="2400" b="1" dirty="0">
                  <a:solidFill>
                    <a:schemeClr val="bg1"/>
                  </a:solidFill>
                  <a:latin typeface="+mn-lt"/>
                </a:rPr>
                <a:t> Intensità severa del dolore (</a:t>
              </a:r>
              <a:r>
                <a:rPr lang="it-IT" sz="2400" b="1" dirty="0">
                  <a:solidFill>
                    <a:schemeClr val="bg1"/>
                  </a:solidFill>
                  <a:latin typeface="+mn-lt"/>
                  <a:sym typeface="Symbol" charset="2"/>
                </a:rPr>
                <a:t></a:t>
              </a:r>
              <a:r>
                <a:rPr lang="it-IT" sz="2400" b="1" dirty="0">
                  <a:solidFill>
                    <a:schemeClr val="bg1"/>
                  </a:solidFill>
                  <a:latin typeface="+mn-lt"/>
                </a:rPr>
                <a:t> 6-7)</a:t>
              </a:r>
            </a:p>
            <a:p>
              <a:pPr eaLnBrk="0" fontAlgn="auto" hangingPunct="0">
                <a:spcBef>
                  <a:spcPct val="50000"/>
                </a:spcBef>
                <a:spcAft>
                  <a:spcPts val="0"/>
                </a:spcAft>
                <a:buFontTx/>
                <a:buChar char="•"/>
                <a:defRPr/>
              </a:pPr>
              <a:r>
                <a:rPr lang="it-IT" sz="2400" b="1" dirty="0">
                  <a:solidFill>
                    <a:schemeClr val="bg1"/>
                  </a:solidFill>
                  <a:latin typeface="+mn-lt"/>
                </a:rPr>
                <a:t> Durata limitata </a:t>
              </a:r>
            </a:p>
            <a:p>
              <a:pPr eaLnBrk="0" fontAlgn="auto" hangingPunct="0">
                <a:spcBef>
                  <a:spcPts val="0"/>
                </a:spcBef>
                <a:spcAft>
                  <a:spcPts val="0"/>
                </a:spcAft>
                <a:defRPr/>
              </a:pPr>
              <a:r>
                <a:rPr lang="it-IT" sz="2200" b="1" dirty="0">
                  <a:solidFill>
                    <a:schemeClr val="bg1"/>
                  </a:solidFill>
                  <a:latin typeface="+mn-lt"/>
                </a:rPr>
                <a:t>  (quasi i </a:t>
              </a:r>
              <a:r>
                <a:rPr lang="it-IT" sz="2200" b="1" dirty="0" err="1">
                  <a:solidFill>
                    <a:schemeClr val="bg1"/>
                  </a:solidFill>
                  <a:latin typeface="+mn-lt"/>
                </a:rPr>
                <a:t>¾</a:t>
              </a:r>
              <a:r>
                <a:rPr lang="it-IT" sz="2200" b="1" dirty="0">
                  <a:solidFill>
                    <a:schemeClr val="bg1"/>
                  </a:solidFill>
                  <a:latin typeface="+mn-lt"/>
                </a:rPr>
                <a:t> degli episodi DEI dura meno di 30 min)</a:t>
              </a:r>
              <a:r>
                <a:rPr lang="en-US" sz="2200" b="1" baseline="30000" dirty="0">
                  <a:solidFill>
                    <a:schemeClr val="bg1"/>
                  </a:solidFill>
                  <a:latin typeface="+mn-lt"/>
                </a:rPr>
                <a:t>1, 2</a:t>
              </a:r>
              <a:endParaRPr lang="it-IT" sz="2200" b="1" baseline="30000" dirty="0">
                <a:solidFill>
                  <a:schemeClr val="bg1"/>
                </a:solidFill>
                <a:latin typeface="+mn-lt"/>
              </a:endParaRPr>
            </a:p>
            <a:p>
              <a:pPr eaLnBrk="0" fontAlgn="auto" hangingPunct="0">
                <a:spcBef>
                  <a:spcPct val="50000"/>
                </a:spcBef>
                <a:spcAft>
                  <a:spcPts val="0"/>
                </a:spcAft>
                <a:buFontTx/>
                <a:buChar char="•"/>
                <a:defRPr/>
              </a:pPr>
              <a:r>
                <a:rPr lang="it-IT" sz="2400" b="1" dirty="0">
                  <a:solidFill>
                    <a:schemeClr val="bg1"/>
                  </a:solidFill>
                  <a:latin typeface="+mn-lt"/>
                </a:rPr>
                <a:t> Ripetitività nel corso del tempo </a:t>
              </a:r>
            </a:p>
            <a:p>
              <a:pPr eaLnBrk="0" fontAlgn="auto" hangingPunct="0">
                <a:spcBef>
                  <a:spcPts val="0"/>
                </a:spcBef>
                <a:spcAft>
                  <a:spcPts val="0"/>
                </a:spcAft>
                <a:defRPr/>
              </a:pPr>
              <a:r>
                <a:rPr lang="it-IT" sz="2200" b="1" dirty="0">
                  <a:solidFill>
                    <a:schemeClr val="bg1"/>
                  </a:solidFill>
                  <a:latin typeface="+mn-lt"/>
                </a:rPr>
                <a:t>  (</a:t>
              </a:r>
              <a:r>
                <a:rPr lang="en-GB" sz="2200" b="1" dirty="0">
                  <a:solidFill>
                    <a:schemeClr val="bg1"/>
                  </a:solidFill>
                  <a:latin typeface="+mn-lt"/>
                </a:rPr>
                <a:t>1-6 </a:t>
              </a:r>
              <a:r>
                <a:rPr lang="en-GB" sz="2200" b="1" dirty="0" err="1">
                  <a:solidFill>
                    <a:schemeClr val="bg1"/>
                  </a:solidFill>
                  <a:latin typeface="+mn-lt"/>
                </a:rPr>
                <a:t>episodi</a:t>
              </a:r>
              <a:r>
                <a:rPr lang="en-GB" sz="2200" b="1" dirty="0">
                  <a:solidFill>
                    <a:schemeClr val="bg1"/>
                  </a:solidFill>
                  <a:latin typeface="+mn-lt"/>
                </a:rPr>
                <a:t> al </a:t>
              </a:r>
              <a:r>
                <a:rPr lang="en-GB" sz="2200" b="1" dirty="0" err="1">
                  <a:solidFill>
                    <a:schemeClr val="bg1"/>
                  </a:solidFill>
                  <a:latin typeface="+mn-lt"/>
                </a:rPr>
                <a:t>giorno</a:t>
              </a:r>
              <a:r>
                <a:rPr lang="it-IT" sz="2200" b="1" dirty="0">
                  <a:solidFill>
                    <a:schemeClr val="bg1"/>
                  </a:solidFill>
                  <a:latin typeface="+mn-lt"/>
                </a:rPr>
                <a:t>)</a:t>
              </a:r>
            </a:p>
            <a:p>
              <a:pPr eaLnBrk="0" fontAlgn="auto" hangingPunct="0">
                <a:spcBef>
                  <a:spcPct val="50000"/>
                </a:spcBef>
                <a:spcAft>
                  <a:spcPts val="0"/>
                </a:spcAft>
                <a:buFontTx/>
                <a:buChar char="•"/>
                <a:defRPr/>
              </a:pPr>
              <a:r>
                <a:rPr lang="it-IT" sz="2400" b="1" dirty="0">
                  <a:solidFill>
                    <a:schemeClr val="bg1"/>
                  </a:solidFill>
                  <a:latin typeface="+mn-lt"/>
                </a:rPr>
                <a:t> Spesso imprevedibile (50-60%)</a:t>
              </a:r>
              <a:r>
                <a:rPr lang="en-US" sz="2400" b="1" baseline="30000" dirty="0">
                  <a:solidFill>
                    <a:schemeClr val="bg1"/>
                  </a:solidFill>
                  <a:latin typeface="+mn-lt"/>
                </a:rPr>
                <a:t>2, 3</a:t>
              </a:r>
              <a:r>
                <a:rPr lang="en-US" sz="2400" b="1" dirty="0">
                  <a:solidFill>
                    <a:schemeClr val="bg1"/>
                  </a:solidFill>
                  <a:latin typeface="+mn-lt"/>
                </a:rPr>
                <a:t> </a:t>
              </a:r>
            </a:p>
            <a:p>
              <a:pPr eaLnBrk="0" fontAlgn="auto" hangingPunct="0">
                <a:spcBef>
                  <a:spcPct val="50000"/>
                </a:spcBef>
                <a:spcAft>
                  <a:spcPts val="0"/>
                </a:spcAft>
                <a:buFontTx/>
                <a:buChar char="•"/>
                <a:defRPr/>
              </a:pPr>
              <a:r>
                <a:rPr lang="it-IT" sz="2400" b="1" dirty="0">
                  <a:solidFill>
                    <a:schemeClr val="bg1"/>
                  </a:solidFill>
                  <a:latin typeface="+mn-lt"/>
                </a:rPr>
                <a:t> Correlazione col tumore (localizzazioni ossee, </a:t>
              </a:r>
            </a:p>
            <a:p>
              <a:pPr eaLnBrk="0" fontAlgn="auto" hangingPunct="0">
                <a:spcBef>
                  <a:spcPts val="0"/>
                </a:spcBef>
                <a:spcAft>
                  <a:spcPts val="0"/>
                </a:spcAft>
                <a:defRPr/>
              </a:pPr>
              <a:r>
                <a:rPr lang="it-IT" sz="2400" b="1" dirty="0">
                  <a:solidFill>
                    <a:schemeClr val="bg1"/>
                  </a:solidFill>
                  <a:latin typeface="+mn-lt"/>
                </a:rPr>
                <a:t>  viscerali) o con i trattamenti antineoplastici </a:t>
              </a:r>
              <a:r>
                <a:rPr lang="it-IT" sz="2400" b="1" dirty="0">
                  <a:solidFill>
                    <a:srgbClr val="FFFF00"/>
                  </a:solidFill>
                  <a:latin typeface="+mn-lt"/>
                </a:rPr>
                <a:t>(neuropatie)</a:t>
              </a:r>
            </a:p>
          </p:txBody>
        </p:sp>
        <p:sp>
          <p:nvSpPr>
            <p:cNvPr id="190469" name="Rectangle 5"/>
            <p:cNvSpPr>
              <a:spLocks noChangeArrowheads="1"/>
            </p:cNvSpPr>
            <p:nvPr/>
          </p:nvSpPr>
          <p:spPr bwMode="auto">
            <a:xfrm>
              <a:off x="249" y="3773"/>
              <a:ext cx="3130" cy="403"/>
            </a:xfrm>
            <a:prstGeom prst="rect">
              <a:avLst/>
            </a:prstGeom>
            <a:solidFill>
              <a:schemeClr val="tx2"/>
            </a:solidFill>
            <a:ln w="19050">
              <a:noFill/>
              <a:miter lim="800000"/>
              <a:headEnd/>
              <a:tailEnd/>
            </a:ln>
            <a:effectLst>
              <a:outerShdw blurRad="63500" dist="38099" dir="2700000" algn="ctr" rotWithShape="0">
                <a:schemeClr val="tx1">
                  <a:alpha val="74998"/>
                </a:schemeClr>
              </a:outerShdw>
            </a:effectLst>
          </p:spPr>
          <p:txBody>
            <a:bodyPr>
              <a:spAutoFit/>
            </a:bodyPr>
            <a:lstStyle/>
            <a:p>
              <a:pPr marL="342900" indent="-342900" eaLnBrk="0" hangingPunct="0">
                <a:buFontTx/>
                <a:buAutoNum type="arabicParenR"/>
              </a:pPr>
              <a:r>
                <a:rPr lang="nb-NO" sz="1200" b="1" i="1">
                  <a:solidFill>
                    <a:schemeClr val="bg1"/>
                  </a:solidFill>
                  <a:latin typeface="Calisto MT" pitchFamily="18" charset="0"/>
                  <a:cs typeface="Arial" charset="0"/>
                </a:rPr>
                <a:t>Coluzzi PH, Pain 2001, 91: 123-130 </a:t>
              </a:r>
            </a:p>
            <a:p>
              <a:pPr marL="342900" indent="-342900" eaLnBrk="0" hangingPunct="0">
                <a:buFontTx/>
                <a:buAutoNum type="arabicParenR"/>
              </a:pPr>
              <a:r>
                <a:rPr lang="nb-NO" sz="1200" b="1" i="1">
                  <a:solidFill>
                    <a:schemeClr val="bg1"/>
                  </a:solidFill>
                  <a:latin typeface="Calisto MT" pitchFamily="18" charset="0"/>
                  <a:cs typeface="Arial" charset="0"/>
                </a:rPr>
                <a:t>Zeppetella G, J. Pain and Sympt. Manage. 2000, 20: 87-92</a:t>
              </a:r>
            </a:p>
            <a:p>
              <a:pPr marL="342900" indent="-342900" eaLnBrk="0" hangingPunct="0"/>
              <a:r>
                <a:rPr lang="nb-NO" sz="1200" b="1" i="1">
                  <a:solidFill>
                    <a:schemeClr val="bg1"/>
                  </a:solidFill>
                  <a:latin typeface="Calisto MT" pitchFamily="18" charset="0"/>
                  <a:cs typeface="Arial" charset="0"/>
                </a:rPr>
                <a:t>3)     Portenoy RK, Pain 1999, 81: 129-134</a:t>
              </a:r>
              <a:endParaRPr lang="en-GB" sz="1200" b="1" i="1">
                <a:solidFill>
                  <a:schemeClr val="bg1"/>
                </a:solidFill>
                <a:latin typeface="Calisto MT" pitchFamily="18" charset="0"/>
                <a:cs typeface="Arial" charset="0"/>
              </a:endParaRPr>
            </a:p>
          </p:txBody>
        </p:sp>
      </p:grpSp>
      <p:sp>
        <p:nvSpPr>
          <p:cNvPr id="200708" name="Rectangle 6"/>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3"/>
          <p:cNvSpPr>
            <a:spLocks noChangeArrowheads="1"/>
          </p:cNvSpPr>
          <p:nvPr/>
        </p:nvSpPr>
        <p:spPr bwMode="auto">
          <a:xfrm>
            <a:off x="587375" y="21590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3400" b="1">
                <a:solidFill>
                  <a:srgbClr val="FFFF00"/>
                </a:solidFill>
                <a:latin typeface="+mn-lt"/>
              </a:rPr>
              <a:t>DEI  - BTcP       Patogenesi  </a:t>
            </a:r>
          </a:p>
        </p:txBody>
      </p:sp>
      <p:sp>
        <p:nvSpPr>
          <p:cNvPr id="188420" name="Rectangle 4"/>
          <p:cNvSpPr>
            <a:spLocks noChangeArrowheads="1"/>
          </p:cNvSpPr>
          <p:nvPr/>
        </p:nvSpPr>
        <p:spPr bwMode="auto">
          <a:xfrm>
            <a:off x="827088" y="2060575"/>
            <a:ext cx="7489825" cy="2606675"/>
          </a:xfrm>
          <a:prstGeom prst="rect">
            <a:avLst/>
          </a:prstGeom>
          <a:solidFill>
            <a:schemeClr val="bg2">
              <a:lumMod val="25000"/>
            </a:schemeClr>
          </a:solidFill>
          <a:ln w="19050">
            <a:noFill/>
            <a:miter lim="800000"/>
            <a:headEnd/>
            <a:tailEnd/>
          </a:ln>
          <a:effectLst>
            <a:outerShdw blurRad="63500" dist="38099" dir="2700000" algn="ctr" rotWithShape="0">
              <a:schemeClr val="tx1">
                <a:alpha val="74998"/>
              </a:schemeClr>
            </a:outerShdw>
          </a:effectLst>
        </p:spPr>
        <p:txBody>
          <a:bodyPr>
            <a:spAutoFit/>
          </a:bodyPr>
          <a:lstStyle/>
          <a:p>
            <a:pPr eaLnBrk="0" fontAlgn="auto" hangingPunct="0">
              <a:spcBef>
                <a:spcPct val="50000"/>
              </a:spcBef>
              <a:spcAft>
                <a:spcPts val="0"/>
              </a:spcAft>
              <a:buFontTx/>
              <a:buChar char="•"/>
              <a:defRPr/>
            </a:pPr>
            <a:r>
              <a:rPr lang="it-IT" sz="3000">
                <a:solidFill>
                  <a:srgbClr val="FFFF00"/>
                </a:solidFill>
                <a:latin typeface="+mn-lt"/>
              </a:rPr>
              <a:t> </a:t>
            </a:r>
            <a:r>
              <a:rPr lang="it-IT" sz="3000" b="1">
                <a:solidFill>
                  <a:srgbClr val="FFFF00"/>
                </a:solidFill>
                <a:latin typeface="+mn-lt"/>
              </a:rPr>
              <a:t>Nocicettivo somatico:  46%</a:t>
            </a:r>
          </a:p>
          <a:p>
            <a:pPr eaLnBrk="0" fontAlgn="auto" hangingPunct="0">
              <a:spcBef>
                <a:spcPct val="50000"/>
              </a:spcBef>
              <a:spcAft>
                <a:spcPts val="0"/>
              </a:spcAft>
              <a:buFontTx/>
              <a:buChar char="•"/>
              <a:defRPr/>
            </a:pPr>
            <a:r>
              <a:rPr lang="it-IT" sz="3000" b="1">
                <a:solidFill>
                  <a:srgbClr val="FFFF00"/>
                </a:solidFill>
                <a:latin typeface="+mn-lt"/>
              </a:rPr>
              <a:t> Nocicettivo viscerale:  30%</a:t>
            </a:r>
          </a:p>
          <a:p>
            <a:pPr eaLnBrk="0" fontAlgn="auto" hangingPunct="0">
              <a:spcBef>
                <a:spcPct val="50000"/>
              </a:spcBef>
              <a:spcAft>
                <a:spcPts val="0"/>
              </a:spcAft>
              <a:buFontTx/>
              <a:buChar char="•"/>
              <a:defRPr/>
            </a:pPr>
            <a:r>
              <a:rPr lang="it-IT" sz="3000" b="1">
                <a:solidFill>
                  <a:srgbClr val="FFFF00"/>
                </a:solidFill>
                <a:latin typeface="+mn-lt"/>
              </a:rPr>
              <a:t> Neuropatico: 		       10%</a:t>
            </a:r>
          </a:p>
          <a:p>
            <a:pPr eaLnBrk="0" fontAlgn="auto" hangingPunct="0">
              <a:spcBef>
                <a:spcPct val="50000"/>
              </a:spcBef>
              <a:spcAft>
                <a:spcPts val="0"/>
              </a:spcAft>
              <a:buFontTx/>
              <a:buChar char="•"/>
              <a:defRPr/>
            </a:pPr>
            <a:r>
              <a:rPr lang="it-IT" sz="3000" b="1">
                <a:solidFill>
                  <a:srgbClr val="FFFF00"/>
                </a:solidFill>
                <a:latin typeface="+mn-lt"/>
              </a:rPr>
              <a:t> Misto:                             16%</a:t>
            </a:r>
          </a:p>
        </p:txBody>
      </p:sp>
      <p:sp>
        <p:nvSpPr>
          <p:cNvPr id="188421" name="Text Box 5"/>
          <p:cNvSpPr txBox="1">
            <a:spLocks noChangeArrowheads="1"/>
          </p:cNvSpPr>
          <p:nvPr/>
        </p:nvSpPr>
        <p:spPr bwMode="auto">
          <a:xfrm>
            <a:off x="900113" y="5716588"/>
            <a:ext cx="1943100" cy="304800"/>
          </a:xfrm>
          <a:prstGeom prst="rect">
            <a:avLst/>
          </a:prstGeom>
          <a:solidFill>
            <a:schemeClr val="tx2"/>
          </a:solidFill>
          <a:ln w="19050">
            <a:noFill/>
            <a:miter lim="800000"/>
            <a:headEnd/>
            <a:tailEnd/>
          </a:ln>
          <a:effectLst>
            <a:outerShdw blurRad="63500" dist="38099" dir="2700000" algn="ctr" rotWithShape="0">
              <a:schemeClr val="tx1">
                <a:alpha val="74998"/>
              </a:schemeClr>
            </a:outerShdw>
          </a:effectLst>
        </p:spPr>
        <p:txBody>
          <a:bodyPr>
            <a:spAutoFit/>
          </a:bodyPr>
          <a:lstStyle/>
          <a:p>
            <a:pPr eaLnBrk="0" fontAlgn="auto" hangingPunct="0">
              <a:spcBef>
                <a:spcPct val="50000"/>
              </a:spcBef>
              <a:spcAft>
                <a:spcPts val="0"/>
              </a:spcAft>
              <a:defRPr/>
            </a:pPr>
            <a:r>
              <a:rPr lang="it-IT" sz="1400" b="1" i="1">
                <a:solidFill>
                  <a:schemeClr val="bg1"/>
                </a:solidFill>
                <a:latin typeface="+mn-lt"/>
                <a:ea typeface="Arial" charset="0"/>
                <a:cs typeface="Arial" charset="0"/>
              </a:rPr>
              <a:t>Cherney N, 1994</a:t>
            </a:r>
          </a:p>
        </p:txBody>
      </p:sp>
      <p:sp>
        <p:nvSpPr>
          <p:cNvPr id="202756" name="Rectangle 6"/>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3"/>
          <p:cNvSpPr>
            <a:spLocks noChangeArrowheads="1"/>
          </p:cNvSpPr>
          <p:nvPr/>
        </p:nvSpPr>
        <p:spPr bwMode="auto">
          <a:xfrm>
            <a:off x="587375" y="22860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fontAlgn="auto">
              <a:spcBef>
                <a:spcPts val="0"/>
              </a:spcBef>
              <a:spcAft>
                <a:spcPts val="0"/>
              </a:spcAft>
              <a:defRPr/>
            </a:pPr>
            <a:r>
              <a:rPr lang="it-IT" sz="4000" b="1">
                <a:solidFill>
                  <a:srgbClr val="FFFF00"/>
                </a:solidFill>
                <a:latin typeface="+mn-lt"/>
              </a:rPr>
              <a:t>			DEI - BtcP</a:t>
            </a:r>
          </a:p>
        </p:txBody>
      </p:sp>
      <p:sp>
        <p:nvSpPr>
          <p:cNvPr id="180229" name="Rectangle 5"/>
          <p:cNvSpPr>
            <a:spLocks noChangeArrowheads="1"/>
          </p:cNvSpPr>
          <p:nvPr/>
        </p:nvSpPr>
        <p:spPr bwMode="auto">
          <a:xfrm>
            <a:off x="381000" y="1346200"/>
            <a:ext cx="3600450" cy="457200"/>
          </a:xfrm>
          <a:prstGeom prst="rect">
            <a:avLst/>
          </a:prstGeom>
          <a:solidFill>
            <a:schemeClr val="tx2"/>
          </a:solidFill>
          <a:ln w="9525">
            <a:noFill/>
            <a:miter lim="800000"/>
            <a:headEnd/>
            <a:tailEnd/>
          </a:ln>
          <a:effectLst>
            <a:outerShdw blurRad="63500" dist="38099" dir="2700000" algn="ctr" rotWithShape="0">
              <a:schemeClr val="tx1">
                <a:alpha val="74998"/>
              </a:schemeClr>
            </a:outerShdw>
          </a:effectLst>
        </p:spPr>
        <p:txBody>
          <a:bodyPr>
            <a:spAutoFit/>
          </a:bodyPr>
          <a:lstStyle/>
          <a:p>
            <a:pPr fontAlgn="auto">
              <a:spcBef>
                <a:spcPts val="0"/>
              </a:spcBef>
              <a:spcAft>
                <a:spcPts val="0"/>
              </a:spcAft>
              <a:defRPr/>
            </a:pPr>
            <a:r>
              <a:rPr lang="it-IT" sz="2400" b="1">
                <a:solidFill>
                  <a:srgbClr val="FFFF00"/>
                </a:solidFill>
                <a:latin typeface="+mn-lt"/>
              </a:rPr>
              <a:t>Classificazione clinica </a:t>
            </a:r>
          </a:p>
        </p:txBody>
      </p:sp>
      <p:graphicFrame>
        <p:nvGraphicFramePr>
          <p:cNvPr id="203778" name="Object 2"/>
          <p:cNvGraphicFramePr>
            <a:graphicFrameLocks noChangeAspect="1"/>
          </p:cNvGraphicFramePr>
          <p:nvPr/>
        </p:nvGraphicFramePr>
        <p:xfrm>
          <a:off x="731838" y="2854325"/>
          <a:ext cx="2832100" cy="2879725"/>
        </p:xfrm>
        <a:graphic>
          <a:graphicData uri="http://schemas.openxmlformats.org/presentationml/2006/ole">
            <p:oleObj spid="_x0000_s203778" name="Fotografia Photo Editor" r:id="rId4" imgW="3572374" imgH="4877481" progId="">
              <p:embed/>
            </p:oleObj>
          </a:graphicData>
        </a:graphic>
      </p:graphicFrame>
      <p:sp>
        <p:nvSpPr>
          <p:cNvPr id="180231" name="Text Box 7"/>
          <p:cNvSpPr txBox="1">
            <a:spLocks noChangeArrowheads="1"/>
          </p:cNvSpPr>
          <p:nvPr/>
        </p:nvSpPr>
        <p:spPr bwMode="auto">
          <a:xfrm>
            <a:off x="4211638" y="2060575"/>
            <a:ext cx="4681537" cy="3695700"/>
          </a:xfrm>
          <a:prstGeom prst="rect">
            <a:avLst/>
          </a:prstGeom>
          <a:solidFill>
            <a:schemeClr val="bg2">
              <a:lumMod val="25000"/>
            </a:schemeClr>
          </a:solidFill>
          <a:ln w="19050">
            <a:noFill/>
            <a:miter lim="800000"/>
            <a:headEnd/>
            <a:tailEnd/>
          </a:ln>
          <a:effectLst>
            <a:outerShdw blurRad="63500" dist="17961" dir="2700000" algn="ctr" rotWithShape="0">
              <a:schemeClr val="tx1">
                <a:alpha val="74998"/>
              </a:schemeClr>
            </a:outerShdw>
          </a:effectLst>
        </p:spPr>
        <p:txBody>
          <a:bodyPr>
            <a:spAutoFit/>
          </a:bodyPr>
          <a:lstStyle/>
          <a:p>
            <a:pPr eaLnBrk="0" fontAlgn="auto" hangingPunct="0">
              <a:lnSpc>
                <a:spcPct val="80000"/>
              </a:lnSpc>
              <a:spcBef>
                <a:spcPts val="0"/>
              </a:spcBef>
              <a:spcAft>
                <a:spcPts val="0"/>
              </a:spcAft>
              <a:defRPr/>
            </a:pPr>
            <a:r>
              <a:rPr lang="it-IT" sz="3200" b="1">
                <a:solidFill>
                  <a:schemeClr val="bg1"/>
                </a:solidFill>
                <a:latin typeface="+mn-lt"/>
                <a:ea typeface="Arial" charset="0"/>
                <a:cs typeface="Arial" charset="0"/>
              </a:rPr>
              <a:t>          DEI: tipologie</a:t>
            </a:r>
          </a:p>
          <a:p>
            <a:pPr eaLnBrk="0" fontAlgn="auto" hangingPunct="0">
              <a:lnSpc>
                <a:spcPct val="80000"/>
              </a:lnSpc>
              <a:spcBef>
                <a:spcPts val="0"/>
              </a:spcBef>
              <a:spcAft>
                <a:spcPts val="0"/>
              </a:spcAft>
              <a:defRPr/>
            </a:pPr>
            <a:endParaRPr lang="it-IT" sz="2400" b="1">
              <a:solidFill>
                <a:schemeClr val="bg1"/>
              </a:solidFill>
              <a:latin typeface="+mn-lt"/>
              <a:ea typeface="Arial" charset="0"/>
              <a:cs typeface="Arial" charset="0"/>
            </a:endParaRPr>
          </a:p>
          <a:p>
            <a:pPr eaLnBrk="0" fontAlgn="auto" hangingPunct="0">
              <a:lnSpc>
                <a:spcPct val="80000"/>
              </a:lnSpc>
              <a:spcBef>
                <a:spcPts val="0"/>
              </a:spcBef>
              <a:spcAft>
                <a:spcPts val="0"/>
              </a:spcAft>
              <a:defRPr/>
            </a:pPr>
            <a:endParaRPr lang="it-IT" sz="2400" b="1">
              <a:solidFill>
                <a:srgbClr val="FFFF00"/>
              </a:solidFill>
              <a:latin typeface="+mn-lt"/>
              <a:ea typeface="Arial" charset="0"/>
              <a:cs typeface="Arial" charset="0"/>
            </a:endParaRPr>
          </a:p>
          <a:p>
            <a:pPr eaLnBrk="0" fontAlgn="auto" hangingPunct="0">
              <a:lnSpc>
                <a:spcPct val="80000"/>
              </a:lnSpc>
              <a:spcBef>
                <a:spcPts val="0"/>
              </a:spcBef>
              <a:spcAft>
                <a:spcPts val="0"/>
              </a:spcAft>
              <a:buFontTx/>
              <a:buChar char="•"/>
              <a:defRPr/>
            </a:pPr>
            <a:r>
              <a:rPr lang="it-IT" sz="2400" b="1">
                <a:solidFill>
                  <a:srgbClr val="FFFF00"/>
                </a:solidFill>
                <a:latin typeface="+mn-lt"/>
                <a:ea typeface="Arial" charset="0"/>
                <a:cs typeface="Arial" charset="0"/>
              </a:rPr>
              <a:t> Incidente          32 - 94%</a:t>
            </a:r>
          </a:p>
          <a:p>
            <a:pPr eaLnBrk="0" fontAlgn="auto" hangingPunct="0">
              <a:lnSpc>
                <a:spcPct val="80000"/>
              </a:lnSpc>
              <a:spcBef>
                <a:spcPts val="0"/>
              </a:spcBef>
              <a:spcAft>
                <a:spcPts val="0"/>
              </a:spcAft>
              <a:defRPr/>
            </a:pPr>
            <a:endParaRPr lang="it-IT" sz="2400" b="1">
              <a:solidFill>
                <a:srgbClr val="FFFF00"/>
              </a:solidFill>
              <a:latin typeface="+mn-lt"/>
              <a:ea typeface="Arial" charset="0"/>
              <a:cs typeface="Arial" charset="0"/>
            </a:endParaRPr>
          </a:p>
          <a:p>
            <a:pPr eaLnBrk="0" fontAlgn="auto" hangingPunct="0">
              <a:lnSpc>
                <a:spcPct val="80000"/>
              </a:lnSpc>
              <a:spcBef>
                <a:spcPts val="0"/>
              </a:spcBef>
              <a:spcAft>
                <a:spcPts val="0"/>
              </a:spcAft>
              <a:defRPr/>
            </a:pPr>
            <a:r>
              <a:rPr lang="it-IT" sz="2400" b="1">
                <a:solidFill>
                  <a:srgbClr val="FFFF00"/>
                </a:solidFill>
                <a:latin typeface="+mn-lt"/>
                <a:ea typeface="Arial" charset="0"/>
                <a:cs typeface="Arial" charset="0"/>
              </a:rPr>
              <a:t> </a:t>
            </a:r>
          </a:p>
          <a:p>
            <a:pPr eaLnBrk="0" fontAlgn="auto" hangingPunct="0">
              <a:lnSpc>
                <a:spcPct val="80000"/>
              </a:lnSpc>
              <a:spcBef>
                <a:spcPts val="0"/>
              </a:spcBef>
              <a:spcAft>
                <a:spcPts val="0"/>
              </a:spcAft>
              <a:buFontTx/>
              <a:buChar char="•"/>
              <a:defRPr/>
            </a:pPr>
            <a:r>
              <a:rPr lang="it-IT" sz="2400" b="1">
                <a:solidFill>
                  <a:srgbClr val="FFFF00"/>
                </a:solidFill>
                <a:latin typeface="+mn-lt"/>
                <a:ea typeface="Arial" charset="0"/>
                <a:cs typeface="Arial" charset="0"/>
              </a:rPr>
              <a:t> Spontaneo       28 - 45%</a:t>
            </a:r>
          </a:p>
          <a:p>
            <a:pPr eaLnBrk="0" fontAlgn="auto" hangingPunct="0">
              <a:lnSpc>
                <a:spcPct val="80000"/>
              </a:lnSpc>
              <a:spcBef>
                <a:spcPts val="0"/>
              </a:spcBef>
              <a:spcAft>
                <a:spcPts val="0"/>
              </a:spcAft>
              <a:buFontTx/>
              <a:buChar char="•"/>
              <a:defRPr/>
            </a:pPr>
            <a:endParaRPr lang="it-IT" sz="2400" b="1">
              <a:solidFill>
                <a:schemeClr val="bg1"/>
              </a:solidFill>
              <a:latin typeface="+mn-lt"/>
              <a:ea typeface="Arial" charset="0"/>
              <a:cs typeface="Arial" charset="0"/>
            </a:endParaRPr>
          </a:p>
          <a:p>
            <a:pPr eaLnBrk="0" fontAlgn="auto" hangingPunct="0">
              <a:lnSpc>
                <a:spcPct val="80000"/>
              </a:lnSpc>
              <a:spcBef>
                <a:spcPts val="0"/>
              </a:spcBef>
              <a:spcAft>
                <a:spcPts val="0"/>
              </a:spcAft>
              <a:defRPr/>
            </a:pPr>
            <a:endParaRPr lang="it-IT" sz="2400" b="1">
              <a:solidFill>
                <a:srgbClr val="FF3300"/>
              </a:solidFill>
              <a:latin typeface="+mn-lt"/>
              <a:ea typeface="Arial" charset="0"/>
              <a:cs typeface="Arial" charset="0"/>
            </a:endParaRPr>
          </a:p>
          <a:p>
            <a:pPr eaLnBrk="0" fontAlgn="auto" hangingPunct="0">
              <a:lnSpc>
                <a:spcPct val="80000"/>
              </a:lnSpc>
              <a:spcBef>
                <a:spcPts val="0"/>
              </a:spcBef>
              <a:spcAft>
                <a:spcPts val="0"/>
              </a:spcAft>
              <a:buFontTx/>
              <a:buChar char="•"/>
              <a:defRPr/>
            </a:pPr>
            <a:r>
              <a:rPr lang="it-IT" sz="2400" b="1" u="sng">
                <a:solidFill>
                  <a:srgbClr val="FF9933"/>
                </a:solidFill>
                <a:latin typeface="+mn-lt"/>
                <a:ea typeface="Arial" charset="0"/>
                <a:cs typeface="Arial" charset="0"/>
              </a:rPr>
              <a:t> “Da fine dose”   2 - 29%*</a:t>
            </a:r>
          </a:p>
          <a:p>
            <a:pPr eaLnBrk="0" fontAlgn="auto" hangingPunct="0">
              <a:lnSpc>
                <a:spcPct val="80000"/>
              </a:lnSpc>
              <a:spcBef>
                <a:spcPts val="0"/>
              </a:spcBef>
              <a:spcAft>
                <a:spcPts val="0"/>
              </a:spcAft>
              <a:defRPr/>
            </a:pPr>
            <a:endParaRPr lang="it-IT" sz="2400" b="1" u="sng">
              <a:solidFill>
                <a:srgbClr val="FF3300"/>
              </a:solidFill>
              <a:latin typeface="+mn-lt"/>
              <a:ea typeface="Arial" charset="0"/>
              <a:cs typeface="Arial" charset="0"/>
            </a:endParaRPr>
          </a:p>
          <a:p>
            <a:pPr eaLnBrk="0" fontAlgn="auto" hangingPunct="0">
              <a:lnSpc>
                <a:spcPct val="80000"/>
              </a:lnSpc>
              <a:spcBef>
                <a:spcPts val="0"/>
              </a:spcBef>
              <a:spcAft>
                <a:spcPts val="0"/>
              </a:spcAft>
              <a:defRPr/>
            </a:pPr>
            <a:r>
              <a:rPr lang="it-IT" sz="2400" b="1" u="sng">
                <a:solidFill>
                  <a:srgbClr val="FF9933"/>
                </a:solidFill>
                <a:latin typeface="+mn-lt"/>
                <a:ea typeface="Arial" charset="0"/>
                <a:cs typeface="Arial" charset="0"/>
              </a:rPr>
              <a:t>* </a:t>
            </a:r>
            <a:r>
              <a:rPr lang="it-IT" b="1" u="sng">
                <a:solidFill>
                  <a:srgbClr val="FF9933"/>
                </a:solidFill>
                <a:latin typeface="+mn-lt"/>
                <a:ea typeface="Arial" charset="0"/>
                <a:cs typeface="Arial" charset="0"/>
              </a:rPr>
              <a:t>Non dovrebbe essere considerato DEI</a:t>
            </a:r>
          </a:p>
        </p:txBody>
      </p:sp>
      <p:sp>
        <p:nvSpPr>
          <p:cNvPr id="203782" name="Rectangle 8"/>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
        <p:nvSpPr>
          <p:cNvPr id="203783" name="Line 9"/>
          <p:cNvSpPr>
            <a:spLocks noChangeShapeType="1"/>
          </p:cNvSpPr>
          <p:nvPr/>
        </p:nvSpPr>
        <p:spPr bwMode="auto">
          <a:xfrm>
            <a:off x="677863" y="1066800"/>
            <a:ext cx="8466137" cy="0"/>
          </a:xfrm>
          <a:prstGeom prst="line">
            <a:avLst/>
          </a:prstGeom>
          <a:noFill/>
          <a:ln w="19050">
            <a:solidFill>
              <a:srgbClr val="A3D5FB"/>
            </a:solidFill>
            <a:round/>
            <a:headEnd/>
            <a:tailEnd/>
          </a:ln>
        </p:spPr>
        <p:txBody>
          <a:bodyPr/>
          <a:lstStyle/>
          <a:p>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7873" name="Rectangle 15"/>
          <p:cNvSpPr>
            <a:spLocks noGrp="1" noChangeArrowheads="1"/>
          </p:cNvSpPr>
          <p:nvPr>
            <p:ph type="title"/>
          </p:nvPr>
        </p:nvSpPr>
        <p:spPr>
          <a:xfrm>
            <a:off x="179388" y="115888"/>
            <a:ext cx="8229600" cy="1009650"/>
          </a:xfrm>
        </p:spPr>
        <p:txBody>
          <a:bodyPr/>
          <a:lstStyle/>
          <a:p>
            <a:pPr algn="l"/>
            <a:r>
              <a:rPr lang="en-GB" sz="4000" b="1" smtClean="0"/>
              <a:t>BreakThrough Pain</a:t>
            </a:r>
            <a:endParaRPr lang="en-US" sz="4000" b="1" smtClean="0"/>
          </a:p>
        </p:txBody>
      </p:sp>
      <p:sp>
        <p:nvSpPr>
          <p:cNvPr id="156675" name="Rectangle 3"/>
          <p:cNvSpPr>
            <a:spLocks noGrp="1" noChangeArrowheads="1"/>
          </p:cNvSpPr>
          <p:nvPr>
            <p:ph idx="1"/>
          </p:nvPr>
        </p:nvSpPr>
        <p:spPr>
          <a:xfrm>
            <a:off x="395288" y="2286000"/>
            <a:ext cx="4752975" cy="4137025"/>
          </a:xfrm>
          <a:solidFill>
            <a:schemeClr val="bg1"/>
          </a:solidFill>
        </p:spPr>
        <p:txBody>
          <a:bodyPr rtlCol="0">
            <a:normAutofit lnSpcReduction="10000"/>
          </a:bodyPr>
          <a:lstStyle/>
          <a:p>
            <a:pPr marL="365125" indent="-365125" fontAlgn="auto">
              <a:spcAft>
                <a:spcPts val="0"/>
              </a:spcAft>
              <a:buFont typeface="Wingdings" charset="2"/>
              <a:buChar char="§"/>
              <a:defRPr/>
            </a:pPr>
            <a:r>
              <a:rPr lang="en-GB" sz="2800" b="1" dirty="0" err="1">
                <a:solidFill>
                  <a:schemeClr val="tx1">
                    <a:lumMod val="65000"/>
                    <a:lumOff val="35000"/>
                  </a:schemeClr>
                </a:solidFill>
              </a:rPr>
              <a:t>Dolore</a:t>
            </a:r>
            <a:r>
              <a:rPr lang="en-GB" sz="2800" b="1" dirty="0">
                <a:solidFill>
                  <a:schemeClr val="tx1">
                    <a:lumMod val="65000"/>
                    <a:lumOff val="35000"/>
                  </a:schemeClr>
                </a:solidFill>
              </a:rPr>
              <a:t> </a:t>
            </a:r>
            <a:r>
              <a:rPr lang="en-GB" sz="2800" b="1" dirty="0" err="1">
                <a:solidFill>
                  <a:schemeClr val="tx1">
                    <a:lumMod val="65000"/>
                    <a:lumOff val="35000"/>
                  </a:schemeClr>
                </a:solidFill>
              </a:rPr>
              <a:t>spontaneo</a:t>
            </a:r>
            <a:endParaRPr lang="en-GB" sz="2800" b="1" dirty="0">
              <a:solidFill>
                <a:schemeClr val="tx1">
                  <a:lumMod val="65000"/>
                  <a:lumOff val="35000"/>
                </a:schemeClr>
              </a:solidFill>
            </a:endParaRPr>
          </a:p>
          <a:p>
            <a:pPr marL="365125" indent="-365125" fontAlgn="auto">
              <a:spcAft>
                <a:spcPts val="0"/>
              </a:spcAft>
              <a:buFont typeface="Wingdings" charset="2"/>
              <a:buChar char="§"/>
              <a:defRPr/>
            </a:pPr>
            <a:r>
              <a:rPr lang="en-GB" sz="2800" b="1" dirty="0" err="1">
                <a:solidFill>
                  <a:schemeClr val="tx1">
                    <a:lumMod val="65000"/>
                    <a:lumOff val="35000"/>
                  </a:schemeClr>
                </a:solidFill>
              </a:rPr>
              <a:t>Dolore</a:t>
            </a:r>
            <a:r>
              <a:rPr lang="en-GB" sz="2800" b="1" dirty="0">
                <a:solidFill>
                  <a:schemeClr val="tx1">
                    <a:lumMod val="65000"/>
                    <a:lumOff val="35000"/>
                  </a:schemeClr>
                </a:solidFill>
              </a:rPr>
              <a:t> </a:t>
            </a:r>
            <a:r>
              <a:rPr lang="en-GB" sz="2800" b="1" dirty="0" err="1">
                <a:solidFill>
                  <a:schemeClr val="tx1">
                    <a:lumMod val="65000"/>
                    <a:lumOff val="35000"/>
                  </a:schemeClr>
                </a:solidFill>
              </a:rPr>
              <a:t>incidente</a:t>
            </a:r>
            <a:endParaRPr lang="en-GB" sz="2800" b="1" dirty="0">
              <a:solidFill>
                <a:schemeClr val="tx1">
                  <a:lumMod val="65000"/>
                  <a:lumOff val="35000"/>
                </a:schemeClr>
              </a:solidFill>
            </a:endParaRPr>
          </a:p>
          <a:p>
            <a:pPr marL="365125" indent="-365125" fontAlgn="auto">
              <a:spcAft>
                <a:spcPts val="0"/>
              </a:spcAft>
              <a:buFontTx/>
              <a:buNone/>
              <a:defRPr/>
            </a:pPr>
            <a:r>
              <a:rPr lang="en-GB" sz="2800" dirty="0">
                <a:solidFill>
                  <a:schemeClr val="tx1">
                    <a:lumMod val="65000"/>
                    <a:lumOff val="35000"/>
                  </a:schemeClr>
                </a:solidFill>
              </a:rPr>
              <a:t>	- </a:t>
            </a:r>
            <a:r>
              <a:rPr lang="en-GB" sz="2000" dirty="0" err="1">
                <a:solidFill>
                  <a:schemeClr val="tx1">
                    <a:lumMod val="65000"/>
                    <a:lumOff val="35000"/>
                  </a:schemeClr>
                </a:solidFill>
              </a:rPr>
              <a:t>volontario</a:t>
            </a:r>
            <a:r>
              <a:rPr lang="en-GB" sz="2000" dirty="0">
                <a:solidFill>
                  <a:schemeClr val="tx1">
                    <a:lumMod val="65000"/>
                    <a:lumOff val="35000"/>
                  </a:schemeClr>
                </a:solidFill>
              </a:rPr>
              <a:t> (</a:t>
            </a:r>
            <a:r>
              <a:rPr lang="en-GB" sz="2000" dirty="0" err="1">
                <a:solidFill>
                  <a:schemeClr val="tx1">
                    <a:lumMod val="65000"/>
                    <a:lumOff val="35000"/>
                  </a:schemeClr>
                </a:solidFill>
              </a:rPr>
              <a:t>es</a:t>
            </a:r>
            <a:r>
              <a:rPr lang="en-GB" sz="2000" dirty="0">
                <a:solidFill>
                  <a:schemeClr val="tx1">
                    <a:lumMod val="65000"/>
                    <a:lumOff val="35000"/>
                  </a:schemeClr>
                </a:solidFill>
              </a:rPr>
              <a:t> </a:t>
            </a:r>
            <a:r>
              <a:rPr lang="en-GB" sz="1800" i="1" dirty="0" err="1">
                <a:solidFill>
                  <a:schemeClr val="tx1">
                    <a:lumMod val="65000"/>
                    <a:lumOff val="35000"/>
                  </a:schemeClr>
                </a:solidFill>
              </a:rPr>
              <a:t>Movimento</a:t>
            </a:r>
            <a:r>
              <a:rPr lang="en-GB" sz="1800" i="1" dirty="0">
                <a:solidFill>
                  <a:schemeClr val="tx1">
                    <a:lumMod val="65000"/>
                    <a:lumOff val="35000"/>
                  </a:schemeClr>
                </a:solidFill>
              </a:rPr>
              <a:t> - 20.4%*)</a:t>
            </a:r>
            <a:r>
              <a:rPr lang="en-GB" dirty="0">
                <a:solidFill>
                  <a:schemeClr val="tx1">
                    <a:lumMod val="65000"/>
                    <a:lumOff val="35000"/>
                  </a:schemeClr>
                </a:solidFill>
              </a:rPr>
              <a:t> </a:t>
            </a:r>
            <a:endParaRPr lang="en-GB" sz="2000" dirty="0">
              <a:solidFill>
                <a:schemeClr val="tx1">
                  <a:lumMod val="65000"/>
                  <a:lumOff val="35000"/>
                </a:schemeClr>
              </a:solidFill>
            </a:endParaRPr>
          </a:p>
          <a:p>
            <a:pPr marL="365125" indent="-365125" fontAlgn="auto">
              <a:spcAft>
                <a:spcPts val="0"/>
              </a:spcAft>
              <a:buFontTx/>
              <a:buNone/>
              <a:defRPr/>
            </a:pPr>
            <a:r>
              <a:rPr lang="en-GB" sz="2000" dirty="0">
                <a:solidFill>
                  <a:schemeClr val="tx1">
                    <a:lumMod val="65000"/>
                    <a:lumOff val="35000"/>
                  </a:schemeClr>
                </a:solidFill>
              </a:rPr>
              <a:t>	- non-</a:t>
            </a:r>
            <a:r>
              <a:rPr lang="en-GB" sz="2000" dirty="0" err="1">
                <a:solidFill>
                  <a:schemeClr val="tx1">
                    <a:lumMod val="65000"/>
                    <a:lumOff val="35000"/>
                  </a:schemeClr>
                </a:solidFill>
              </a:rPr>
              <a:t>volontario</a:t>
            </a:r>
            <a:endParaRPr lang="en-GB" sz="2000" dirty="0">
              <a:solidFill>
                <a:schemeClr val="tx1">
                  <a:lumMod val="65000"/>
                  <a:lumOff val="35000"/>
                </a:schemeClr>
              </a:solidFill>
            </a:endParaRPr>
          </a:p>
          <a:p>
            <a:pPr marL="365125" indent="-365125" fontAlgn="auto">
              <a:spcAft>
                <a:spcPts val="0"/>
              </a:spcAft>
              <a:buFontTx/>
              <a:buNone/>
              <a:defRPr/>
            </a:pPr>
            <a:r>
              <a:rPr lang="en-GB" sz="2400" dirty="0">
                <a:solidFill>
                  <a:schemeClr val="tx1">
                    <a:lumMod val="65000"/>
                    <a:lumOff val="35000"/>
                  </a:schemeClr>
                </a:solidFill>
              </a:rPr>
              <a:t>	</a:t>
            </a:r>
            <a:r>
              <a:rPr lang="en-GB" sz="2000" dirty="0">
                <a:solidFill>
                  <a:schemeClr val="tx1">
                    <a:lumMod val="65000"/>
                    <a:lumOff val="35000"/>
                  </a:schemeClr>
                </a:solidFill>
              </a:rPr>
              <a:t>- </a:t>
            </a:r>
            <a:r>
              <a:rPr lang="en-GB" sz="2000" dirty="0" err="1" smtClean="0">
                <a:solidFill>
                  <a:schemeClr val="tx1">
                    <a:lumMod val="65000"/>
                    <a:lumOff val="35000"/>
                  </a:schemeClr>
                </a:solidFill>
              </a:rPr>
              <a:t>procedurale</a:t>
            </a:r>
            <a:endParaRPr lang="en-GB" sz="2000" dirty="0" smtClean="0">
              <a:solidFill>
                <a:schemeClr val="tx1">
                  <a:lumMod val="65000"/>
                  <a:lumOff val="35000"/>
                </a:schemeClr>
              </a:solidFill>
            </a:endParaRPr>
          </a:p>
          <a:p>
            <a:pPr marL="365125" indent="-365125" fontAlgn="auto">
              <a:spcAft>
                <a:spcPts val="0"/>
              </a:spcAft>
              <a:buFontTx/>
              <a:buNone/>
              <a:defRPr/>
            </a:pPr>
            <a:endParaRPr lang="en-GB" sz="2000" dirty="0">
              <a:solidFill>
                <a:schemeClr val="tx1">
                  <a:lumMod val="65000"/>
                  <a:lumOff val="35000"/>
                </a:schemeClr>
              </a:solidFill>
            </a:endParaRPr>
          </a:p>
          <a:p>
            <a:pPr marL="365125" indent="-365125" fontAlgn="auto">
              <a:spcAft>
                <a:spcPts val="0"/>
              </a:spcAft>
              <a:buFont typeface="Wingdings" charset="2"/>
              <a:buChar char="§"/>
              <a:defRPr/>
            </a:pPr>
            <a:r>
              <a:rPr lang="en-GB" sz="2800" b="1" dirty="0">
                <a:solidFill>
                  <a:schemeClr val="tx1">
                    <a:lumMod val="65000"/>
                    <a:lumOff val="35000"/>
                  </a:schemeClr>
                </a:solidFill>
              </a:rPr>
              <a:t>“</a:t>
            </a:r>
            <a:r>
              <a:rPr lang="en-GB" sz="2800" b="1" dirty="0" err="1">
                <a:solidFill>
                  <a:schemeClr val="tx1">
                    <a:lumMod val="65000"/>
                    <a:lumOff val="35000"/>
                  </a:schemeClr>
                </a:solidFill>
              </a:rPr>
              <a:t>Dolore</a:t>
            </a:r>
            <a:r>
              <a:rPr lang="en-GB" sz="2800" b="1" dirty="0">
                <a:solidFill>
                  <a:schemeClr val="tx1">
                    <a:lumMod val="65000"/>
                    <a:lumOff val="35000"/>
                  </a:schemeClr>
                </a:solidFill>
              </a:rPr>
              <a:t> </a:t>
            </a:r>
            <a:r>
              <a:rPr lang="en-GB" sz="2800" b="1" dirty="0" err="1">
                <a:solidFill>
                  <a:schemeClr val="tx1">
                    <a:lumMod val="65000"/>
                    <a:lumOff val="35000"/>
                  </a:schemeClr>
                </a:solidFill>
              </a:rPr>
              <a:t>da</a:t>
            </a:r>
            <a:r>
              <a:rPr lang="en-GB" sz="2800" b="1" dirty="0">
                <a:solidFill>
                  <a:schemeClr val="tx1">
                    <a:lumMod val="65000"/>
                    <a:lumOff val="35000"/>
                  </a:schemeClr>
                </a:solidFill>
              </a:rPr>
              <a:t> fine dose”</a:t>
            </a:r>
            <a:endParaRPr lang="en-US" sz="2800" b="1" dirty="0">
              <a:solidFill>
                <a:schemeClr val="tx1">
                  <a:lumMod val="65000"/>
                  <a:lumOff val="35000"/>
                </a:schemeClr>
              </a:solidFill>
            </a:endParaRPr>
          </a:p>
        </p:txBody>
      </p:sp>
      <p:sp>
        <p:nvSpPr>
          <p:cNvPr id="207875" name="Rectangle 5"/>
          <p:cNvSpPr>
            <a:spLocks noChangeArrowheads="1"/>
          </p:cNvSpPr>
          <p:nvPr/>
        </p:nvSpPr>
        <p:spPr bwMode="auto">
          <a:xfrm>
            <a:off x="3143250" y="1233488"/>
            <a:ext cx="2876550" cy="519112"/>
          </a:xfrm>
          <a:prstGeom prst="rect">
            <a:avLst/>
          </a:prstGeom>
          <a:solidFill>
            <a:srgbClr val="FFCC66"/>
          </a:solidFill>
          <a:ln w="9525">
            <a:noFill/>
            <a:miter lim="800000"/>
            <a:headEnd/>
            <a:tailEnd/>
          </a:ln>
        </p:spPr>
        <p:txBody>
          <a:bodyPr wrap="none">
            <a:spAutoFit/>
          </a:bodyPr>
          <a:lstStyle/>
          <a:p>
            <a:pPr>
              <a:spcBef>
                <a:spcPct val="20000"/>
              </a:spcBef>
            </a:pPr>
            <a:r>
              <a:rPr lang="en-GB" sz="2800" b="1">
                <a:solidFill>
                  <a:srgbClr val="000099"/>
                </a:solidFill>
                <a:latin typeface="Calisto MT" pitchFamily="18" charset="0"/>
              </a:rPr>
              <a:t>Classificazione:</a:t>
            </a:r>
          </a:p>
        </p:txBody>
      </p:sp>
      <p:sp>
        <p:nvSpPr>
          <p:cNvPr id="207876" name="AutoShape 6"/>
          <p:cNvSpPr>
            <a:spLocks/>
          </p:cNvSpPr>
          <p:nvPr/>
        </p:nvSpPr>
        <p:spPr bwMode="auto">
          <a:xfrm>
            <a:off x="4500563" y="2581275"/>
            <a:ext cx="719137" cy="2447925"/>
          </a:xfrm>
          <a:prstGeom prst="rightBrace">
            <a:avLst>
              <a:gd name="adj1" fmla="val 28366"/>
              <a:gd name="adj2" fmla="val 50000"/>
            </a:avLst>
          </a:prstGeom>
          <a:noFill/>
          <a:ln w="9525">
            <a:solidFill>
              <a:srgbClr val="339966"/>
            </a:solidFill>
            <a:round/>
            <a:headEnd/>
            <a:tailEnd/>
          </a:ln>
        </p:spPr>
        <p:txBody>
          <a:bodyPr wrap="none" anchor="ctr"/>
          <a:lstStyle/>
          <a:p>
            <a:endParaRPr lang="it-IT">
              <a:latin typeface="Calisto MT" pitchFamily="18" charset="0"/>
            </a:endParaRPr>
          </a:p>
        </p:txBody>
      </p:sp>
      <p:sp>
        <p:nvSpPr>
          <p:cNvPr id="156679" name="Text Box 7"/>
          <p:cNvSpPr txBox="1">
            <a:spLocks noChangeArrowheads="1"/>
          </p:cNvSpPr>
          <p:nvPr/>
        </p:nvSpPr>
        <p:spPr bwMode="auto">
          <a:xfrm>
            <a:off x="5219700" y="3108325"/>
            <a:ext cx="3673475" cy="1477963"/>
          </a:xfrm>
          <a:prstGeom prst="rect">
            <a:avLst/>
          </a:prstGeom>
          <a:noFill/>
          <a:ln w="9525">
            <a:noFill/>
            <a:miter lim="800000"/>
            <a:headEnd/>
            <a:tailEnd/>
          </a:ln>
          <a:effectLst/>
        </p:spPr>
        <p:txBody>
          <a:bodyPr>
            <a:spAutoFit/>
          </a:bodyPr>
          <a:lstStyle/>
          <a:p>
            <a:pPr marL="182563" indent="-182563" fontAlgn="auto">
              <a:spcBef>
                <a:spcPct val="50000"/>
              </a:spcBef>
              <a:spcAft>
                <a:spcPts val="0"/>
              </a:spcAft>
              <a:buFontTx/>
              <a:buChar char="•"/>
              <a:defRPr/>
            </a:pPr>
            <a:r>
              <a:rPr lang="en-US" sz="2000" b="1" dirty="0" err="1">
                <a:solidFill>
                  <a:srgbClr val="339966"/>
                </a:solidFill>
                <a:latin typeface="+mn-lt"/>
              </a:rPr>
              <a:t>Trattamento</a:t>
            </a:r>
            <a:r>
              <a:rPr lang="en-US" sz="2000" b="1" dirty="0">
                <a:solidFill>
                  <a:srgbClr val="339966"/>
                </a:solidFill>
                <a:latin typeface="+mn-lt"/>
              </a:rPr>
              <a:t> del </a:t>
            </a:r>
            <a:r>
              <a:rPr lang="en-US" sz="2000" b="1" dirty="0" err="1">
                <a:solidFill>
                  <a:srgbClr val="339966"/>
                </a:solidFill>
                <a:latin typeface="+mn-lt"/>
              </a:rPr>
              <a:t>BTcP</a:t>
            </a:r>
            <a:r>
              <a:rPr lang="en-US" sz="2000" b="1" dirty="0">
                <a:solidFill>
                  <a:srgbClr val="339966"/>
                </a:solidFill>
                <a:latin typeface="+mn-lt"/>
              </a:rPr>
              <a:t> </a:t>
            </a:r>
          </a:p>
          <a:p>
            <a:pPr marL="174625" indent="-174625" fontAlgn="auto">
              <a:spcBef>
                <a:spcPct val="50000"/>
              </a:spcBef>
              <a:spcAft>
                <a:spcPts val="0"/>
              </a:spcAft>
              <a:buFontTx/>
              <a:buChar char="•"/>
              <a:defRPr/>
            </a:pPr>
            <a:r>
              <a:rPr lang="en-US" sz="2000" b="1" dirty="0">
                <a:solidFill>
                  <a:srgbClr val="339966"/>
                </a:solidFill>
                <a:latin typeface="+mn-lt"/>
              </a:rPr>
              <a:t>SAO: </a:t>
            </a:r>
            <a:r>
              <a:rPr lang="en-US" sz="2000" b="1" dirty="0" err="1">
                <a:solidFill>
                  <a:srgbClr val="339966"/>
                </a:solidFill>
                <a:latin typeface="+mn-lt"/>
              </a:rPr>
              <a:t>Oppioide</a:t>
            </a:r>
            <a:r>
              <a:rPr lang="en-US" sz="2000" b="1" dirty="0">
                <a:solidFill>
                  <a:srgbClr val="339966"/>
                </a:solidFill>
                <a:latin typeface="+mn-lt"/>
              </a:rPr>
              <a:t> a </a:t>
            </a:r>
            <a:r>
              <a:rPr lang="en-US" sz="2000" b="1" dirty="0" err="1">
                <a:solidFill>
                  <a:srgbClr val="339966"/>
                </a:solidFill>
                <a:latin typeface="+mn-lt"/>
              </a:rPr>
              <a:t>breve</a:t>
            </a:r>
            <a:r>
              <a:rPr lang="en-US" sz="2000" b="1" dirty="0">
                <a:solidFill>
                  <a:srgbClr val="339966"/>
                </a:solidFill>
                <a:latin typeface="+mn-lt"/>
              </a:rPr>
              <a:t> </a:t>
            </a:r>
            <a:r>
              <a:rPr lang="en-US" sz="2000" b="1" dirty="0" err="1">
                <a:solidFill>
                  <a:srgbClr val="339966"/>
                </a:solidFill>
                <a:latin typeface="+mn-lt"/>
              </a:rPr>
              <a:t>durata</a:t>
            </a:r>
            <a:r>
              <a:rPr lang="en-US" sz="2000" b="1" dirty="0">
                <a:solidFill>
                  <a:srgbClr val="339966"/>
                </a:solidFill>
                <a:latin typeface="+mn-lt"/>
              </a:rPr>
              <a:t> </a:t>
            </a:r>
            <a:r>
              <a:rPr lang="en-US" sz="2000" b="1" dirty="0" err="1">
                <a:solidFill>
                  <a:srgbClr val="339966"/>
                </a:solidFill>
                <a:latin typeface="+mn-lt"/>
              </a:rPr>
              <a:t>di</a:t>
            </a:r>
            <a:r>
              <a:rPr lang="en-US" sz="2000" b="1" dirty="0">
                <a:solidFill>
                  <a:srgbClr val="339966"/>
                </a:solidFill>
                <a:latin typeface="+mn-lt"/>
              </a:rPr>
              <a:t> </a:t>
            </a:r>
            <a:r>
              <a:rPr lang="en-US" sz="2000" b="1" dirty="0" err="1">
                <a:solidFill>
                  <a:srgbClr val="339966"/>
                </a:solidFill>
                <a:latin typeface="+mn-lt"/>
              </a:rPr>
              <a:t>azione</a:t>
            </a:r>
            <a:r>
              <a:rPr lang="en-US" sz="2000" b="1" dirty="0">
                <a:solidFill>
                  <a:srgbClr val="339966"/>
                </a:solidFill>
                <a:latin typeface="+mn-lt"/>
              </a:rPr>
              <a:t>            </a:t>
            </a:r>
            <a:r>
              <a:rPr lang="en-US" b="1" i="1" dirty="0">
                <a:solidFill>
                  <a:srgbClr val="339966"/>
                </a:solidFill>
                <a:latin typeface="+mn-lt"/>
              </a:rPr>
              <a:t>(</a:t>
            </a:r>
            <a:r>
              <a:rPr lang="en-US" b="1" i="1" dirty="0">
                <a:solidFill>
                  <a:srgbClr val="339966"/>
                </a:solidFill>
                <a:latin typeface="+mn-lt"/>
              </a:rPr>
              <a:t>Short Acting </a:t>
            </a:r>
            <a:r>
              <a:rPr lang="en-US" b="1" i="1" dirty="0" err="1">
                <a:solidFill>
                  <a:srgbClr val="339966"/>
                </a:solidFill>
                <a:latin typeface="+mn-lt"/>
              </a:rPr>
              <a:t>Opioids</a:t>
            </a:r>
            <a:r>
              <a:rPr lang="en-US" b="1" i="1" dirty="0">
                <a:solidFill>
                  <a:srgbClr val="339966"/>
                </a:solidFill>
                <a:latin typeface="+mn-lt"/>
              </a:rPr>
              <a:t>)</a:t>
            </a:r>
          </a:p>
        </p:txBody>
      </p:sp>
      <p:sp>
        <p:nvSpPr>
          <p:cNvPr id="207878" name="AutoShape 8"/>
          <p:cNvSpPr>
            <a:spLocks noChangeArrowheads="1"/>
          </p:cNvSpPr>
          <p:nvPr/>
        </p:nvSpPr>
        <p:spPr bwMode="auto">
          <a:xfrm>
            <a:off x="4643438" y="5889625"/>
            <a:ext cx="649287" cy="358775"/>
          </a:xfrm>
          <a:prstGeom prst="rightArrow">
            <a:avLst>
              <a:gd name="adj1" fmla="val 50000"/>
              <a:gd name="adj2" fmla="val 45243"/>
            </a:avLst>
          </a:prstGeom>
          <a:solidFill>
            <a:schemeClr val="accent1"/>
          </a:solidFill>
          <a:ln w="9525">
            <a:solidFill>
              <a:srgbClr val="339966"/>
            </a:solidFill>
            <a:miter lim="800000"/>
            <a:headEnd/>
            <a:tailEnd/>
          </a:ln>
        </p:spPr>
        <p:txBody>
          <a:bodyPr wrap="none" anchor="ctr"/>
          <a:lstStyle/>
          <a:p>
            <a:endParaRPr lang="it-IT">
              <a:latin typeface="Calisto MT" pitchFamily="18" charset="0"/>
            </a:endParaRPr>
          </a:p>
        </p:txBody>
      </p:sp>
      <p:sp>
        <p:nvSpPr>
          <p:cNvPr id="156681" name="Text Box 9"/>
          <p:cNvSpPr txBox="1">
            <a:spLocks noChangeArrowheads="1"/>
          </p:cNvSpPr>
          <p:nvPr/>
        </p:nvSpPr>
        <p:spPr bwMode="auto">
          <a:xfrm>
            <a:off x="5649913" y="5775325"/>
            <a:ext cx="3189287" cy="701675"/>
          </a:xfrm>
          <a:prstGeom prst="rect">
            <a:avLst/>
          </a:prstGeom>
          <a:noFill/>
          <a:ln w="9525">
            <a:noFill/>
            <a:miter lim="800000"/>
            <a:headEnd/>
            <a:tailEnd/>
          </a:ln>
          <a:effectLst>
            <a:outerShdw blurRad="63500" dist="17961" dir="2700000" algn="ctr" rotWithShape="0">
              <a:schemeClr val="accent1">
                <a:alpha val="74998"/>
              </a:schemeClr>
            </a:outerShdw>
          </a:effectLst>
        </p:spPr>
        <p:txBody>
          <a:bodyPr>
            <a:spAutoFit/>
          </a:bodyPr>
          <a:lstStyle/>
          <a:p>
            <a:pPr marL="182563" indent="-182563" fontAlgn="auto">
              <a:spcBef>
                <a:spcPct val="50000"/>
              </a:spcBef>
              <a:spcAft>
                <a:spcPts val="0"/>
              </a:spcAft>
              <a:defRPr/>
            </a:pPr>
            <a:r>
              <a:rPr lang="en-US" sz="2000" b="1" dirty="0" err="1">
                <a:solidFill>
                  <a:srgbClr val="339966"/>
                </a:solidFill>
                <a:latin typeface="+mn-lt"/>
              </a:rPr>
              <a:t>Adattamento</a:t>
            </a:r>
            <a:r>
              <a:rPr lang="en-US" sz="2000" b="1" dirty="0">
                <a:solidFill>
                  <a:srgbClr val="339966"/>
                </a:solidFill>
                <a:latin typeface="+mn-lt"/>
              </a:rPr>
              <a:t> </a:t>
            </a:r>
            <a:r>
              <a:rPr lang="en-US" sz="2000" b="1" dirty="0" err="1">
                <a:solidFill>
                  <a:srgbClr val="339966"/>
                </a:solidFill>
                <a:latin typeface="+mn-lt"/>
              </a:rPr>
              <a:t>della</a:t>
            </a:r>
            <a:r>
              <a:rPr lang="en-US" sz="2000" b="1" dirty="0">
                <a:solidFill>
                  <a:srgbClr val="339966"/>
                </a:solidFill>
                <a:latin typeface="+mn-lt"/>
              </a:rPr>
              <a:t> </a:t>
            </a:r>
            <a:r>
              <a:rPr lang="en-US" sz="2000" b="1" dirty="0" err="1">
                <a:solidFill>
                  <a:srgbClr val="339966"/>
                </a:solidFill>
                <a:latin typeface="+mn-lt"/>
              </a:rPr>
              <a:t>terapia</a:t>
            </a:r>
            <a:r>
              <a:rPr lang="en-US" sz="2000" b="1" dirty="0">
                <a:solidFill>
                  <a:srgbClr val="339966"/>
                </a:solidFill>
                <a:latin typeface="+mn-lt"/>
              </a:rPr>
              <a:t> </a:t>
            </a:r>
            <a:r>
              <a:rPr lang="en-US" sz="2000" b="1" dirty="0" err="1">
                <a:solidFill>
                  <a:srgbClr val="339966"/>
                </a:solidFill>
                <a:latin typeface="+mn-lt"/>
              </a:rPr>
              <a:t>di</a:t>
            </a:r>
            <a:r>
              <a:rPr lang="en-US" sz="2000" b="1" dirty="0">
                <a:solidFill>
                  <a:srgbClr val="339966"/>
                </a:solidFill>
                <a:latin typeface="+mn-lt"/>
              </a:rPr>
              <a:t> base</a:t>
            </a:r>
          </a:p>
        </p:txBody>
      </p:sp>
      <p:sp>
        <p:nvSpPr>
          <p:cNvPr id="207880" name="Rectangle 10"/>
          <p:cNvSpPr>
            <a:spLocks noChangeArrowheads="1"/>
          </p:cNvSpPr>
          <p:nvPr/>
        </p:nvSpPr>
        <p:spPr bwMode="auto">
          <a:xfrm>
            <a:off x="323850" y="6400800"/>
            <a:ext cx="1641475" cy="312738"/>
          </a:xfrm>
          <a:prstGeom prst="rect">
            <a:avLst/>
          </a:prstGeom>
          <a:noFill/>
          <a:ln w="9525">
            <a:noFill/>
            <a:miter lim="800000"/>
            <a:headEnd/>
            <a:tailEnd/>
          </a:ln>
        </p:spPr>
        <p:txBody>
          <a:bodyPr wrap="none">
            <a:spAutoFit/>
          </a:bodyPr>
          <a:lstStyle/>
          <a:p>
            <a:pPr>
              <a:lnSpc>
                <a:spcPct val="90000"/>
              </a:lnSpc>
              <a:spcBef>
                <a:spcPct val="20000"/>
              </a:spcBef>
              <a:buClr>
                <a:schemeClr val="tx2"/>
              </a:buClr>
              <a:buFont typeface="Wingdings" pitchFamily="2" charset="2"/>
              <a:buNone/>
            </a:pPr>
            <a:r>
              <a:rPr lang="en-GB" sz="1600" i="1">
                <a:solidFill>
                  <a:srgbClr val="000099"/>
                </a:solidFill>
                <a:latin typeface="Calisto MT" pitchFamily="18" charset="0"/>
              </a:rPr>
              <a:t>*Portenoy, 1999</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3"/>
          <p:cNvSpPr>
            <a:spLocks noChangeArrowheads="1"/>
          </p:cNvSpPr>
          <p:nvPr/>
        </p:nvSpPr>
        <p:spPr bwMode="auto">
          <a:xfrm>
            <a:off x="2700338" y="1196975"/>
            <a:ext cx="2951162" cy="647700"/>
          </a:xfrm>
          <a:prstGeom prst="rect">
            <a:avLst/>
          </a:prstGeom>
          <a:solidFill>
            <a:srgbClr val="CCECFF"/>
          </a:solidFill>
          <a:ln w="38100">
            <a:solidFill>
              <a:schemeClr val="tx1"/>
            </a:solidFill>
            <a:miter lim="800000"/>
            <a:headEnd/>
            <a:tailEnd/>
          </a:ln>
        </p:spPr>
        <p:txBody>
          <a:bodyPr wrap="none" anchor="ctr"/>
          <a:lstStyle/>
          <a:p>
            <a:pPr algn="ctr" eaLnBrk="0" hangingPunct="0"/>
            <a:r>
              <a:rPr lang="it-IT" sz="2400">
                <a:solidFill>
                  <a:schemeClr val="hlink"/>
                </a:solidFill>
                <a:latin typeface="Times" pitchFamily="18" charset="0"/>
              </a:rPr>
              <a:t>Analgesici di Base</a:t>
            </a:r>
          </a:p>
        </p:txBody>
      </p:sp>
      <p:sp>
        <p:nvSpPr>
          <p:cNvPr id="209922" name="Rectangle 4"/>
          <p:cNvSpPr>
            <a:spLocks noChangeArrowheads="1"/>
          </p:cNvSpPr>
          <p:nvPr/>
        </p:nvSpPr>
        <p:spPr bwMode="auto">
          <a:xfrm>
            <a:off x="2771775" y="2205038"/>
            <a:ext cx="2879725" cy="863600"/>
          </a:xfrm>
          <a:prstGeom prst="rect">
            <a:avLst/>
          </a:prstGeom>
          <a:solidFill>
            <a:srgbClr val="CCECFF"/>
          </a:solidFill>
          <a:ln w="28575">
            <a:solidFill>
              <a:schemeClr val="tx1"/>
            </a:solidFill>
            <a:miter lim="800000"/>
            <a:headEnd/>
            <a:tailEnd/>
          </a:ln>
        </p:spPr>
        <p:txBody>
          <a:bodyPr wrap="none" anchor="ctr"/>
          <a:lstStyle/>
          <a:p>
            <a:pPr algn="ctr" eaLnBrk="0" hangingPunct="0"/>
            <a:r>
              <a:rPr lang="it-IT" sz="2000" b="1" i="1">
                <a:solidFill>
                  <a:srgbClr val="0000FF"/>
                </a:solidFill>
                <a:latin typeface="Times" pitchFamily="18" charset="0"/>
              </a:rPr>
              <a:t>Intensità Dolore di base</a:t>
            </a:r>
          </a:p>
          <a:p>
            <a:pPr algn="ctr" eaLnBrk="0" hangingPunct="0"/>
            <a:r>
              <a:rPr lang="it-IT" sz="2000" b="1" i="1">
                <a:solidFill>
                  <a:srgbClr val="0000FF"/>
                </a:solidFill>
                <a:latin typeface="Times" pitchFamily="18" charset="0"/>
              </a:rPr>
              <a:t>  &lt; = 6</a:t>
            </a:r>
            <a:r>
              <a:rPr lang="it-IT" sz="2400">
                <a:latin typeface="Times" pitchFamily="18" charset="0"/>
              </a:rPr>
              <a:t> </a:t>
            </a:r>
          </a:p>
        </p:txBody>
      </p:sp>
      <p:sp>
        <p:nvSpPr>
          <p:cNvPr id="209923" name="Rectangle 5"/>
          <p:cNvSpPr>
            <a:spLocks noChangeArrowheads="1"/>
          </p:cNvSpPr>
          <p:nvPr/>
        </p:nvSpPr>
        <p:spPr bwMode="auto">
          <a:xfrm>
            <a:off x="2771775" y="4579938"/>
            <a:ext cx="3024188" cy="720725"/>
          </a:xfrm>
          <a:prstGeom prst="rect">
            <a:avLst/>
          </a:prstGeom>
          <a:solidFill>
            <a:schemeClr val="accent1"/>
          </a:solidFill>
          <a:ln w="28575">
            <a:solidFill>
              <a:schemeClr val="tx1"/>
            </a:solidFill>
            <a:miter lim="800000"/>
            <a:headEnd/>
            <a:tailEnd/>
          </a:ln>
        </p:spPr>
        <p:txBody>
          <a:bodyPr wrap="none" anchor="ctr"/>
          <a:lstStyle/>
          <a:p>
            <a:pPr algn="ctr" eaLnBrk="0" hangingPunct="0"/>
            <a:r>
              <a:rPr lang="it-IT" sz="2000" b="1" i="1">
                <a:solidFill>
                  <a:srgbClr val="FFFF00"/>
                </a:solidFill>
                <a:latin typeface="Times" pitchFamily="18" charset="0"/>
              </a:rPr>
              <a:t>Intensità dell’Episodio</a:t>
            </a:r>
          </a:p>
          <a:p>
            <a:pPr algn="ctr" eaLnBrk="0" hangingPunct="0"/>
            <a:r>
              <a:rPr lang="it-IT" sz="2000" i="1">
                <a:solidFill>
                  <a:srgbClr val="FFFF00"/>
                </a:solidFill>
                <a:latin typeface="Times" pitchFamily="18" charset="0"/>
              </a:rPr>
              <a:t> </a:t>
            </a:r>
            <a:r>
              <a:rPr lang="it-IT" sz="2000" b="1" i="1">
                <a:solidFill>
                  <a:srgbClr val="FFFF00"/>
                </a:solidFill>
                <a:latin typeface="Times" pitchFamily="18" charset="0"/>
              </a:rPr>
              <a:t>doloroso</a:t>
            </a:r>
            <a:r>
              <a:rPr lang="it-IT" sz="2000" b="1">
                <a:solidFill>
                  <a:srgbClr val="FFFF00"/>
                </a:solidFill>
                <a:latin typeface="Times" pitchFamily="18" charset="0"/>
              </a:rPr>
              <a:t> &gt; =  5</a:t>
            </a:r>
            <a:r>
              <a:rPr lang="it-IT" sz="2400" b="1">
                <a:solidFill>
                  <a:srgbClr val="FFFF00"/>
                </a:solidFill>
                <a:latin typeface="Times" pitchFamily="18" charset="0"/>
              </a:rPr>
              <a:t> </a:t>
            </a:r>
            <a:r>
              <a:rPr lang="it-IT" sz="2000" b="1" i="1">
                <a:solidFill>
                  <a:srgbClr val="FFFF00"/>
                </a:solidFill>
                <a:latin typeface="Times" pitchFamily="18" charset="0"/>
              </a:rPr>
              <a:t>(NRS 0-10)</a:t>
            </a:r>
            <a:r>
              <a:rPr lang="it-IT" sz="2400" b="1">
                <a:latin typeface="Times" pitchFamily="18" charset="0"/>
              </a:rPr>
              <a:t> </a:t>
            </a:r>
          </a:p>
        </p:txBody>
      </p:sp>
      <p:sp>
        <p:nvSpPr>
          <p:cNvPr id="209924" name="Rectangle 6"/>
          <p:cNvSpPr>
            <a:spLocks noChangeArrowheads="1"/>
          </p:cNvSpPr>
          <p:nvPr/>
        </p:nvSpPr>
        <p:spPr bwMode="auto">
          <a:xfrm>
            <a:off x="2771775" y="3429000"/>
            <a:ext cx="2952750" cy="792163"/>
          </a:xfrm>
          <a:prstGeom prst="rect">
            <a:avLst/>
          </a:prstGeom>
          <a:solidFill>
            <a:srgbClr val="CCECFF"/>
          </a:solidFill>
          <a:ln w="28575">
            <a:solidFill>
              <a:schemeClr val="tx1"/>
            </a:solidFill>
            <a:miter lim="800000"/>
            <a:headEnd/>
            <a:tailEnd/>
          </a:ln>
        </p:spPr>
        <p:txBody>
          <a:bodyPr wrap="none" anchor="ctr"/>
          <a:lstStyle/>
          <a:p>
            <a:pPr algn="ctr" eaLnBrk="0" hangingPunct="0"/>
            <a:r>
              <a:rPr lang="it-IT" sz="2000" b="1" i="1">
                <a:solidFill>
                  <a:srgbClr val="0000FF"/>
                </a:solidFill>
                <a:latin typeface="Times" pitchFamily="18" charset="0"/>
              </a:rPr>
              <a:t>n.Riacutizzazioni dolorose/ </a:t>
            </a:r>
          </a:p>
          <a:p>
            <a:pPr algn="ctr" eaLnBrk="0" hangingPunct="0"/>
            <a:r>
              <a:rPr lang="it-IT" sz="2000" b="1" i="1">
                <a:solidFill>
                  <a:srgbClr val="0000FF"/>
                </a:solidFill>
                <a:latin typeface="Times" pitchFamily="18" charset="0"/>
              </a:rPr>
              <a:t>Episodi</a:t>
            </a:r>
            <a:r>
              <a:rPr lang="it-IT" sz="2400">
                <a:latin typeface="Times" pitchFamily="18" charset="0"/>
              </a:rPr>
              <a:t> </a:t>
            </a:r>
          </a:p>
        </p:txBody>
      </p:sp>
      <p:sp>
        <p:nvSpPr>
          <p:cNvPr id="209925" name="Rectangle 7"/>
          <p:cNvSpPr>
            <a:spLocks noChangeArrowheads="1"/>
          </p:cNvSpPr>
          <p:nvPr/>
        </p:nvSpPr>
        <p:spPr bwMode="auto">
          <a:xfrm>
            <a:off x="3421063" y="5805488"/>
            <a:ext cx="3311525" cy="936625"/>
          </a:xfrm>
          <a:prstGeom prst="rect">
            <a:avLst/>
          </a:prstGeom>
          <a:solidFill>
            <a:schemeClr val="accent2"/>
          </a:solidFill>
          <a:ln w="38100">
            <a:solidFill>
              <a:srgbClr val="0000FF"/>
            </a:solidFill>
            <a:miter lim="800000"/>
            <a:headEnd/>
            <a:tailEnd/>
          </a:ln>
        </p:spPr>
        <p:txBody>
          <a:bodyPr wrap="none" anchor="ctr"/>
          <a:lstStyle/>
          <a:p>
            <a:pPr algn="ctr" eaLnBrk="0" hangingPunct="0"/>
            <a:r>
              <a:rPr lang="it-IT" sz="2400" b="1">
                <a:solidFill>
                  <a:schemeClr val="bg1"/>
                </a:solidFill>
                <a:latin typeface="Times" pitchFamily="18" charset="0"/>
              </a:rPr>
              <a:t>Breakthrough pain</a:t>
            </a:r>
          </a:p>
        </p:txBody>
      </p:sp>
      <p:sp>
        <p:nvSpPr>
          <p:cNvPr id="209926" name="AutoShape 8"/>
          <p:cNvSpPr>
            <a:spLocks noChangeArrowheads="1"/>
          </p:cNvSpPr>
          <p:nvPr/>
        </p:nvSpPr>
        <p:spPr bwMode="auto">
          <a:xfrm>
            <a:off x="3995738" y="1916113"/>
            <a:ext cx="358775" cy="215900"/>
          </a:xfrm>
          <a:prstGeom prst="downArrow">
            <a:avLst>
              <a:gd name="adj1" fmla="val 50000"/>
              <a:gd name="adj2" fmla="val 25000"/>
            </a:avLst>
          </a:prstGeom>
          <a:solidFill>
            <a:schemeClr val="accent2"/>
          </a:solidFill>
          <a:ln w="9525">
            <a:solidFill>
              <a:schemeClr val="tx1"/>
            </a:solidFill>
            <a:miter lim="800000"/>
            <a:headEnd/>
            <a:tailEnd/>
          </a:ln>
        </p:spPr>
        <p:txBody>
          <a:bodyPr wrap="none" anchor="ctr"/>
          <a:lstStyle/>
          <a:p>
            <a:endParaRPr lang="it-IT">
              <a:latin typeface="Calisto MT" pitchFamily="18" charset="0"/>
            </a:endParaRPr>
          </a:p>
        </p:txBody>
      </p:sp>
      <p:sp>
        <p:nvSpPr>
          <p:cNvPr id="209927" name="AutoShape 9"/>
          <p:cNvSpPr>
            <a:spLocks noChangeArrowheads="1"/>
          </p:cNvSpPr>
          <p:nvPr/>
        </p:nvSpPr>
        <p:spPr bwMode="auto">
          <a:xfrm>
            <a:off x="3995738" y="3141663"/>
            <a:ext cx="358775" cy="215900"/>
          </a:xfrm>
          <a:prstGeom prst="downArrow">
            <a:avLst>
              <a:gd name="adj1" fmla="val 50000"/>
              <a:gd name="adj2" fmla="val 25000"/>
            </a:avLst>
          </a:prstGeom>
          <a:solidFill>
            <a:schemeClr val="accent2"/>
          </a:solidFill>
          <a:ln w="9525">
            <a:solidFill>
              <a:schemeClr val="tx1"/>
            </a:solidFill>
            <a:miter lim="800000"/>
            <a:headEnd/>
            <a:tailEnd/>
          </a:ln>
        </p:spPr>
        <p:txBody>
          <a:bodyPr wrap="none" anchor="ctr"/>
          <a:lstStyle/>
          <a:p>
            <a:endParaRPr lang="it-IT">
              <a:latin typeface="Calisto MT" pitchFamily="18" charset="0"/>
            </a:endParaRPr>
          </a:p>
        </p:txBody>
      </p:sp>
      <p:sp>
        <p:nvSpPr>
          <p:cNvPr id="209928" name="AutoShape 10"/>
          <p:cNvSpPr>
            <a:spLocks noChangeArrowheads="1"/>
          </p:cNvSpPr>
          <p:nvPr/>
        </p:nvSpPr>
        <p:spPr bwMode="auto">
          <a:xfrm>
            <a:off x="3995738" y="4292600"/>
            <a:ext cx="358775" cy="215900"/>
          </a:xfrm>
          <a:prstGeom prst="downArrow">
            <a:avLst>
              <a:gd name="adj1" fmla="val 50000"/>
              <a:gd name="adj2" fmla="val 25000"/>
            </a:avLst>
          </a:prstGeom>
          <a:solidFill>
            <a:schemeClr val="accent2"/>
          </a:solidFill>
          <a:ln w="9525">
            <a:solidFill>
              <a:schemeClr val="tx1"/>
            </a:solidFill>
            <a:miter lim="800000"/>
            <a:headEnd/>
            <a:tailEnd/>
          </a:ln>
        </p:spPr>
        <p:txBody>
          <a:bodyPr wrap="none" anchor="ctr"/>
          <a:lstStyle/>
          <a:p>
            <a:endParaRPr lang="it-IT">
              <a:latin typeface="Calisto MT" pitchFamily="18" charset="0"/>
            </a:endParaRPr>
          </a:p>
        </p:txBody>
      </p:sp>
      <p:sp>
        <p:nvSpPr>
          <p:cNvPr id="209929" name="AutoShape 11"/>
          <p:cNvSpPr>
            <a:spLocks noChangeArrowheads="1"/>
          </p:cNvSpPr>
          <p:nvPr/>
        </p:nvSpPr>
        <p:spPr bwMode="auto">
          <a:xfrm>
            <a:off x="3995738" y="5445125"/>
            <a:ext cx="358775" cy="215900"/>
          </a:xfrm>
          <a:prstGeom prst="downArrow">
            <a:avLst>
              <a:gd name="adj1" fmla="val 50000"/>
              <a:gd name="adj2" fmla="val 25000"/>
            </a:avLst>
          </a:prstGeom>
          <a:solidFill>
            <a:schemeClr val="accent2"/>
          </a:solidFill>
          <a:ln w="9525">
            <a:solidFill>
              <a:schemeClr val="tx1"/>
            </a:solidFill>
            <a:miter lim="800000"/>
            <a:headEnd/>
            <a:tailEnd/>
          </a:ln>
        </p:spPr>
        <p:txBody>
          <a:bodyPr wrap="none" anchor="ctr"/>
          <a:lstStyle/>
          <a:p>
            <a:endParaRPr lang="it-IT">
              <a:latin typeface="Calisto MT" pitchFamily="18" charset="0"/>
            </a:endParaRPr>
          </a:p>
        </p:txBody>
      </p:sp>
      <p:sp>
        <p:nvSpPr>
          <p:cNvPr id="209930" name="Text Box 12"/>
          <p:cNvSpPr txBox="1">
            <a:spLocks noChangeArrowheads="1"/>
          </p:cNvSpPr>
          <p:nvPr/>
        </p:nvSpPr>
        <p:spPr bwMode="auto">
          <a:xfrm>
            <a:off x="179388" y="6029325"/>
            <a:ext cx="2808287" cy="633413"/>
          </a:xfrm>
          <a:prstGeom prst="rect">
            <a:avLst/>
          </a:prstGeom>
          <a:noFill/>
          <a:ln w="9525">
            <a:solidFill>
              <a:schemeClr val="tx1"/>
            </a:solidFill>
            <a:miter lim="800000"/>
            <a:headEnd/>
            <a:tailEnd/>
          </a:ln>
        </p:spPr>
        <p:txBody>
          <a:bodyPr>
            <a:spAutoFit/>
          </a:bodyPr>
          <a:lstStyle/>
          <a:p>
            <a:pPr eaLnBrk="0" hangingPunct="0">
              <a:spcBef>
                <a:spcPct val="50000"/>
              </a:spcBef>
            </a:pPr>
            <a:r>
              <a:rPr lang="it-IT" sz="1400" b="1">
                <a:latin typeface="Times" pitchFamily="18" charset="0"/>
              </a:rPr>
              <a:t>Davies et al Eur J Pain  stampa</a:t>
            </a:r>
          </a:p>
          <a:p>
            <a:pPr eaLnBrk="0" hangingPunct="0">
              <a:spcBef>
                <a:spcPct val="50000"/>
              </a:spcBef>
            </a:pPr>
            <a:r>
              <a:rPr lang="it-IT" sz="1400" b="1">
                <a:latin typeface="Times" pitchFamily="18" charset="0"/>
              </a:rPr>
              <a:t>Portenoy et al Pain 1999</a:t>
            </a:r>
          </a:p>
        </p:txBody>
      </p:sp>
      <p:sp>
        <p:nvSpPr>
          <p:cNvPr id="209931" name="Rectangle 13"/>
          <p:cNvSpPr>
            <a:spLocks noChangeArrowheads="1"/>
          </p:cNvSpPr>
          <p:nvPr/>
        </p:nvSpPr>
        <p:spPr bwMode="auto">
          <a:xfrm>
            <a:off x="1331913" y="115888"/>
            <a:ext cx="6132512" cy="946150"/>
          </a:xfrm>
          <a:prstGeom prst="rect">
            <a:avLst/>
          </a:prstGeom>
          <a:noFill/>
          <a:ln w="9525">
            <a:noFill/>
            <a:miter lim="800000"/>
            <a:headEnd/>
            <a:tailEnd/>
          </a:ln>
        </p:spPr>
        <p:txBody>
          <a:bodyPr wrap="none">
            <a:spAutoFit/>
          </a:bodyPr>
          <a:lstStyle/>
          <a:p>
            <a:pPr algn="ctr"/>
            <a:r>
              <a:rPr lang="it-IT" b="1">
                <a:solidFill>
                  <a:srgbClr val="FFFF00"/>
                </a:solidFill>
                <a:latin typeface="Calisto MT" pitchFamily="18" charset="0"/>
              </a:rPr>
              <a:t>DEI – BtcP:  Proposta di Algoritmo </a:t>
            </a:r>
          </a:p>
          <a:p>
            <a:pPr algn="ctr"/>
            <a:r>
              <a:rPr lang="it-IT" b="1">
                <a:solidFill>
                  <a:srgbClr val="FFFF00"/>
                </a:solidFill>
                <a:latin typeface="Calisto MT" pitchFamily="18" charset="0"/>
              </a:rPr>
              <a:t>per la Diagnosi clinica</a:t>
            </a:r>
          </a:p>
        </p:txBody>
      </p:sp>
      <p:sp>
        <p:nvSpPr>
          <p:cNvPr id="209932" name="Rectangle 19"/>
          <p:cNvSpPr>
            <a:spLocks noChangeArrowheads="1"/>
          </p:cNvSpPr>
          <p:nvPr/>
        </p:nvSpPr>
        <p:spPr bwMode="auto">
          <a:xfrm>
            <a:off x="6804025" y="6021388"/>
            <a:ext cx="2339975" cy="836612"/>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
        <p:nvSpPr>
          <p:cNvPr id="209933" name="Text Box 21"/>
          <p:cNvSpPr txBox="1">
            <a:spLocks noChangeArrowheads="1"/>
          </p:cNvSpPr>
          <p:nvPr/>
        </p:nvSpPr>
        <p:spPr bwMode="auto">
          <a:xfrm>
            <a:off x="41275" y="2798763"/>
            <a:ext cx="2625725" cy="1493837"/>
          </a:xfrm>
          <a:prstGeom prst="rect">
            <a:avLst/>
          </a:prstGeom>
          <a:noFill/>
          <a:ln w="28575">
            <a:solidFill>
              <a:srgbClr val="0000FF"/>
            </a:solidFill>
            <a:miter lim="800000"/>
            <a:headEnd/>
            <a:tailEnd/>
          </a:ln>
        </p:spPr>
        <p:txBody>
          <a:bodyPr wrap="none">
            <a:spAutoFit/>
          </a:bodyPr>
          <a:lstStyle/>
          <a:p>
            <a:pPr algn="ctr"/>
            <a:r>
              <a:rPr lang="it-IT">
                <a:latin typeface="Calisto MT" pitchFamily="18" charset="0"/>
              </a:rPr>
              <a:t>In letteratura è mancato</a:t>
            </a:r>
          </a:p>
          <a:p>
            <a:pPr algn="ctr"/>
            <a:r>
              <a:rPr lang="it-IT">
                <a:latin typeface="Calisto MT" pitchFamily="18" charset="0"/>
              </a:rPr>
              <a:t>sinora un metodo</a:t>
            </a:r>
          </a:p>
          <a:p>
            <a:pPr algn="ctr"/>
            <a:r>
              <a:rPr lang="it-IT">
                <a:latin typeface="Calisto MT" pitchFamily="18" charset="0"/>
              </a:rPr>
              <a:t>condiviso per la</a:t>
            </a:r>
          </a:p>
          <a:p>
            <a:pPr algn="ctr"/>
            <a:r>
              <a:rPr lang="it-IT">
                <a:latin typeface="Calisto MT" pitchFamily="18" charset="0"/>
              </a:rPr>
              <a:t>definizione di</a:t>
            </a:r>
          </a:p>
          <a:p>
            <a:pPr algn="ctr"/>
            <a:r>
              <a:rPr lang="it-IT">
                <a:latin typeface="Calisto MT" pitchFamily="18" charset="0"/>
              </a:rPr>
              <a:t>DEI-BTcP </a:t>
            </a:r>
          </a:p>
        </p:txBody>
      </p:sp>
      <p:sp>
        <p:nvSpPr>
          <p:cNvPr id="209934" name="Text Box 22"/>
          <p:cNvSpPr txBox="1">
            <a:spLocks noChangeArrowheads="1"/>
          </p:cNvSpPr>
          <p:nvPr/>
        </p:nvSpPr>
        <p:spPr bwMode="auto">
          <a:xfrm>
            <a:off x="5843588" y="2781300"/>
            <a:ext cx="3184525" cy="2317750"/>
          </a:xfrm>
          <a:prstGeom prst="rect">
            <a:avLst/>
          </a:prstGeom>
          <a:noFill/>
          <a:ln w="28575">
            <a:solidFill>
              <a:srgbClr val="0000FF"/>
            </a:solidFill>
            <a:miter lim="800000"/>
            <a:headEnd/>
            <a:tailEnd/>
          </a:ln>
        </p:spPr>
        <p:txBody>
          <a:bodyPr wrap="none">
            <a:spAutoFit/>
          </a:bodyPr>
          <a:lstStyle/>
          <a:p>
            <a:pPr algn="ctr"/>
            <a:r>
              <a:rPr lang="it-IT">
                <a:latin typeface="Calisto MT" pitchFamily="18" charset="0"/>
              </a:rPr>
              <a:t>Assenza di un </a:t>
            </a:r>
          </a:p>
          <a:p>
            <a:pPr algn="ctr"/>
            <a:r>
              <a:rPr lang="it-IT">
                <a:latin typeface="Calisto MT" pitchFamily="18" charset="0"/>
              </a:rPr>
              <a:t>metodo condiviso</a:t>
            </a:r>
          </a:p>
          <a:p>
            <a:pPr algn="ctr"/>
            <a:r>
              <a:rPr lang="it-IT">
                <a:latin typeface="Calisto MT" pitchFamily="18" charset="0"/>
              </a:rPr>
              <a:t>Per la diagnosi:</a:t>
            </a:r>
          </a:p>
          <a:p>
            <a:pPr algn="ctr"/>
            <a:endParaRPr lang="it-IT">
              <a:latin typeface="Calisto MT" pitchFamily="18" charset="0"/>
            </a:endParaRPr>
          </a:p>
          <a:p>
            <a:pPr algn="ctr"/>
            <a:r>
              <a:rPr lang="it-IT">
                <a:latin typeface="Calisto MT" pitchFamily="18" charset="0"/>
              </a:rPr>
              <a:t>Incidenza-prevalenza</a:t>
            </a:r>
          </a:p>
          <a:p>
            <a:pPr algn="ctr"/>
            <a:r>
              <a:rPr lang="it-IT">
                <a:latin typeface="Calisto MT" pitchFamily="18" charset="0"/>
              </a:rPr>
              <a:t>differente fra i differenti autori</a:t>
            </a:r>
          </a:p>
          <a:p>
            <a:pPr algn="ctr"/>
            <a:endParaRPr lang="it-IT">
              <a:latin typeface="Calisto MT" pitchFamily="18" charset="0"/>
            </a:endParaRPr>
          </a:p>
          <a:p>
            <a:pPr algn="ctr"/>
            <a:endParaRPr lang="it-IT">
              <a:latin typeface="Calisto MT" pitchFamily="18" charset="0"/>
            </a:endParaRPr>
          </a:p>
        </p:txBody>
      </p:sp>
      <p:sp>
        <p:nvSpPr>
          <p:cNvPr id="209935" name="AutoShape 23"/>
          <p:cNvSpPr>
            <a:spLocks noChangeArrowheads="1"/>
          </p:cNvSpPr>
          <p:nvPr/>
        </p:nvSpPr>
        <p:spPr bwMode="auto">
          <a:xfrm>
            <a:off x="4933950" y="5445125"/>
            <a:ext cx="358775" cy="215900"/>
          </a:xfrm>
          <a:prstGeom prst="downArrow">
            <a:avLst>
              <a:gd name="adj1" fmla="val 50000"/>
              <a:gd name="adj2" fmla="val 25000"/>
            </a:avLst>
          </a:prstGeom>
          <a:solidFill>
            <a:schemeClr val="accent2"/>
          </a:solidFill>
          <a:ln w="9525">
            <a:solidFill>
              <a:schemeClr val="tx1"/>
            </a:solidFill>
            <a:miter lim="800000"/>
            <a:headEnd/>
            <a:tailEnd/>
          </a:ln>
        </p:spPr>
        <p:txBody>
          <a:bodyPr wrap="none" anchor="ctr"/>
          <a:lstStyle/>
          <a:p>
            <a:endParaRPr lang="it-IT">
              <a:latin typeface="Calisto MT"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6"/>
          <p:cNvSpPr>
            <a:spLocks noChangeArrowheads="1"/>
          </p:cNvSpPr>
          <p:nvPr/>
        </p:nvSpPr>
        <p:spPr bwMode="auto">
          <a:xfrm>
            <a:off x="303213" y="2982913"/>
            <a:ext cx="8229600" cy="2808287"/>
          </a:xfrm>
          <a:prstGeom prst="rect">
            <a:avLst/>
          </a:prstGeom>
          <a:noFill/>
          <a:ln w="9525">
            <a:noFill/>
            <a:miter lim="800000"/>
            <a:headEnd/>
            <a:tailEnd/>
          </a:ln>
        </p:spPr>
        <p:txBody>
          <a:bodyPr/>
          <a:lstStyle/>
          <a:p>
            <a:pPr marL="274638" indent="-274638">
              <a:spcBef>
                <a:spcPct val="60000"/>
              </a:spcBef>
              <a:buFont typeface="Wingdings" pitchFamily="2" charset="2"/>
              <a:buChar char="§"/>
            </a:pPr>
            <a:r>
              <a:rPr lang="en-GB" sz="2400">
                <a:solidFill>
                  <a:srgbClr val="000099"/>
                </a:solidFill>
                <a:latin typeface="Calisto MT" pitchFamily="18" charset="0"/>
              </a:rPr>
              <a:t>Conseguenze fisiche, ad es. alterata funzione</a:t>
            </a:r>
          </a:p>
          <a:p>
            <a:pPr marL="274638" indent="-274638">
              <a:spcBef>
                <a:spcPct val="60000"/>
              </a:spcBef>
              <a:buFont typeface="Wingdings" pitchFamily="2" charset="2"/>
              <a:buChar char="§"/>
            </a:pPr>
            <a:r>
              <a:rPr lang="en-GB" sz="2400">
                <a:solidFill>
                  <a:srgbClr val="000099"/>
                </a:solidFill>
                <a:latin typeface="Calisto MT" pitchFamily="18" charset="0"/>
              </a:rPr>
              <a:t>Conseguenze psicologiche, ad es. depressione</a:t>
            </a:r>
          </a:p>
          <a:p>
            <a:pPr marL="274638" indent="-274638">
              <a:spcBef>
                <a:spcPct val="60000"/>
              </a:spcBef>
              <a:buFont typeface="Wingdings" pitchFamily="2" charset="2"/>
              <a:buChar char="§"/>
            </a:pPr>
            <a:r>
              <a:rPr lang="en-GB" sz="2400">
                <a:solidFill>
                  <a:srgbClr val="000099"/>
                </a:solidFill>
                <a:latin typeface="Calisto MT" pitchFamily="18" charset="0"/>
              </a:rPr>
              <a:t>Conseguenze sociali</a:t>
            </a:r>
          </a:p>
          <a:p>
            <a:pPr marL="274638" indent="-274638">
              <a:spcBef>
                <a:spcPct val="60000"/>
              </a:spcBef>
              <a:buFont typeface="Wingdings" pitchFamily="2" charset="2"/>
              <a:buChar char="§"/>
            </a:pPr>
            <a:r>
              <a:rPr lang="en-GB" sz="2400">
                <a:solidFill>
                  <a:srgbClr val="000099"/>
                </a:solidFill>
                <a:latin typeface="Calisto MT" pitchFamily="18" charset="0"/>
              </a:rPr>
              <a:t>Conseguenze finanziarie</a:t>
            </a:r>
          </a:p>
        </p:txBody>
      </p:sp>
      <p:sp>
        <p:nvSpPr>
          <p:cNvPr id="210946" name="Rectangle 7"/>
          <p:cNvSpPr>
            <a:spLocks noChangeArrowheads="1"/>
          </p:cNvSpPr>
          <p:nvPr/>
        </p:nvSpPr>
        <p:spPr bwMode="auto">
          <a:xfrm>
            <a:off x="423863" y="1066800"/>
            <a:ext cx="3538537" cy="457200"/>
          </a:xfrm>
          <a:prstGeom prst="rect">
            <a:avLst/>
          </a:prstGeom>
          <a:solidFill>
            <a:srgbClr val="FFCC66"/>
          </a:solidFill>
          <a:ln w="9525">
            <a:noFill/>
            <a:miter lim="800000"/>
            <a:headEnd/>
            <a:tailEnd/>
          </a:ln>
        </p:spPr>
        <p:txBody>
          <a:bodyPr wrap="none">
            <a:spAutoFit/>
          </a:bodyPr>
          <a:lstStyle/>
          <a:p>
            <a:r>
              <a:rPr lang="en-GB" sz="2400" b="1">
                <a:solidFill>
                  <a:srgbClr val="000099"/>
                </a:solidFill>
                <a:latin typeface="Calisto MT" pitchFamily="18" charset="0"/>
              </a:rPr>
              <a:t>Caratteristiche cliniche</a:t>
            </a:r>
            <a:endParaRPr lang="fr-FR" sz="2400" b="1">
              <a:solidFill>
                <a:srgbClr val="000099"/>
              </a:solidFill>
              <a:latin typeface="Calisto MT" pitchFamily="18" charset="0"/>
            </a:endParaRPr>
          </a:p>
        </p:txBody>
      </p:sp>
      <p:sp>
        <p:nvSpPr>
          <p:cNvPr id="210947" name="Line 8"/>
          <p:cNvSpPr>
            <a:spLocks noChangeShapeType="1"/>
          </p:cNvSpPr>
          <p:nvPr/>
        </p:nvSpPr>
        <p:spPr bwMode="auto">
          <a:xfrm>
            <a:off x="323850" y="2911475"/>
            <a:ext cx="0" cy="2376488"/>
          </a:xfrm>
          <a:prstGeom prst="line">
            <a:avLst/>
          </a:prstGeom>
          <a:noFill/>
          <a:ln w="41275">
            <a:solidFill>
              <a:srgbClr val="FFCC00"/>
            </a:solidFill>
            <a:round/>
            <a:headEnd/>
            <a:tailEnd/>
          </a:ln>
        </p:spPr>
        <p:txBody>
          <a:bodyPr/>
          <a:lstStyle/>
          <a:p>
            <a:endParaRPr lang="it-IT"/>
          </a:p>
        </p:txBody>
      </p:sp>
      <p:sp>
        <p:nvSpPr>
          <p:cNvPr id="210948" name="Rectangle 14"/>
          <p:cNvSpPr>
            <a:spLocks noChangeArrowheads="1"/>
          </p:cNvSpPr>
          <p:nvPr/>
        </p:nvSpPr>
        <p:spPr bwMode="auto">
          <a:xfrm>
            <a:off x="47625" y="188913"/>
            <a:ext cx="9036050" cy="749300"/>
          </a:xfrm>
          <a:prstGeom prst="rect">
            <a:avLst/>
          </a:prstGeom>
          <a:noFill/>
          <a:ln w="9525">
            <a:noFill/>
            <a:miter lim="800000"/>
            <a:headEnd/>
            <a:tailEnd/>
          </a:ln>
        </p:spPr>
        <p:txBody>
          <a:bodyPr anchor="ctr"/>
          <a:lstStyle/>
          <a:p>
            <a:r>
              <a:rPr lang="en-GB" sz="3600" b="1">
                <a:solidFill>
                  <a:srgbClr val="FFFF00"/>
                </a:solidFill>
                <a:latin typeface="Calisto MT" pitchFamily="18" charset="0"/>
              </a:rPr>
              <a:t>BreakThrough Pain</a:t>
            </a:r>
            <a:endParaRPr lang="en-US" sz="3600" b="1">
              <a:solidFill>
                <a:srgbClr val="FFFF00"/>
              </a:solidFill>
              <a:latin typeface="Calisto MT"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noChangeArrowheads="1"/>
          </p:cNvSpPr>
          <p:nvPr/>
        </p:nvSpPr>
        <p:spPr bwMode="auto">
          <a:xfrm>
            <a:off x="762000" y="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3400" b="1" dirty="0" err="1">
                <a:solidFill>
                  <a:srgbClr val="FFFF00"/>
                </a:solidFill>
                <a:latin typeface="+mn-lt"/>
              </a:rPr>
              <a:t>DEI-BTcP</a:t>
            </a:r>
            <a:r>
              <a:rPr lang="it-IT" sz="3400" b="1" dirty="0">
                <a:solidFill>
                  <a:srgbClr val="FFFF00"/>
                </a:solidFill>
                <a:latin typeface="+mn-lt"/>
              </a:rPr>
              <a:t>      Misura e Monitoraggio</a:t>
            </a:r>
          </a:p>
        </p:txBody>
      </p:sp>
      <p:sp>
        <p:nvSpPr>
          <p:cNvPr id="182276" name="Text Box 4"/>
          <p:cNvSpPr txBox="1">
            <a:spLocks noChangeArrowheads="1"/>
          </p:cNvSpPr>
          <p:nvPr/>
        </p:nvSpPr>
        <p:spPr bwMode="auto">
          <a:xfrm>
            <a:off x="838200" y="1628775"/>
            <a:ext cx="7488238" cy="4838700"/>
          </a:xfrm>
          <a:prstGeom prst="rect">
            <a:avLst/>
          </a:prstGeom>
          <a:solidFill>
            <a:schemeClr val="bg2">
              <a:lumMod val="25000"/>
            </a:schemeClr>
          </a:solidFill>
          <a:ln w="9525">
            <a:noFill/>
            <a:miter lim="800000"/>
            <a:headEnd/>
            <a:tailEnd/>
          </a:ln>
          <a:effectLst>
            <a:outerShdw blurRad="63500" dist="38099" dir="2700000" algn="ctr" rotWithShape="0">
              <a:schemeClr val="tx1">
                <a:alpha val="74998"/>
              </a:schemeClr>
            </a:outerShdw>
          </a:effectLst>
        </p:spPr>
        <p:txBody>
          <a:bodyPr>
            <a:spAutoFit/>
          </a:bodyPr>
          <a:lstStyle/>
          <a:p>
            <a:pPr algn="ctr" fontAlgn="auto">
              <a:spcBef>
                <a:spcPts val="0"/>
              </a:spcBef>
              <a:spcAft>
                <a:spcPts val="0"/>
              </a:spcAft>
              <a:defRPr/>
            </a:pPr>
            <a:r>
              <a:rPr lang="it-IT" sz="2400" b="1" dirty="0">
                <a:solidFill>
                  <a:srgbClr val="FFFF00"/>
                </a:solidFill>
                <a:latin typeface="+mn-lt"/>
                <a:ea typeface="Arial" charset="0"/>
                <a:cs typeface="Arial" charset="0"/>
              </a:rPr>
              <a:t>Il DEI </a:t>
            </a:r>
            <a:r>
              <a:rPr lang="it-IT" sz="2400" b="1" dirty="0">
                <a:solidFill>
                  <a:schemeClr val="bg1"/>
                </a:solidFill>
                <a:latin typeface="+mn-lt"/>
                <a:ea typeface="Arial" charset="0"/>
                <a:cs typeface="Arial" charset="0"/>
              </a:rPr>
              <a:t>è una entità clinica presente  </a:t>
            </a:r>
          </a:p>
          <a:p>
            <a:pPr algn="ctr" fontAlgn="auto">
              <a:spcBef>
                <a:spcPts val="0"/>
              </a:spcBef>
              <a:spcAft>
                <a:spcPts val="0"/>
              </a:spcAft>
              <a:defRPr/>
            </a:pPr>
            <a:r>
              <a:rPr lang="it-IT" sz="2400" b="1" dirty="0">
                <a:solidFill>
                  <a:schemeClr val="bg1"/>
                </a:solidFill>
                <a:latin typeface="+mn-lt"/>
                <a:ea typeface="Arial" charset="0"/>
                <a:cs typeface="Arial" charset="0"/>
              </a:rPr>
              <a:t>in modo</a:t>
            </a:r>
          </a:p>
          <a:p>
            <a:pPr algn="ctr" fontAlgn="auto">
              <a:spcBef>
                <a:spcPts val="0"/>
              </a:spcBef>
              <a:spcAft>
                <a:spcPts val="0"/>
              </a:spcAft>
              <a:defRPr/>
            </a:pPr>
            <a:r>
              <a:rPr lang="it-IT" sz="2400" b="1" dirty="0">
                <a:solidFill>
                  <a:schemeClr val="bg1"/>
                </a:solidFill>
                <a:latin typeface="+mn-lt"/>
                <a:ea typeface="Arial" charset="0"/>
                <a:cs typeface="Arial" charset="0"/>
              </a:rPr>
              <a:t>significativo nel malato neoplastico</a:t>
            </a:r>
          </a:p>
          <a:p>
            <a:pPr algn="ctr" fontAlgn="auto">
              <a:spcBef>
                <a:spcPts val="0"/>
              </a:spcBef>
              <a:spcAft>
                <a:spcPts val="0"/>
              </a:spcAft>
              <a:defRPr/>
            </a:pPr>
            <a:r>
              <a:rPr lang="it-IT" sz="2400" b="1" dirty="0">
                <a:solidFill>
                  <a:schemeClr val="bg1"/>
                </a:solidFill>
                <a:latin typeface="+mn-lt"/>
                <a:ea typeface="Arial" charset="0"/>
                <a:cs typeface="Arial" charset="0"/>
              </a:rPr>
              <a:t>affetto da dolore</a:t>
            </a:r>
            <a:r>
              <a:rPr lang="it-IT" sz="2400" dirty="0">
                <a:solidFill>
                  <a:schemeClr val="bg1"/>
                </a:solidFill>
                <a:latin typeface="+mn-lt"/>
                <a:ea typeface="Arial" charset="0"/>
                <a:cs typeface="Arial" charset="0"/>
              </a:rPr>
              <a:t>  </a:t>
            </a:r>
          </a:p>
          <a:p>
            <a:pPr algn="ctr" fontAlgn="auto">
              <a:spcBef>
                <a:spcPts val="0"/>
              </a:spcBef>
              <a:spcAft>
                <a:spcPts val="0"/>
              </a:spcAft>
              <a:defRPr/>
            </a:pPr>
            <a:endParaRPr lang="it-IT" sz="2400" b="1" dirty="0">
              <a:solidFill>
                <a:schemeClr val="bg1"/>
              </a:solidFill>
              <a:latin typeface="+mn-lt"/>
              <a:ea typeface="Arial" charset="0"/>
              <a:cs typeface="Arial" charset="0"/>
            </a:endParaRPr>
          </a:p>
          <a:p>
            <a:pPr algn="ctr" fontAlgn="auto">
              <a:spcBef>
                <a:spcPts val="0"/>
              </a:spcBef>
              <a:spcAft>
                <a:spcPts val="0"/>
              </a:spcAft>
              <a:defRPr/>
            </a:pPr>
            <a:r>
              <a:rPr lang="it-IT" sz="2400" b="1" dirty="0">
                <a:solidFill>
                  <a:schemeClr val="bg1"/>
                </a:solidFill>
                <a:latin typeface="+mn-lt"/>
                <a:ea typeface="Arial" charset="0"/>
                <a:cs typeface="Arial" charset="0"/>
              </a:rPr>
              <a:t>Il monitoraggio tradizionale rileva il Dolore di base</a:t>
            </a:r>
          </a:p>
          <a:p>
            <a:pPr algn="ctr" fontAlgn="auto">
              <a:spcBef>
                <a:spcPts val="0"/>
              </a:spcBef>
              <a:spcAft>
                <a:spcPts val="0"/>
              </a:spcAft>
              <a:defRPr/>
            </a:pPr>
            <a:r>
              <a:rPr lang="it-IT" sz="2400" b="1" dirty="0">
                <a:solidFill>
                  <a:srgbClr val="66FFFF"/>
                </a:solidFill>
                <a:latin typeface="+mn-lt"/>
                <a:ea typeface="Arial" charset="0"/>
                <a:cs typeface="Arial" charset="0"/>
              </a:rPr>
              <a:t>(sottovalutazione)</a:t>
            </a:r>
          </a:p>
          <a:p>
            <a:pPr algn="ctr" fontAlgn="auto">
              <a:spcBef>
                <a:spcPts val="0"/>
              </a:spcBef>
              <a:spcAft>
                <a:spcPts val="0"/>
              </a:spcAft>
              <a:defRPr/>
            </a:pPr>
            <a:endParaRPr lang="it-IT" sz="2400" b="1" dirty="0">
              <a:solidFill>
                <a:srgbClr val="66FFFF"/>
              </a:solidFill>
              <a:latin typeface="+mn-lt"/>
              <a:ea typeface="Arial" charset="0"/>
              <a:cs typeface="Arial" charset="0"/>
            </a:endParaRPr>
          </a:p>
          <a:p>
            <a:pPr algn="ctr" fontAlgn="auto">
              <a:spcBef>
                <a:spcPts val="0"/>
              </a:spcBef>
              <a:spcAft>
                <a:spcPts val="0"/>
              </a:spcAft>
              <a:defRPr/>
            </a:pPr>
            <a:r>
              <a:rPr lang="it-IT" sz="2400" b="1" dirty="0">
                <a:solidFill>
                  <a:schemeClr val="bg1"/>
                </a:solidFill>
                <a:latin typeface="+mn-lt"/>
                <a:ea typeface="Arial" charset="0"/>
                <a:cs typeface="Arial" charset="0"/>
              </a:rPr>
              <a:t>Oppure tende ad identificare il livello del dolore dei picchi</a:t>
            </a:r>
          </a:p>
          <a:p>
            <a:pPr algn="ctr" fontAlgn="auto">
              <a:spcBef>
                <a:spcPts val="0"/>
              </a:spcBef>
              <a:spcAft>
                <a:spcPts val="0"/>
              </a:spcAft>
              <a:defRPr/>
            </a:pPr>
            <a:r>
              <a:rPr lang="it-IT" sz="2400" b="1" dirty="0">
                <a:solidFill>
                  <a:schemeClr val="bg1"/>
                </a:solidFill>
                <a:latin typeface="+mn-lt"/>
                <a:ea typeface="Arial" charset="0"/>
                <a:cs typeface="Arial" charset="0"/>
              </a:rPr>
              <a:t>con il valore medio di Dolore giornaliero</a:t>
            </a:r>
          </a:p>
          <a:p>
            <a:pPr algn="ctr" fontAlgn="auto">
              <a:spcBef>
                <a:spcPts val="0"/>
              </a:spcBef>
              <a:spcAft>
                <a:spcPts val="0"/>
              </a:spcAft>
              <a:defRPr/>
            </a:pPr>
            <a:r>
              <a:rPr lang="it-IT" sz="2400" b="1" dirty="0">
                <a:solidFill>
                  <a:srgbClr val="FFFF00"/>
                </a:solidFill>
                <a:latin typeface="+mn-lt"/>
                <a:ea typeface="Arial" charset="0"/>
                <a:cs typeface="Arial" charset="0"/>
              </a:rPr>
              <a:t>(sopravvalutazione)</a:t>
            </a:r>
          </a:p>
          <a:p>
            <a:pPr algn="ctr" fontAlgn="auto">
              <a:spcBef>
                <a:spcPts val="0"/>
              </a:spcBef>
              <a:spcAft>
                <a:spcPts val="0"/>
              </a:spcAft>
              <a:defRPr/>
            </a:pPr>
            <a:endParaRPr lang="it-IT" sz="2400" b="1" dirty="0">
              <a:solidFill>
                <a:srgbClr val="FFFF00"/>
              </a:solidFill>
              <a:latin typeface="+mn-lt"/>
              <a:ea typeface="Arial" charset="0"/>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Rectangle 3"/>
          <p:cNvSpPr>
            <a:spLocks noChangeArrowheads="1"/>
          </p:cNvSpPr>
          <p:nvPr/>
        </p:nvSpPr>
        <p:spPr bwMode="auto">
          <a:xfrm>
            <a:off x="587375" y="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4000" b="1" dirty="0">
                <a:solidFill>
                  <a:srgbClr val="FFFF00"/>
                </a:solidFill>
                <a:latin typeface="+mn-lt"/>
              </a:rPr>
              <a:t>DEI </a:t>
            </a:r>
            <a:r>
              <a:rPr lang="it-IT" sz="4000" b="1" dirty="0" err="1">
                <a:solidFill>
                  <a:srgbClr val="FFFF00"/>
                </a:solidFill>
                <a:latin typeface="+mn-lt"/>
              </a:rPr>
              <a:t>–</a:t>
            </a:r>
            <a:r>
              <a:rPr lang="it-IT" sz="4000" b="1" dirty="0">
                <a:solidFill>
                  <a:srgbClr val="FFFF00"/>
                </a:solidFill>
                <a:latin typeface="+mn-lt"/>
              </a:rPr>
              <a:t> </a:t>
            </a:r>
            <a:r>
              <a:rPr lang="it-IT" sz="4000" b="1" dirty="0" err="1">
                <a:solidFill>
                  <a:srgbClr val="FFFF00"/>
                </a:solidFill>
                <a:latin typeface="+mn-lt"/>
              </a:rPr>
              <a:t>BTcP</a:t>
            </a:r>
            <a:r>
              <a:rPr lang="it-IT" sz="4000" b="1" dirty="0">
                <a:solidFill>
                  <a:srgbClr val="FFFF00"/>
                </a:solidFill>
                <a:latin typeface="+mn-lt"/>
              </a:rPr>
              <a:t>      Aspetti Clinici</a:t>
            </a:r>
          </a:p>
        </p:txBody>
      </p:sp>
      <p:sp>
        <p:nvSpPr>
          <p:cNvPr id="192565" name="Text Box 53"/>
          <p:cNvSpPr txBox="1">
            <a:spLocks noChangeArrowheads="1"/>
          </p:cNvSpPr>
          <p:nvPr/>
        </p:nvSpPr>
        <p:spPr bwMode="auto">
          <a:xfrm>
            <a:off x="395288" y="6165850"/>
            <a:ext cx="2952750" cy="304800"/>
          </a:xfrm>
          <a:prstGeom prst="rect">
            <a:avLst/>
          </a:prstGeom>
          <a:solidFill>
            <a:schemeClr val="tx2"/>
          </a:solidFill>
          <a:ln w="19050">
            <a:noFill/>
            <a:miter lim="800000"/>
            <a:headEnd/>
            <a:tailEnd/>
          </a:ln>
          <a:effectLst>
            <a:outerShdw blurRad="63500" dist="38099" dir="2700000" algn="ctr" rotWithShape="0">
              <a:srgbClr val="000000">
                <a:alpha val="74998"/>
              </a:srgbClr>
            </a:outerShdw>
          </a:effectLst>
        </p:spPr>
        <p:txBody>
          <a:bodyPr>
            <a:spAutoFit/>
          </a:bodyPr>
          <a:lstStyle/>
          <a:p>
            <a:pPr algn="r" fontAlgn="auto">
              <a:spcBef>
                <a:spcPts val="0"/>
              </a:spcBef>
              <a:spcAft>
                <a:spcPts val="0"/>
              </a:spcAft>
              <a:defRPr/>
            </a:pPr>
            <a:r>
              <a:rPr lang="it-IT" sz="1400" b="1" i="1">
                <a:solidFill>
                  <a:schemeClr val="bg1"/>
                </a:solidFill>
                <a:latin typeface="+mn-lt"/>
                <a:ea typeface="Arial" charset="0"/>
                <a:cs typeface="Arial" charset="0"/>
              </a:rPr>
              <a:t>O. Corli, M. Pizzuto, 2004</a:t>
            </a:r>
          </a:p>
        </p:txBody>
      </p:sp>
      <p:sp>
        <p:nvSpPr>
          <p:cNvPr id="215043" name="Rectangle 54"/>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
        <p:nvSpPr>
          <p:cNvPr id="215044" name="Rectangle 4"/>
          <p:cNvSpPr>
            <a:spLocks noChangeArrowheads="1"/>
          </p:cNvSpPr>
          <p:nvPr/>
        </p:nvSpPr>
        <p:spPr bwMode="auto">
          <a:xfrm>
            <a:off x="811213" y="1196975"/>
            <a:ext cx="7721600" cy="4881563"/>
          </a:xfrm>
          <a:prstGeom prst="rect">
            <a:avLst/>
          </a:prstGeom>
          <a:solidFill>
            <a:srgbClr val="000054">
              <a:alpha val="50195"/>
            </a:srgbClr>
          </a:solidFill>
          <a:ln w="6350">
            <a:noFill/>
            <a:miter lim="800000"/>
            <a:headEnd/>
            <a:tailEnd/>
          </a:ln>
        </p:spPr>
        <p:txBody>
          <a:bodyPr wrap="none" anchor="ctr"/>
          <a:lstStyle/>
          <a:p>
            <a:endParaRPr lang="it-IT">
              <a:latin typeface="Calisto MT" pitchFamily="18" charset="0"/>
            </a:endParaRPr>
          </a:p>
        </p:txBody>
      </p:sp>
      <p:sp>
        <p:nvSpPr>
          <p:cNvPr id="192517" name="Rectangle 5"/>
          <p:cNvSpPr>
            <a:spLocks noChangeArrowheads="1"/>
          </p:cNvSpPr>
          <p:nvPr/>
        </p:nvSpPr>
        <p:spPr bwMode="auto">
          <a:xfrm>
            <a:off x="763588" y="1538288"/>
            <a:ext cx="5761037" cy="519112"/>
          </a:xfrm>
          <a:prstGeom prst="rect">
            <a:avLst/>
          </a:prstGeom>
          <a:noFill/>
          <a:ln w="9525">
            <a:noFill/>
            <a:miter lim="800000"/>
            <a:headEnd/>
            <a:tailEnd/>
          </a:ln>
          <a:effectLst>
            <a:outerShdw blurRad="63500" dist="38099" dir="2700000" algn="ctr" rotWithShape="0">
              <a:schemeClr val="tx1">
                <a:alpha val="74998"/>
              </a:schemeClr>
            </a:outerShdw>
          </a:effectLst>
        </p:spPr>
        <p:txBody>
          <a:bodyPr wrap="none">
            <a:spAutoFit/>
          </a:bodyPr>
          <a:lstStyle/>
          <a:p>
            <a:pPr fontAlgn="auto">
              <a:spcBef>
                <a:spcPts val="0"/>
              </a:spcBef>
              <a:spcAft>
                <a:spcPts val="0"/>
              </a:spcAft>
              <a:defRPr/>
            </a:pPr>
            <a:r>
              <a:rPr lang="it-IT" b="1">
                <a:solidFill>
                  <a:schemeClr val="bg1"/>
                </a:solidFill>
                <a:latin typeface="+mn-lt"/>
              </a:rPr>
              <a:t>Intensità del dolore  per episodio</a:t>
            </a:r>
          </a:p>
        </p:txBody>
      </p:sp>
      <p:sp>
        <p:nvSpPr>
          <p:cNvPr id="192518" name="Rectangle 6"/>
          <p:cNvSpPr>
            <a:spLocks noChangeArrowheads="1"/>
          </p:cNvSpPr>
          <p:nvPr/>
        </p:nvSpPr>
        <p:spPr bwMode="auto">
          <a:xfrm>
            <a:off x="7418388" y="1778000"/>
            <a:ext cx="260350" cy="3927475"/>
          </a:xfrm>
          <a:prstGeom prst="rect">
            <a:avLst/>
          </a:prstGeom>
          <a:gradFill rotWithShape="0">
            <a:gsLst>
              <a:gs pos="0">
                <a:srgbClr val="66FFFF"/>
              </a:gs>
              <a:gs pos="100000">
                <a:srgbClr val="333399"/>
              </a:gs>
            </a:gsLst>
            <a:lin ang="5400000" scaled="1"/>
          </a:gradFill>
          <a:ln w="9525">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19" name="Rectangle 7"/>
          <p:cNvSpPr>
            <a:spLocks noChangeArrowheads="1"/>
          </p:cNvSpPr>
          <p:nvPr/>
        </p:nvSpPr>
        <p:spPr bwMode="auto">
          <a:xfrm>
            <a:off x="6113463" y="5535613"/>
            <a:ext cx="249237" cy="176212"/>
          </a:xfrm>
          <a:prstGeom prst="rect">
            <a:avLst/>
          </a:prstGeom>
          <a:gradFill rotWithShape="0">
            <a:gsLst>
              <a:gs pos="0">
                <a:srgbClr val="66FFFF"/>
              </a:gs>
              <a:gs pos="100000">
                <a:srgbClr val="333399"/>
              </a:gs>
            </a:gsLst>
            <a:lin ang="5400000" scaled="1"/>
          </a:gradFill>
          <a:ln w="17463">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20" name="Rectangle 8"/>
          <p:cNvSpPr>
            <a:spLocks noChangeArrowheads="1"/>
          </p:cNvSpPr>
          <p:nvPr/>
        </p:nvSpPr>
        <p:spPr bwMode="auto">
          <a:xfrm>
            <a:off x="6767513" y="5640388"/>
            <a:ext cx="250825" cy="71437"/>
          </a:xfrm>
          <a:prstGeom prst="rect">
            <a:avLst/>
          </a:prstGeom>
          <a:gradFill rotWithShape="0">
            <a:gsLst>
              <a:gs pos="0">
                <a:srgbClr val="66FFFF"/>
              </a:gs>
              <a:gs pos="100000">
                <a:srgbClr val="333399"/>
              </a:gs>
            </a:gsLst>
            <a:lin ang="5400000" scaled="1"/>
          </a:gradFill>
          <a:ln w="17463">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21" name="Rectangle 9"/>
          <p:cNvSpPr>
            <a:spLocks noChangeArrowheads="1"/>
          </p:cNvSpPr>
          <p:nvPr/>
        </p:nvSpPr>
        <p:spPr bwMode="auto">
          <a:xfrm>
            <a:off x="2835275" y="5619750"/>
            <a:ext cx="260350" cy="85725"/>
          </a:xfrm>
          <a:prstGeom prst="rect">
            <a:avLst/>
          </a:prstGeom>
          <a:gradFill rotWithShape="0">
            <a:gsLst>
              <a:gs pos="0">
                <a:srgbClr val="66FFFF"/>
              </a:gs>
              <a:gs pos="100000">
                <a:srgbClr val="333399"/>
              </a:gs>
            </a:gsLst>
            <a:lin ang="5400000" scaled="1"/>
          </a:gradFill>
          <a:ln w="9525">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22" name="Rectangle 10"/>
          <p:cNvSpPr>
            <a:spLocks noChangeArrowheads="1"/>
          </p:cNvSpPr>
          <p:nvPr/>
        </p:nvSpPr>
        <p:spPr bwMode="auto">
          <a:xfrm>
            <a:off x="3495675" y="5535613"/>
            <a:ext cx="249238" cy="176212"/>
          </a:xfrm>
          <a:prstGeom prst="rect">
            <a:avLst/>
          </a:prstGeom>
          <a:gradFill rotWithShape="0">
            <a:gsLst>
              <a:gs pos="0">
                <a:srgbClr val="66FFFF"/>
              </a:gs>
              <a:gs pos="100000">
                <a:srgbClr val="333399"/>
              </a:gs>
            </a:gsLst>
            <a:lin ang="5400000" scaled="1"/>
          </a:gradFill>
          <a:ln w="17463">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23" name="Rectangle 11"/>
          <p:cNvSpPr>
            <a:spLocks noChangeArrowheads="1"/>
          </p:cNvSpPr>
          <p:nvPr/>
        </p:nvSpPr>
        <p:spPr bwMode="auto">
          <a:xfrm>
            <a:off x="4152900" y="5510213"/>
            <a:ext cx="244475" cy="201612"/>
          </a:xfrm>
          <a:prstGeom prst="rect">
            <a:avLst/>
          </a:prstGeom>
          <a:gradFill rotWithShape="0">
            <a:gsLst>
              <a:gs pos="0">
                <a:srgbClr val="66FFFF"/>
              </a:gs>
              <a:gs pos="100000">
                <a:srgbClr val="333399"/>
              </a:gs>
            </a:gsLst>
            <a:lin ang="5400000" scaled="1"/>
          </a:gradFill>
          <a:ln w="17463">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24" name="Rectangle 12"/>
          <p:cNvSpPr>
            <a:spLocks noChangeArrowheads="1"/>
          </p:cNvSpPr>
          <p:nvPr/>
        </p:nvSpPr>
        <p:spPr bwMode="auto">
          <a:xfrm>
            <a:off x="4795838" y="5462588"/>
            <a:ext cx="266700" cy="242887"/>
          </a:xfrm>
          <a:prstGeom prst="rect">
            <a:avLst/>
          </a:prstGeom>
          <a:gradFill rotWithShape="0">
            <a:gsLst>
              <a:gs pos="0">
                <a:srgbClr val="66FFFF"/>
              </a:gs>
              <a:gs pos="100000">
                <a:srgbClr val="333399"/>
              </a:gs>
            </a:gsLst>
            <a:lin ang="5400000" scaled="1"/>
          </a:gradFill>
          <a:ln w="9525">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25" name="Rectangle 13"/>
          <p:cNvSpPr>
            <a:spLocks noChangeArrowheads="1"/>
          </p:cNvSpPr>
          <p:nvPr/>
        </p:nvSpPr>
        <p:spPr bwMode="auto">
          <a:xfrm>
            <a:off x="5453063" y="5351463"/>
            <a:ext cx="261937" cy="354012"/>
          </a:xfrm>
          <a:prstGeom prst="rect">
            <a:avLst/>
          </a:prstGeom>
          <a:gradFill rotWithShape="0">
            <a:gsLst>
              <a:gs pos="0">
                <a:srgbClr val="66FFFF"/>
              </a:gs>
              <a:gs pos="100000">
                <a:srgbClr val="333399"/>
              </a:gs>
            </a:gsLst>
            <a:lin ang="5400000" scaled="1"/>
          </a:gradFill>
          <a:ln w="9525">
            <a:noFill/>
            <a:miter lim="800000"/>
            <a:headEnd/>
            <a:tailEnd/>
          </a:ln>
          <a:effectLst>
            <a:outerShdw blurRad="63500" dist="38099" dir="2700000" algn="ctr" rotWithShape="0">
              <a:srgbClr val="000000">
                <a:alpha val="74998"/>
              </a:srgbClr>
            </a:outerShdw>
          </a:effectLst>
        </p:spPr>
        <p:txBody>
          <a:bodyPr/>
          <a:lstStyle/>
          <a:p>
            <a:pPr fontAlgn="auto">
              <a:spcBef>
                <a:spcPts val="0"/>
              </a:spcBef>
              <a:spcAft>
                <a:spcPts val="0"/>
              </a:spcAft>
              <a:defRPr/>
            </a:pPr>
            <a:endParaRPr lang="it-IT">
              <a:latin typeface="+mn-lt"/>
            </a:endParaRPr>
          </a:p>
        </p:txBody>
      </p:sp>
      <p:sp>
        <p:nvSpPr>
          <p:cNvPr id="192526" name="Rectangle 14"/>
          <p:cNvSpPr>
            <a:spLocks noChangeArrowheads="1"/>
          </p:cNvSpPr>
          <p:nvPr/>
        </p:nvSpPr>
        <p:spPr bwMode="auto">
          <a:xfrm>
            <a:off x="804863" y="5402263"/>
            <a:ext cx="493712" cy="258762"/>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0,0%</a:t>
            </a:r>
          </a:p>
        </p:txBody>
      </p:sp>
      <p:sp>
        <p:nvSpPr>
          <p:cNvPr id="192527" name="Rectangle 15"/>
          <p:cNvSpPr>
            <a:spLocks noChangeArrowheads="1"/>
          </p:cNvSpPr>
          <p:nvPr/>
        </p:nvSpPr>
        <p:spPr bwMode="auto">
          <a:xfrm>
            <a:off x="1457325" y="5397500"/>
            <a:ext cx="493713" cy="258763"/>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0,1%</a:t>
            </a:r>
          </a:p>
        </p:txBody>
      </p:sp>
      <p:sp>
        <p:nvSpPr>
          <p:cNvPr id="192528" name="Rectangle 16"/>
          <p:cNvSpPr>
            <a:spLocks noChangeArrowheads="1"/>
          </p:cNvSpPr>
          <p:nvPr/>
        </p:nvSpPr>
        <p:spPr bwMode="auto">
          <a:xfrm>
            <a:off x="2111375" y="5410200"/>
            <a:ext cx="493713" cy="258763"/>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0,3%</a:t>
            </a:r>
          </a:p>
        </p:txBody>
      </p:sp>
      <p:sp>
        <p:nvSpPr>
          <p:cNvPr id="192529" name="Rectangle 17"/>
          <p:cNvSpPr>
            <a:spLocks noChangeArrowheads="1"/>
          </p:cNvSpPr>
          <p:nvPr/>
        </p:nvSpPr>
        <p:spPr bwMode="auto">
          <a:xfrm>
            <a:off x="2767013" y="5338763"/>
            <a:ext cx="493712" cy="258762"/>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1,6%</a:t>
            </a:r>
          </a:p>
        </p:txBody>
      </p:sp>
      <p:sp>
        <p:nvSpPr>
          <p:cNvPr id="192530" name="Rectangle 18"/>
          <p:cNvSpPr>
            <a:spLocks noChangeArrowheads="1"/>
          </p:cNvSpPr>
          <p:nvPr/>
        </p:nvSpPr>
        <p:spPr bwMode="auto">
          <a:xfrm>
            <a:off x="3419475" y="5232400"/>
            <a:ext cx="493713" cy="258763"/>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3,5%</a:t>
            </a:r>
          </a:p>
        </p:txBody>
      </p:sp>
      <p:sp>
        <p:nvSpPr>
          <p:cNvPr id="192531" name="Rectangle 19"/>
          <p:cNvSpPr>
            <a:spLocks noChangeArrowheads="1"/>
          </p:cNvSpPr>
          <p:nvPr/>
        </p:nvSpPr>
        <p:spPr bwMode="auto">
          <a:xfrm>
            <a:off x="4071938" y="5207000"/>
            <a:ext cx="493712" cy="258763"/>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4,0%</a:t>
            </a:r>
          </a:p>
        </p:txBody>
      </p:sp>
      <p:sp>
        <p:nvSpPr>
          <p:cNvPr id="192532" name="Rectangle 20"/>
          <p:cNvSpPr>
            <a:spLocks noChangeArrowheads="1"/>
          </p:cNvSpPr>
          <p:nvPr/>
        </p:nvSpPr>
        <p:spPr bwMode="auto">
          <a:xfrm>
            <a:off x="4727575" y="5180013"/>
            <a:ext cx="493713" cy="258762"/>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4,5%</a:t>
            </a:r>
          </a:p>
        </p:txBody>
      </p:sp>
      <p:sp>
        <p:nvSpPr>
          <p:cNvPr id="192533" name="Rectangle 21"/>
          <p:cNvSpPr>
            <a:spLocks noChangeArrowheads="1"/>
          </p:cNvSpPr>
          <p:nvPr/>
        </p:nvSpPr>
        <p:spPr bwMode="auto">
          <a:xfrm>
            <a:off x="5386388" y="5054600"/>
            <a:ext cx="493712" cy="258763"/>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6,6%</a:t>
            </a:r>
          </a:p>
        </p:txBody>
      </p:sp>
      <p:sp>
        <p:nvSpPr>
          <p:cNvPr id="192534" name="Rectangle 22"/>
          <p:cNvSpPr>
            <a:spLocks noChangeArrowheads="1"/>
          </p:cNvSpPr>
          <p:nvPr/>
        </p:nvSpPr>
        <p:spPr bwMode="auto">
          <a:xfrm>
            <a:off x="6035675" y="5219700"/>
            <a:ext cx="493713" cy="258763"/>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3,5%</a:t>
            </a:r>
          </a:p>
        </p:txBody>
      </p:sp>
      <p:sp>
        <p:nvSpPr>
          <p:cNvPr id="192535" name="Rectangle 23"/>
          <p:cNvSpPr>
            <a:spLocks noChangeArrowheads="1"/>
          </p:cNvSpPr>
          <p:nvPr/>
        </p:nvSpPr>
        <p:spPr bwMode="auto">
          <a:xfrm>
            <a:off x="6694488" y="5326063"/>
            <a:ext cx="493712" cy="258762"/>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chemeClr val="bg1"/>
                </a:solidFill>
                <a:latin typeface="+mn-lt"/>
                <a:ea typeface="Arial" charset="0"/>
                <a:cs typeface="Arial" charset="0"/>
              </a:rPr>
              <a:t>1,6%</a:t>
            </a:r>
          </a:p>
        </p:txBody>
      </p:sp>
      <p:sp>
        <p:nvSpPr>
          <p:cNvPr id="215064" name="Rectangle 24"/>
          <p:cNvSpPr>
            <a:spLocks noChangeArrowheads="1"/>
          </p:cNvSpPr>
          <p:nvPr/>
        </p:nvSpPr>
        <p:spPr bwMode="auto">
          <a:xfrm>
            <a:off x="1546225" y="5730875"/>
            <a:ext cx="266700" cy="3175"/>
          </a:xfrm>
          <a:prstGeom prst="rect">
            <a:avLst/>
          </a:prstGeom>
          <a:solidFill>
            <a:srgbClr val="3366FF"/>
          </a:solidFill>
          <a:ln w="9525">
            <a:solidFill>
              <a:srgbClr val="66FFFF"/>
            </a:solidFill>
            <a:miter lim="800000"/>
            <a:headEnd/>
            <a:tailEnd/>
          </a:ln>
        </p:spPr>
        <p:txBody>
          <a:bodyPr/>
          <a:lstStyle/>
          <a:p>
            <a:endParaRPr lang="it-IT">
              <a:latin typeface="Calisto MT" pitchFamily="18" charset="0"/>
            </a:endParaRPr>
          </a:p>
        </p:txBody>
      </p:sp>
      <p:sp>
        <p:nvSpPr>
          <p:cNvPr id="215065" name="Rectangle 25"/>
          <p:cNvSpPr>
            <a:spLocks noChangeArrowheads="1"/>
          </p:cNvSpPr>
          <p:nvPr/>
        </p:nvSpPr>
        <p:spPr bwMode="auto">
          <a:xfrm>
            <a:off x="1546225" y="5730875"/>
            <a:ext cx="266700" cy="3175"/>
          </a:xfrm>
          <a:prstGeom prst="rect">
            <a:avLst/>
          </a:prstGeom>
          <a:noFill/>
          <a:ln w="17463">
            <a:solidFill>
              <a:srgbClr val="66FFFF"/>
            </a:solidFill>
            <a:miter lim="800000"/>
            <a:headEnd/>
            <a:tailEnd/>
          </a:ln>
        </p:spPr>
        <p:txBody>
          <a:bodyPr/>
          <a:lstStyle/>
          <a:p>
            <a:endParaRPr lang="it-IT">
              <a:latin typeface="Calisto MT" pitchFamily="18" charset="0"/>
            </a:endParaRPr>
          </a:p>
        </p:txBody>
      </p:sp>
      <p:sp>
        <p:nvSpPr>
          <p:cNvPr id="215066" name="Rectangle 26"/>
          <p:cNvSpPr>
            <a:spLocks noChangeArrowheads="1"/>
          </p:cNvSpPr>
          <p:nvPr/>
        </p:nvSpPr>
        <p:spPr bwMode="auto">
          <a:xfrm>
            <a:off x="2205038" y="5719763"/>
            <a:ext cx="260350" cy="14287"/>
          </a:xfrm>
          <a:prstGeom prst="rect">
            <a:avLst/>
          </a:prstGeom>
          <a:solidFill>
            <a:srgbClr val="3366FF"/>
          </a:solidFill>
          <a:ln w="9525">
            <a:solidFill>
              <a:srgbClr val="66FFFF"/>
            </a:solidFill>
            <a:miter lim="800000"/>
            <a:headEnd/>
            <a:tailEnd/>
          </a:ln>
        </p:spPr>
        <p:txBody>
          <a:bodyPr/>
          <a:lstStyle/>
          <a:p>
            <a:endParaRPr lang="it-IT">
              <a:latin typeface="Calisto MT" pitchFamily="18" charset="0"/>
            </a:endParaRPr>
          </a:p>
        </p:txBody>
      </p:sp>
      <p:sp>
        <p:nvSpPr>
          <p:cNvPr id="215067" name="Rectangle 27"/>
          <p:cNvSpPr>
            <a:spLocks noChangeArrowheads="1"/>
          </p:cNvSpPr>
          <p:nvPr/>
        </p:nvSpPr>
        <p:spPr bwMode="auto">
          <a:xfrm>
            <a:off x="2211388" y="5726113"/>
            <a:ext cx="246062" cy="0"/>
          </a:xfrm>
          <a:prstGeom prst="rect">
            <a:avLst/>
          </a:prstGeom>
          <a:gradFill rotWithShape="0">
            <a:gsLst>
              <a:gs pos="0">
                <a:srgbClr val="D20000"/>
              </a:gs>
              <a:gs pos="100000">
                <a:schemeClr val="bg1"/>
              </a:gs>
            </a:gsLst>
            <a:lin ang="5400000" scaled="1"/>
          </a:gradFill>
          <a:ln w="17463">
            <a:solidFill>
              <a:srgbClr val="66FFFF"/>
            </a:solidFill>
            <a:miter lim="800000"/>
            <a:headEnd/>
            <a:tailEnd/>
          </a:ln>
        </p:spPr>
        <p:txBody>
          <a:bodyPr/>
          <a:lstStyle/>
          <a:p>
            <a:endParaRPr lang="it-IT">
              <a:latin typeface="Calisto MT" pitchFamily="18" charset="0"/>
            </a:endParaRPr>
          </a:p>
        </p:txBody>
      </p:sp>
      <p:sp>
        <p:nvSpPr>
          <p:cNvPr id="215068" name="Line 28"/>
          <p:cNvSpPr>
            <a:spLocks noChangeShapeType="1"/>
          </p:cNvSpPr>
          <p:nvPr/>
        </p:nvSpPr>
        <p:spPr bwMode="auto">
          <a:xfrm>
            <a:off x="700088" y="5734050"/>
            <a:ext cx="7199312" cy="1588"/>
          </a:xfrm>
          <a:prstGeom prst="line">
            <a:avLst/>
          </a:prstGeom>
          <a:noFill/>
          <a:ln w="19050">
            <a:solidFill>
              <a:schemeClr val="bg1"/>
            </a:solidFill>
            <a:round/>
            <a:headEnd/>
            <a:tailEnd/>
          </a:ln>
        </p:spPr>
        <p:txBody>
          <a:bodyPr/>
          <a:lstStyle/>
          <a:p>
            <a:endParaRPr lang="it-IT"/>
          </a:p>
        </p:txBody>
      </p:sp>
      <p:sp>
        <p:nvSpPr>
          <p:cNvPr id="215069" name="Line 29"/>
          <p:cNvSpPr>
            <a:spLocks noChangeShapeType="1"/>
          </p:cNvSpPr>
          <p:nvPr/>
        </p:nvSpPr>
        <p:spPr bwMode="auto">
          <a:xfrm flipV="1">
            <a:off x="700088" y="5734050"/>
            <a:ext cx="1587" cy="44450"/>
          </a:xfrm>
          <a:prstGeom prst="line">
            <a:avLst/>
          </a:prstGeom>
          <a:noFill/>
          <a:ln w="19050">
            <a:solidFill>
              <a:schemeClr val="bg1"/>
            </a:solidFill>
            <a:round/>
            <a:headEnd/>
            <a:tailEnd/>
          </a:ln>
        </p:spPr>
        <p:txBody>
          <a:bodyPr/>
          <a:lstStyle/>
          <a:p>
            <a:endParaRPr lang="it-IT"/>
          </a:p>
        </p:txBody>
      </p:sp>
      <p:sp>
        <p:nvSpPr>
          <p:cNvPr id="215070" name="Line 30"/>
          <p:cNvSpPr>
            <a:spLocks noChangeShapeType="1"/>
          </p:cNvSpPr>
          <p:nvPr/>
        </p:nvSpPr>
        <p:spPr bwMode="auto">
          <a:xfrm flipV="1">
            <a:off x="1352550" y="5734050"/>
            <a:ext cx="1588" cy="44450"/>
          </a:xfrm>
          <a:prstGeom prst="line">
            <a:avLst/>
          </a:prstGeom>
          <a:noFill/>
          <a:ln w="12700">
            <a:solidFill>
              <a:schemeClr val="bg1"/>
            </a:solidFill>
            <a:round/>
            <a:headEnd/>
            <a:tailEnd/>
          </a:ln>
        </p:spPr>
        <p:txBody>
          <a:bodyPr/>
          <a:lstStyle/>
          <a:p>
            <a:endParaRPr lang="it-IT"/>
          </a:p>
        </p:txBody>
      </p:sp>
      <p:sp>
        <p:nvSpPr>
          <p:cNvPr id="215071" name="Line 31"/>
          <p:cNvSpPr>
            <a:spLocks noChangeShapeType="1"/>
          </p:cNvSpPr>
          <p:nvPr/>
        </p:nvSpPr>
        <p:spPr bwMode="auto">
          <a:xfrm flipV="1">
            <a:off x="2009775" y="5734050"/>
            <a:ext cx="0" cy="44450"/>
          </a:xfrm>
          <a:prstGeom prst="line">
            <a:avLst/>
          </a:prstGeom>
          <a:noFill/>
          <a:ln w="19050">
            <a:solidFill>
              <a:schemeClr val="bg1"/>
            </a:solidFill>
            <a:round/>
            <a:headEnd/>
            <a:tailEnd/>
          </a:ln>
        </p:spPr>
        <p:txBody>
          <a:bodyPr/>
          <a:lstStyle/>
          <a:p>
            <a:endParaRPr lang="it-IT"/>
          </a:p>
        </p:txBody>
      </p:sp>
      <p:sp>
        <p:nvSpPr>
          <p:cNvPr id="215072" name="Line 32"/>
          <p:cNvSpPr>
            <a:spLocks noChangeShapeType="1"/>
          </p:cNvSpPr>
          <p:nvPr/>
        </p:nvSpPr>
        <p:spPr bwMode="auto">
          <a:xfrm flipV="1">
            <a:off x="2663825" y="5734050"/>
            <a:ext cx="1588" cy="44450"/>
          </a:xfrm>
          <a:prstGeom prst="line">
            <a:avLst/>
          </a:prstGeom>
          <a:noFill/>
          <a:ln w="19050">
            <a:solidFill>
              <a:schemeClr val="bg1"/>
            </a:solidFill>
            <a:round/>
            <a:headEnd/>
            <a:tailEnd/>
          </a:ln>
        </p:spPr>
        <p:txBody>
          <a:bodyPr/>
          <a:lstStyle/>
          <a:p>
            <a:endParaRPr lang="it-IT"/>
          </a:p>
        </p:txBody>
      </p:sp>
      <p:sp>
        <p:nvSpPr>
          <p:cNvPr id="215073" name="Line 33"/>
          <p:cNvSpPr>
            <a:spLocks noChangeShapeType="1"/>
          </p:cNvSpPr>
          <p:nvPr/>
        </p:nvSpPr>
        <p:spPr bwMode="auto">
          <a:xfrm flipV="1">
            <a:off x="3316288" y="5734050"/>
            <a:ext cx="1587" cy="44450"/>
          </a:xfrm>
          <a:prstGeom prst="line">
            <a:avLst/>
          </a:prstGeom>
          <a:noFill/>
          <a:ln w="19050">
            <a:solidFill>
              <a:schemeClr val="bg1"/>
            </a:solidFill>
            <a:round/>
            <a:headEnd/>
            <a:tailEnd/>
          </a:ln>
        </p:spPr>
        <p:txBody>
          <a:bodyPr/>
          <a:lstStyle/>
          <a:p>
            <a:endParaRPr lang="it-IT"/>
          </a:p>
        </p:txBody>
      </p:sp>
      <p:sp>
        <p:nvSpPr>
          <p:cNvPr id="215074" name="Line 34"/>
          <p:cNvSpPr>
            <a:spLocks noChangeShapeType="1"/>
          </p:cNvSpPr>
          <p:nvPr/>
        </p:nvSpPr>
        <p:spPr bwMode="auto">
          <a:xfrm flipV="1">
            <a:off x="3971925" y="5734050"/>
            <a:ext cx="1588" cy="44450"/>
          </a:xfrm>
          <a:prstGeom prst="line">
            <a:avLst/>
          </a:prstGeom>
          <a:noFill/>
          <a:ln w="19050">
            <a:solidFill>
              <a:schemeClr val="bg1"/>
            </a:solidFill>
            <a:round/>
            <a:headEnd/>
            <a:tailEnd/>
          </a:ln>
        </p:spPr>
        <p:txBody>
          <a:bodyPr/>
          <a:lstStyle/>
          <a:p>
            <a:endParaRPr lang="it-IT"/>
          </a:p>
        </p:txBody>
      </p:sp>
      <p:sp>
        <p:nvSpPr>
          <p:cNvPr id="215075" name="Line 35"/>
          <p:cNvSpPr>
            <a:spLocks noChangeShapeType="1"/>
          </p:cNvSpPr>
          <p:nvPr/>
        </p:nvSpPr>
        <p:spPr bwMode="auto">
          <a:xfrm flipV="1">
            <a:off x="4625975" y="5734050"/>
            <a:ext cx="1588" cy="44450"/>
          </a:xfrm>
          <a:prstGeom prst="line">
            <a:avLst/>
          </a:prstGeom>
          <a:noFill/>
          <a:ln w="19050">
            <a:solidFill>
              <a:schemeClr val="bg1"/>
            </a:solidFill>
            <a:round/>
            <a:headEnd/>
            <a:tailEnd/>
          </a:ln>
        </p:spPr>
        <p:txBody>
          <a:bodyPr/>
          <a:lstStyle/>
          <a:p>
            <a:endParaRPr lang="it-IT"/>
          </a:p>
        </p:txBody>
      </p:sp>
      <p:sp>
        <p:nvSpPr>
          <p:cNvPr id="215076" name="Line 36"/>
          <p:cNvSpPr>
            <a:spLocks noChangeShapeType="1"/>
          </p:cNvSpPr>
          <p:nvPr/>
        </p:nvSpPr>
        <p:spPr bwMode="auto">
          <a:xfrm flipV="1">
            <a:off x="5283200" y="5734050"/>
            <a:ext cx="1588" cy="44450"/>
          </a:xfrm>
          <a:prstGeom prst="line">
            <a:avLst/>
          </a:prstGeom>
          <a:noFill/>
          <a:ln w="19050">
            <a:solidFill>
              <a:schemeClr val="bg1"/>
            </a:solidFill>
            <a:round/>
            <a:headEnd/>
            <a:tailEnd/>
          </a:ln>
        </p:spPr>
        <p:txBody>
          <a:bodyPr/>
          <a:lstStyle/>
          <a:p>
            <a:endParaRPr lang="it-IT"/>
          </a:p>
        </p:txBody>
      </p:sp>
      <p:sp>
        <p:nvSpPr>
          <p:cNvPr id="215077" name="Line 37"/>
          <p:cNvSpPr>
            <a:spLocks noChangeShapeType="1"/>
          </p:cNvSpPr>
          <p:nvPr/>
        </p:nvSpPr>
        <p:spPr bwMode="auto">
          <a:xfrm flipV="1">
            <a:off x="5934075" y="5734050"/>
            <a:ext cx="1588" cy="44450"/>
          </a:xfrm>
          <a:prstGeom prst="line">
            <a:avLst/>
          </a:prstGeom>
          <a:noFill/>
          <a:ln w="19050">
            <a:solidFill>
              <a:schemeClr val="bg1"/>
            </a:solidFill>
            <a:round/>
            <a:headEnd/>
            <a:tailEnd/>
          </a:ln>
        </p:spPr>
        <p:txBody>
          <a:bodyPr/>
          <a:lstStyle/>
          <a:p>
            <a:endParaRPr lang="it-IT"/>
          </a:p>
        </p:txBody>
      </p:sp>
      <p:sp>
        <p:nvSpPr>
          <p:cNvPr id="215078" name="Line 38"/>
          <p:cNvSpPr>
            <a:spLocks noChangeShapeType="1"/>
          </p:cNvSpPr>
          <p:nvPr/>
        </p:nvSpPr>
        <p:spPr bwMode="auto">
          <a:xfrm flipV="1">
            <a:off x="6589713" y="5734050"/>
            <a:ext cx="1587" cy="44450"/>
          </a:xfrm>
          <a:prstGeom prst="line">
            <a:avLst/>
          </a:prstGeom>
          <a:noFill/>
          <a:ln w="19050">
            <a:solidFill>
              <a:schemeClr val="bg1"/>
            </a:solidFill>
            <a:round/>
            <a:headEnd/>
            <a:tailEnd/>
          </a:ln>
        </p:spPr>
        <p:txBody>
          <a:bodyPr/>
          <a:lstStyle/>
          <a:p>
            <a:endParaRPr lang="it-IT"/>
          </a:p>
        </p:txBody>
      </p:sp>
      <p:sp>
        <p:nvSpPr>
          <p:cNvPr id="215079" name="Line 39"/>
          <p:cNvSpPr>
            <a:spLocks noChangeShapeType="1"/>
          </p:cNvSpPr>
          <p:nvPr/>
        </p:nvSpPr>
        <p:spPr bwMode="auto">
          <a:xfrm flipV="1">
            <a:off x="7245350" y="5734050"/>
            <a:ext cx="1588" cy="44450"/>
          </a:xfrm>
          <a:prstGeom prst="line">
            <a:avLst/>
          </a:prstGeom>
          <a:noFill/>
          <a:ln w="19050">
            <a:solidFill>
              <a:schemeClr val="bg1"/>
            </a:solidFill>
            <a:round/>
            <a:headEnd/>
            <a:tailEnd/>
          </a:ln>
        </p:spPr>
        <p:txBody>
          <a:bodyPr/>
          <a:lstStyle/>
          <a:p>
            <a:endParaRPr lang="it-IT"/>
          </a:p>
        </p:txBody>
      </p:sp>
      <p:sp>
        <p:nvSpPr>
          <p:cNvPr id="215080" name="Line 40"/>
          <p:cNvSpPr>
            <a:spLocks noChangeShapeType="1"/>
          </p:cNvSpPr>
          <p:nvPr/>
        </p:nvSpPr>
        <p:spPr bwMode="auto">
          <a:xfrm flipV="1">
            <a:off x="7899400" y="5734050"/>
            <a:ext cx="1588" cy="44450"/>
          </a:xfrm>
          <a:prstGeom prst="line">
            <a:avLst/>
          </a:prstGeom>
          <a:noFill/>
          <a:ln w="19050">
            <a:solidFill>
              <a:schemeClr val="bg1"/>
            </a:solidFill>
            <a:round/>
            <a:headEnd/>
            <a:tailEnd/>
          </a:ln>
        </p:spPr>
        <p:txBody>
          <a:bodyPr/>
          <a:lstStyle/>
          <a:p>
            <a:endParaRPr lang="it-IT"/>
          </a:p>
        </p:txBody>
      </p:sp>
      <p:sp>
        <p:nvSpPr>
          <p:cNvPr id="192553" name="Rectangle 41"/>
          <p:cNvSpPr>
            <a:spLocks noChangeArrowheads="1"/>
          </p:cNvSpPr>
          <p:nvPr/>
        </p:nvSpPr>
        <p:spPr bwMode="auto">
          <a:xfrm>
            <a:off x="7304088" y="1458913"/>
            <a:ext cx="614362" cy="258762"/>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700" b="1">
                <a:solidFill>
                  <a:srgbClr val="FFFF00"/>
                </a:solidFill>
                <a:latin typeface="+mn-lt"/>
                <a:ea typeface="Arial" charset="0"/>
                <a:cs typeface="Arial" charset="0"/>
              </a:rPr>
              <a:t>72,8%</a:t>
            </a:r>
          </a:p>
        </p:txBody>
      </p:sp>
      <p:sp>
        <p:nvSpPr>
          <p:cNvPr id="192554" name="Rectangle 42"/>
          <p:cNvSpPr>
            <a:spLocks noChangeArrowheads="1"/>
          </p:cNvSpPr>
          <p:nvPr/>
        </p:nvSpPr>
        <p:spPr bwMode="auto">
          <a:xfrm>
            <a:off x="841375" y="5775325"/>
            <a:ext cx="417513"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zero</a:t>
            </a:r>
          </a:p>
        </p:txBody>
      </p:sp>
      <p:sp>
        <p:nvSpPr>
          <p:cNvPr id="192555" name="Rectangle 43"/>
          <p:cNvSpPr>
            <a:spLocks noChangeArrowheads="1"/>
          </p:cNvSpPr>
          <p:nvPr/>
        </p:nvSpPr>
        <p:spPr bwMode="auto">
          <a:xfrm>
            <a:off x="1514475" y="5775325"/>
            <a:ext cx="371475"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uno</a:t>
            </a:r>
          </a:p>
        </p:txBody>
      </p:sp>
      <p:sp>
        <p:nvSpPr>
          <p:cNvPr id="192556" name="Rectangle 44"/>
          <p:cNvSpPr>
            <a:spLocks noChangeArrowheads="1"/>
          </p:cNvSpPr>
          <p:nvPr/>
        </p:nvSpPr>
        <p:spPr bwMode="auto">
          <a:xfrm>
            <a:off x="2205038" y="5775325"/>
            <a:ext cx="360362"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due</a:t>
            </a:r>
          </a:p>
        </p:txBody>
      </p:sp>
      <p:sp>
        <p:nvSpPr>
          <p:cNvPr id="192557" name="Rectangle 45"/>
          <p:cNvSpPr>
            <a:spLocks noChangeArrowheads="1"/>
          </p:cNvSpPr>
          <p:nvPr/>
        </p:nvSpPr>
        <p:spPr bwMode="auto">
          <a:xfrm>
            <a:off x="2901950" y="5775325"/>
            <a:ext cx="260350"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tre</a:t>
            </a:r>
          </a:p>
        </p:txBody>
      </p:sp>
      <p:sp>
        <p:nvSpPr>
          <p:cNvPr id="192558" name="Rectangle 46"/>
          <p:cNvSpPr>
            <a:spLocks noChangeArrowheads="1"/>
          </p:cNvSpPr>
          <p:nvPr/>
        </p:nvSpPr>
        <p:spPr bwMode="auto">
          <a:xfrm>
            <a:off x="3341688" y="5775325"/>
            <a:ext cx="700087"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quattro</a:t>
            </a:r>
          </a:p>
        </p:txBody>
      </p:sp>
      <p:sp>
        <p:nvSpPr>
          <p:cNvPr id="192559" name="Rectangle 47"/>
          <p:cNvSpPr>
            <a:spLocks noChangeArrowheads="1"/>
          </p:cNvSpPr>
          <p:nvPr/>
        </p:nvSpPr>
        <p:spPr bwMode="auto">
          <a:xfrm>
            <a:off x="4049713" y="5775325"/>
            <a:ext cx="654050"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cinque</a:t>
            </a:r>
          </a:p>
        </p:txBody>
      </p:sp>
      <p:sp>
        <p:nvSpPr>
          <p:cNvPr id="192560" name="Rectangle 48"/>
          <p:cNvSpPr>
            <a:spLocks noChangeArrowheads="1"/>
          </p:cNvSpPr>
          <p:nvPr/>
        </p:nvSpPr>
        <p:spPr bwMode="auto">
          <a:xfrm>
            <a:off x="4821238" y="5775325"/>
            <a:ext cx="282575"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sei</a:t>
            </a:r>
          </a:p>
        </p:txBody>
      </p:sp>
      <p:sp>
        <p:nvSpPr>
          <p:cNvPr id="192561" name="Rectangle 49"/>
          <p:cNvSpPr>
            <a:spLocks noChangeArrowheads="1"/>
          </p:cNvSpPr>
          <p:nvPr/>
        </p:nvSpPr>
        <p:spPr bwMode="auto">
          <a:xfrm>
            <a:off x="5403850" y="5775325"/>
            <a:ext cx="474663"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sette</a:t>
            </a:r>
          </a:p>
        </p:txBody>
      </p:sp>
      <p:sp>
        <p:nvSpPr>
          <p:cNvPr id="192562" name="Rectangle 50"/>
          <p:cNvSpPr>
            <a:spLocks noChangeArrowheads="1"/>
          </p:cNvSpPr>
          <p:nvPr/>
        </p:nvSpPr>
        <p:spPr bwMode="auto">
          <a:xfrm>
            <a:off x="6097588" y="5775325"/>
            <a:ext cx="384175"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otto</a:t>
            </a:r>
          </a:p>
        </p:txBody>
      </p:sp>
      <p:sp>
        <p:nvSpPr>
          <p:cNvPr id="192563" name="Rectangle 51"/>
          <p:cNvSpPr>
            <a:spLocks noChangeArrowheads="1"/>
          </p:cNvSpPr>
          <p:nvPr/>
        </p:nvSpPr>
        <p:spPr bwMode="auto">
          <a:xfrm>
            <a:off x="6724650" y="5775325"/>
            <a:ext cx="473075"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chemeClr val="bg1"/>
                </a:solidFill>
                <a:latin typeface="+mn-lt"/>
                <a:ea typeface="Arial" charset="0"/>
                <a:cs typeface="Arial" charset="0"/>
              </a:rPr>
              <a:t>nove</a:t>
            </a:r>
          </a:p>
        </p:txBody>
      </p:sp>
      <p:sp>
        <p:nvSpPr>
          <p:cNvPr id="192564" name="Rectangle 52"/>
          <p:cNvSpPr>
            <a:spLocks noChangeArrowheads="1"/>
          </p:cNvSpPr>
          <p:nvPr/>
        </p:nvSpPr>
        <p:spPr bwMode="auto">
          <a:xfrm>
            <a:off x="7372350" y="5775325"/>
            <a:ext cx="463550" cy="244475"/>
          </a:xfrm>
          <a:prstGeom prst="rect">
            <a:avLst/>
          </a:prstGeom>
          <a:noFill/>
          <a:ln w="9525">
            <a:noFill/>
            <a:miter lim="800000"/>
            <a:headEnd/>
            <a:tailEnd/>
          </a:ln>
          <a:effectLst>
            <a:outerShdw blurRad="63500" dist="29783" dir="1514402" algn="ctr" rotWithShape="0">
              <a:srgbClr val="000000">
                <a:alpha val="74998"/>
              </a:srgbClr>
            </a:outerShdw>
          </a:effectLst>
        </p:spPr>
        <p:txBody>
          <a:bodyPr wrap="none" lIns="0" tIns="0" rIns="0" bIns="0">
            <a:spAutoFit/>
          </a:bodyPr>
          <a:lstStyle/>
          <a:p>
            <a:pPr fontAlgn="auto">
              <a:spcBef>
                <a:spcPts val="0"/>
              </a:spcBef>
              <a:spcAft>
                <a:spcPts val="0"/>
              </a:spcAft>
              <a:defRPr/>
            </a:pPr>
            <a:r>
              <a:rPr lang="it-IT" sz="1600" b="1">
                <a:solidFill>
                  <a:srgbClr val="FFFF00"/>
                </a:solidFill>
                <a:latin typeface="+mn-lt"/>
                <a:ea typeface="Arial" charset="0"/>
                <a:cs typeface="Arial" charset="0"/>
              </a:rPr>
              <a:t>dieci</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ChangeArrowheads="1"/>
          </p:cNvSpPr>
          <p:nvPr/>
        </p:nvSpPr>
        <p:spPr bwMode="auto">
          <a:xfrm>
            <a:off x="587375" y="22860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4000" b="1">
                <a:solidFill>
                  <a:srgbClr val="FFFF00"/>
                </a:solidFill>
                <a:latin typeface="+mn-lt"/>
              </a:rPr>
              <a:t>DEI  -  BTcP</a:t>
            </a:r>
          </a:p>
        </p:txBody>
      </p:sp>
      <p:sp>
        <p:nvSpPr>
          <p:cNvPr id="217090" name="Rectangle 4"/>
          <p:cNvSpPr>
            <a:spLocks noChangeArrowheads="1"/>
          </p:cNvSpPr>
          <p:nvPr/>
        </p:nvSpPr>
        <p:spPr bwMode="auto">
          <a:xfrm>
            <a:off x="1403350" y="1311275"/>
            <a:ext cx="6705600" cy="533400"/>
          </a:xfrm>
          <a:prstGeom prst="rect">
            <a:avLst/>
          </a:prstGeom>
          <a:solidFill>
            <a:srgbClr val="000054">
              <a:alpha val="50195"/>
            </a:srgbClr>
          </a:solidFill>
          <a:ln w="6350">
            <a:solidFill>
              <a:srgbClr val="A3D5FB"/>
            </a:solidFill>
            <a:miter lim="800000"/>
            <a:headEnd/>
            <a:tailEnd/>
          </a:ln>
        </p:spPr>
        <p:txBody>
          <a:bodyPr wrap="none" anchor="ctr"/>
          <a:lstStyle/>
          <a:p>
            <a:endParaRPr lang="it-IT">
              <a:latin typeface="Calisto MT" pitchFamily="18" charset="0"/>
            </a:endParaRPr>
          </a:p>
        </p:txBody>
      </p:sp>
      <p:sp>
        <p:nvSpPr>
          <p:cNvPr id="198661" name="Rectangle 5"/>
          <p:cNvSpPr>
            <a:spLocks noChangeArrowheads="1"/>
          </p:cNvSpPr>
          <p:nvPr/>
        </p:nvSpPr>
        <p:spPr bwMode="auto">
          <a:xfrm>
            <a:off x="2032000" y="1346200"/>
            <a:ext cx="4206875" cy="457200"/>
          </a:xfrm>
          <a:prstGeom prst="rect">
            <a:avLst/>
          </a:prstGeom>
          <a:noFill/>
          <a:ln w="9525">
            <a:noFill/>
            <a:miter lim="800000"/>
            <a:headEnd/>
            <a:tailEnd/>
          </a:ln>
          <a:effectLst>
            <a:outerShdw blurRad="63500" dist="38099" dir="2700000" algn="ctr" rotWithShape="0">
              <a:schemeClr val="tx1">
                <a:alpha val="74998"/>
              </a:schemeClr>
            </a:outerShdw>
          </a:effectLst>
        </p:spPr>
        <p:txBody>
          <a:bodyPr wrap="none">
            <a:spAutoFit/>
          </a:bodyPr>
          <a:lstStyle/>
          <a:p>
            <a:pPr fontAlgn="auto">
              <a:spcBef>
                <a:spcPts val="0"/>
              </a:spcBef>
              <a:spcAft>
                <a:spcPts val="0"/>
              </a:spcAft>
              <a:defRPr/>
            </a:pPr>
            <a:r>
              <a:rPr lang="it-IT" sz="2400" b="1">
                <a:solidFill>
                  <a:srgbClr val="FFFF00"/>
                </a:solidFill>
                <a:latin typeface="+mn-lt"/>
              </a:rPr>
              <a:t>Impatto sul controllo del dolore</a:t>
            </a:r>
          </a:p>
        </p:txBody>
      </p:sp>
      <p:sp>
        <p:nvSpPr>
          <p:cNvPr id="198662" name="Text Box 6"/>
          <p:cNvSpPr txBox="1">
            <a:spLocks noChangeArrowheads="1"/>
          </p:cNvSpPr>
          <p:nvPr/>
        </p:nvSpPr>
        <p:spPr bwMode="auto">
          <a:xfrm>
            <a:off x="3833813" y="1958975"/>
            <a:ext cx="1674812" cy="457200"/>
          </a:xfrm>
          <a:prstGeom prst="rect">
            <a:avLst/>
          </a:prstGeom>
          <a:solidFill>
            <a:schemeClr val="bg2">
              <a:lumMod val="25000"/>
            </a:schemeClr>
          </a:solidFill>
          <a:ln w="9525">
            <a:noFill/>
            <a:miter lim="800000"/>
            <a:headEnd/>
            <a:tailEnd/>
          </a:ln>
          <a:effectLst>
            <a:outerShdw blurRad="63500" dist="38099" dir="2700000" algn="ctr" rotWithShape="0">
              <a:schemeClr val="tx1">
                <a:alpha val="74998"/>
              </a:schemeClr>
            </a:outerShdw>
          </a:effectLst>
        </p:spPr>
        <p:txBody>
          <a:bodyPr wrap="none">
            <a:spAutoFit/>
          </a:bodyPr>
          <a:lstStyle/>
          <a:p>
            <a:pPr fontAlgn="auto">
              <a:spcBef>
                <a:spcPts val="0"/>
              </a:spcBef>
              <a:spcAft>
                <a:spcPts val="0"/>
              </a:spcAft>
              <a:defRPr/>
            </a:pPr>
            <a:r>
              <a:rPr lang="it-IT" sz="2400" b="1">
                <a:solidFill>
                  <a:schemeClr val="bg1"/>
                </a:solidFill>
                <a:latin typeface="+mn-lt"/>
                <a:ea typeface="Arial" charset="0"/>
                <a:cs typeface="Arial" charset="0"/>
              </a:rPr>
              <a:t>Si associa</a:t>
            </a:r>
          </a:p>
        </p:txBody>
      </p:sp>
      <p:sp>
        <p:nvSpPr>
          <p:cNvPr id="198663" name="Rectangle 7"/>
          <p:cNvSpPr>
            <a:spLocks noChangeArrowheads="1"/>
          </p:cNvSpPr>
          <p:nvPr/>
        </p:nvSpPr>
        <p:spPr bwMode="auto">
          <a:xfrm>
            <a:off x="468313" y="2525713"/>
            <a:ext cx="8472487" cy="3341687"/>
          </a:xfrm>
          <a:prstGeom prst="rect">
            <a:avLst/>
          </a:prstGeom>
          <a:solidFill>
            <a:schemeClr val="bg2">
              <a:lumMod val="25000"/>
            </a:schemeClr>
          </a:solidFill>
          <a:ln w="19050">
            <a:noFill/>
            <a:miter lim="800000"/>
            <a:headEnd/>
            <a:tailEnd/>
          </a:ln>
          <a:effectLst>
            <a:outerShdw blurRad="63500" dist="29783" dir="1514402" algn="ctr" rotWithShape="0">
              <a:srgbClr val="000000">
                <a:alpha val="74998"/>
              </a:srgbClr>
            </a:outerShdw>
          </a:effectLst>
        </p:spPr>
        <p:txBody>
          <a:bodyPr>
            <a:spAutoFit/>
          </a:bodyPr>
          <a:lstStyle/>
          <a:p>
            <a:pPr eaLnBrk="0" fontAlgn="auto" hangingPunct="0">
              <a:spcBef>
                <a:spcPts val="0"/>
              </a:spcBef>
              <a:spcAft>
                <a:spcPts val="0"/>
              </a:spcAft>
              <a:defRPr/>
            </a:pPr>
            <a:r>
              <a:rPr lang="it-IT" sz="2400" b="1">
                <a:solidFill>
                  <a:schemeClr val="bg1"/>
                </a:solidFill>
                <a:latin typeface="+mn-lt"/>
                <a:ea typeface="Arial" charset="0"/>
                <a:cs typeface="Arial" charset="0"/>
              </a:rPr>
              <a:t>• a</a:t>
            </a:r>
            <a:r>
              <a:rPr lang="it-IT" sz="2400" b="1">
                <a:solidFill>
                  <a:schemeClr val="bg1"/>
                </a:solidFill>
                <a:latin typeface="+mn-lt"/>
              </a:rPr>
              <a:t> dolore di base, in media più intenso e severo</a:t>
            </a:r>
          </a:p>
          <a:p>
            <a:pPr eaLnBrk="0" fontAlgn="auto" hangingPunct="0">
              <a:lnSpc>
                <a:spcPct val="60000"/>
              </a:lnSpc>
              <a:spcBef>
                <a:spcPts val="0"/>
              </a:spcBef>
              <a:spcAft>
                <a:spcPts val="0"/>
              </a:spcAft>
              <a:defRPr/>
            </a:pPr>
            <a:endParaRPr lang="it-IT" sz="2400" b="1">
              <a:solidFill>
                <a:schemeClr val="bg1"/>
              </a:solidFill>
              <a:latin typeface="+mn-lt"/>
            </a:endParaRPr>
          </a:p>
          <a:p>
            <a:pPr eaLnBrk="0" fontAlgn="auto" hangingPunct="0">
              <a:spcBef>
                <a:spcPts val="0"/>
              </a:spcBef>
              <a:spcAft>
                <a:spcPts val="0"/>
              </a:spcAft>
              <a:defRPr/>
            </a:pPr>
            <a:r>
              <a:rPr lang="it-IT" sz="2400" b="1">
                <a:solidFill>
                  <a:schemeClr val="bg1"/>
                </a:solidFill>
                <a:latin typeface="+mn-lt"/>
                <a:ea typeface="Arial" charset="0"/>
                <a:cs typeface="Arial" charset="0"/>
              </a:rPr>
              <a:t>• </a:t>
            </a:r>
            <a:r>
              <a:rPr lang="it-IT" sz="2400" b="1">
                <a:solidFill>
                  <a:schemeClr val="bg1"/>
                </a:solidFill>
                <a:latin typeface="+mn-lt"/>
              </a:rPr>
              <a:t>a sindromi dolorose di più difficile controllo </a:t>
            </a:r>
          </a:p>
          <a:p>
            <a:pPr eaLnBrk="0" fontAlgn="auto" hangingPunct="0">
              <a:spcBef>
                <a:spcPts val="0"/>
              </a:spcBef>
              <a:spcAft>
                <a:spcPts val="0"/>
              </a:spcAft>
              <a:defRPr/>
            </a:pPr>
            <a:r>
              <a:rPr lang="it-IT" sz="2400" b="1">
                <a:solidFill>
                  <a:schemeClr val="bg1"/>
                </a:solidFill>
                <a:latin typeface="+mn-lt"/>
              </a:rPr>
              <a:t>  con le terapie farmacologiche</a:t>
            </a:r>
          </a:p>
          <a:p>
            <a:pPr eaLnBrk="0" fontAlgn="auto" hangingPunct="0">
              <a:lnSpc>
                <a:spcPct val="60000"/>
              </a:lnSpc>
              <a:spcBef>
                <a:spcPts val="0"/>
              </a:spcBef>
              <a:spcAft>
                <a:spcPts val="0"/>
              </a:spcAft>
              <a:defRPr/>
            </a:pPr>
            <a:endParaRPr lang="it-IT" sz="2400" b="1">
              <a:solidFill>
                <a:schemeClr val="bg1"/>
              </a:solidFill>
              <a:latin typeface="+mn-lt"/>
            </a:endParaRPr>
          </a:p>
          <a:p>
            <a:pPr eaLnBrk="0" fontAlgn="auto" hangingPunct="0">
              <a:spcBef>
                <a:spcPts val="0"/>
              </a:spcBef>
              <a:spcAft>
                <a:spcPts val="0"/>
              </a:spcAft>
              <a:defRPr/>
            </a:pPr>
            <a:r>
              <a:rPr lang="it-IT" sz="2400" b="1">
                <a:solidFill>
                  <a:schemeClr val="bg1"/>
                </a:solidFill>
                <a:latin typeface="+mn-lt"/>
                <a:ea typeface="Arial" charset="0"/>
                <a:cs typeface="Arial" charset="0"/>
              </a:rPr>
              <a:t>• </a:t>
            </a:r>
            <a:r>
              <a:rPr lang="it-IT" sz="2400" b="1">
                <a:solidFill>
                  <a:schemeClr val="bg1"/>
                </a:solidFill>
                <a:latin typeface="+mn-lt"/>
              </a:rPr>
              <a:t>a minor risposta agli Oppioidi per il dolore di base</a:t>
            </a:r>
          </a:p>
          <a:p>
            <a:pPr eaLnBrk="0" fontAlgn="auto" hangingPunct="0">
              <a:lnSpc>
                <a:spcPct val="70000"/>
              </a:lnSpc>
              <a:spcBef>
                <a:spcPts val="0"/>
              </a:spcBef>
              <a:spcAft>
                <a:spcPts val="0"/>
              </a:spcAft>
              <a:defRPr/>
            </a:pPr>
            <a:endParaRPr lang="it-IT" sz="2400" b="1">
              <a:solidFill>
                <a:schemeClr val="bg1"/>
              </a:solidFill>
              <a:latin typeface="+mn-lt"/>
            </a:endParaRPr>
          </a:p>
          <a:p>
            <a:pPr eaLnBrk="0" fontAlgn="auto" hangingPunct="0">
              <a:spcBef>
                <a:spcPts val="0"/>
              </a:spcBef>
              <a:spcAft>
                <a:spcPts val="0"/>
              </a:spcAft>
              <a:defRPr/>
            </a:pPr>
            <a:r>
              <a:rPr lang="it-IT" sz="2400" b="1">
                <a:solidFill>
                  <a:schemeClr val="bg1"/>
                </a:solidFill>
                <a:latin typeface="+mn-lt"/>
                <a:ea typeface="Arial" charset="0"/>
                <a:cs typeface="Arial" charset="0"/>
              </a:rPr>
              <a:t>• </a:t>
            </a:r>
            <a:r>
              <a:rPr lang="it-IT" sz="2400" b="1">
                <a:solidFill>
                  <a:schemeClr val="bg1"/>
                </a:solidFill>
                <a:latin typeface="+mn-lt"/>
              </a:rPr>
              <a:t>a minor soddisfazione del paziente sul controllo </a:t>
            </a:r>
          </a:p>
          <a:p>
            <a:pPr eaLnBrk="0" fontAlgn="auto" hangingPunct="0">
              <a:spcBef>
                <a:spcPts val="0"/>
              </a:spcBef>
              <a:spcAft>
                <a:spcPts val="0"/>
              </a:spcAft>
              <a:defRPr/>
            </a:pPr>
            <a:r>
              <a:rPr lang="it-IT" sz="2400" b="1">
                <a:solidFill>
                  <a:schemeClr val="bg1"/>
                </a:solidFill>
                <a:latin typeface="+mn-lt"/>
              </a:rPr>
              <a:t>  del dolore (25% soddisfatti vs 78% soddisfatti    </a:t>
            </a:r>
          </a:p>
          <a:p>
            <a:pPr eaLnBrk="0" fontAlgn="auto" hangingPunct="0">
              <a:spcBef>
                <a:spcPts val="0"/>
              </a:spcBef>
              <a:spcAft>
                <a:spcPts val="0"/>
              </a:spcAft>
              <a:defRPr/>
            </a:pPr>
            <a:r>
              <a:rPr lang="it-IT" sz="2400" b="1">
                <a:solidFill>
                  <a:schemeClr val="bg1"/>
                </a:solidFill>
                <a:latin typeface="+mn-lt"/>
              </a:rPr>
              <a:t>  senza DEI)  p&lt;0.0005</a:t>
            </a:r>
          </a:p>
        </p:txBody>
      </p:sp>
      <p:sp>
        <p:nvSpPr>
          <p:cNvPr id="198664" name="Rectangle 8"/>
          <p:cNvSpPr>
            <a:spLocks noChangeArrowheads="1"/>
          </p:cNvSpPr>
          <p:nvPr/>
        </p:nvSpPr>
        <p:spPr bwMode="auto">
          <a:xfrm>
            <a:off x="490538" y="6021388"/>
            <a:ext cx="6156325" cy="488950"/>
          </a:xfrm>
          <a:prstGeom prst="rect">
            <a:avLst/>
          </a:prstGeom>
          <a:solidFill>
            <a:schemeClr val="tx2"/>
          </a:solidFill>
          <a:ln w="19050">
            <a:noFill/>
            <a:miter lim="800000"/>
            <a:headEnd/>
            <a:tailEnd/>
          </a:ln>
          <a:effectLst>
            <a:outerShdw blurRad="63500" dist="29783" dir="1514402" algn="ctr" rotWithShape="0">
              <a:srgbClr val="000000">
                <a:alpha val="74998"/>
              </a:srgbClr>
            </a:outerShdw>
          </a:effectLst>
        </p:spPr>
        <p:txBody>
          <a:bodyPr>
            <a:spAutoFit/>
          </a:bodyPr>
          <a:lstStyle/>
          <a:p>
            <a:pPr eaLnBrk="0" fontAlgn="auto" hangingPunct="0">
              <a:spcBef>
                <a:spcPts val="0"/>
              </a:spcBef>
              <a:spcAft>
                <a:spcPts val="0"/>
              </a:spcAft>
              <a:defRPr/>
            </a:pPr>
            <a:r>
              <a:rPr lang="it-IT" sz="1300" b="1" i="1">
                <a:solidFill>
                  <a:schemeClr val="bg1"/>
                </a:solidFill>
                <a:latin typeface="+mn-lt"/>
                <a:ea typeface="Arial" charset="0"/>
                <a:cs typeface="Arial" charset="0"/>
              </a:rPr>
              <a:t>Mercadante, Pain 1992 e 1994; Bruera, JPSM 1995; Portenoy, Pain 1999; </a:t>
            </a:r>
          </a:p>
          <a:p>
            <a:pPr eaLnBrk="0" fontAlgn="auto" hangingPunct="0">
              <a:spcBef>
                <a:spcPts val="0"/>
              </a:spcBef>
              <a:spcAft>
                <a:spcPts val="0"/>
              </a:spcAft>
              <a:defRPr/>
            </a:pPr>
            <a:r>
              <a:rPr lang="it-IT" sz="1300" b="1" i="1">
                <a:solidFill>
                  <a:schemeClr val="bg1"/>
                </a:solidFill>
                <a:latin typeface="+mn-lt"/>
                <a:ea typeface="Arial" charset="0"/>
                <a:cs typeface="Arial" charset="0"/>
              </a:rPr>
              <a:t>Zeppetella, JPSM 2000, </a:t>
            </a:r>
            <a:r>
              <a:rPr lang="en-GB" sz="1300" b="1" i="1">
                <a:solidFill>
                  <a:schemeClr val="bg1"/>
                </a:solidFill>
                <a:latin typeface="+mn-lt"/>
                <a:ea typeface="Arial" charset="0"/>
                <a:cs typeface="Arial" charset="0"/>
              </a:rPr>
              <a:t>Hwang S. et al. Pain 2003</a:t>
            </a:r>
            <a:endParaRPr lang="it-IT" sz="1300" b="1" i="1">
              <a:solidFill>
                <a:schemeClr val="bg1"/>
              </a:solidFill>
              <a:latin typeface="+mn-lt"/>
              <a:ea typeface="Arial" charset="0"/>
              <a:cs typeface="Arial" charset="0"/>
            </a:endParaRPr>
          </a:p>
        </p:txBody>
      </p:sp>
      <p:sp>
        <p:nvSpPr>
          <p:cNvPr id="217095" name="Rectangle 9"/>
          <p:cNvSpPr>
            <a:spLocks noChangeArrowheads="1"/>
          </p:cNvSpPr>
          <p:nvPr/>
        </p:nvSpPr>
        <p:spPr bwMode="auto">
          <a:xfrm>
            <a:off x="7092950" y="6092825"/>
            <a:ext cx="1871663"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Line 2"/>
          <p:cNvSpPr>
            <a:spLocks noChangeShapeType="1"/>
          </p:cNvSpPr>
          <p:nvPr/>
        </p:nvSpPr>
        <p:spPr bwMode="auto">
          <a:xfrm>
            <a:off x="677863" y="1066800"/>
            <a:ext cx="8466137" cy="0"/>
          </a:xfrm>
          <a:prstGeom prst="line">
            <a:avLst/>
          </a:prstGeom>
          <a:noFill/>
          <a:ln w="19050">
            <a:solidFill>
              <a:srgbClr val="A3D5FB"/>
            </a:solidFill>
            <a:round/>
            <a:headEnd/>
            <a:tailEnd/>
          </a:ln>
        </p:spPr>
        <p:txBody>
          <a:bodyPr/>
          <a:lstStyle/>
          <a:p>
            <a:endParaRPr lang="it-IT"/>
          </a:p>
        </p:txBody>
      </p:sp>
      <p:sp>
        <p:nvSpPr>
          <p:cNvPr id="200707" name="Rectangle 3"/>
          <p:cNvSpPr>
            <a:spLocks noChangeArrowheads="1"/>
          </p:cNvSpPr>
          <p:nvPr/>
        </p:nvSpPr>
        <p:spPr bwMode="auto">
          <a:xfrm>
            <a:off x="587375" y="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3400" b="1" dirty="0">
                <a:solidFill>
                  <a:srgbClr val="FFFF00"/>
                </a:solidFill>
                <a:latin typeface="+mn-lt"/>
              </a:rPr>
              <a:t>DEI </a:t>
            </a:r>
            <a:r>
              <a:rPr lang="it-IT" sz="3400" b="1" dirty="0" err="1">
                <a:solidFill>
                  <a:srgbClr val="FFFF00"/>
                </a:solidFill>
                <a:latin typeface="+mn-lt"/>
              </a:rPr>
              <a:t>–</a:t>
            </a:r>
            <a:r>
              <a:rPr lang="it-IT" sz="3400" b="1" dirty="0">
                <a:solidFill>
                  <a:srgbClr val="FFFF00"/>
                </a:solidFill>
                <a:latin typeface="+mn-lt"/>
              </a:rPr>
              <a:t> </a:t>
            </a:r>
            <a:r>
              <a:rPr lang="it-IT" sz="3400" b="1" dirty="0" err="1">
                <a:solidFill>
                  <a:srgbClr val="FFFF00"/>
                </a:solidFill>
                <a:latin typeface="+mn-lt"/>
              </a:rPr>
              <a:t>BTcP</a:t>
            </a:r>
            <a:r>
              <a:rPr lang="it-IT" sz="3400" b="1" dirty="0">
                <a:solidFill>
                  <a:srgbClr val="FFFF00"/>
                </a:solidFill>
                <a:latin typeface="+mn-lt"/>
              </a:rPr>
              <a:t>: impatto sulla terapia</a:t>
            </a:r>
          </a:p>
        </p:txBody>
      </p:sp>
      <p:sp>
        <p:nvSpPr>
          <p:cNvPr id="200708" name="Text Box 4"/>
          <p:cNvSpPr txBox="1">
            <a:spLocks noChangeArrowheads="1"/>
          </p:cNvSpPr>
          <p:nvPr/>
        </p:nvSpPr>
        <p:spPr bwMode="auto">
          <a:xfrm>
            <a:off x="971550" y="1619250"/>
            <a:ext cx="7488238" cy="3182938"/>
          </a:xfrm>
          <a:prstGeom prst="rect">
            <a:avLst/>
          </a:prstGeom>
          <a:solidFill>
            <a:schemeClr val="bg2">
              <a:lumMod val="25000"/>
            </a:schemeClr>
          </a:solidFill>
          <a:ln w="9525">
            <a:noFill/>
            <a:miter lim="800000"/>
            <a:headEnd/>
            <a:tailEnd/>
          </a:ln>
          <a:effectLst>
            <a:outerShdw blurRad="63500" dist="38099" dir="2700000" algn="ctr" rotWithShape="0">
              <a:schemeClr val="tx1">
                <a:alpha val="74998"/>
              </a:schemeClr>
            </a:outerShdw>
          </a:effectLst>
        </p:spPr>
        <p:txBody>
          <a:bodyPr>
            <a:spAutoFit/>
          </a:bodyPr>
          <a:lstStyle/>
          <a:p>
            <a:pPr algn="ctr" fontAlgn="auto">
              <a:lnSpc>
                <a:spcPct val="120000"/>
              </a:lnSpc>
              <a:spcBef>
                <a:spcPts val="0"/>
              </a:spcBef>
              <a:spcAft>
                <a:spcPts val="0"/>
              </a:spcAft>
              <a:defRPr/>
            </a:pPr>
            <a:r>
              <a:rPr lang="it-IT" sz="2400" b="1" dirty="0">
                <a:solidFill>
                  <a:srgbClr val="FFFF00"/>
                </a:solidFill>
                <a:latin typeface="+mn-lt"/>
                <a:ea typeface="Arial" charset="0"/>
                <a:cs typeface="Arial" charset="0"/>
              </a:rPr>
              <a:t>La  presenza di DEI determina</a:t>
            </a:r>
          </a:p>
          <a:p>
            <a:pPr algn="ctr" fontAlgn="auto">
              <a:lnSpc>
                <a:spcPct val="120000"/>
              </a:lnSpc>
              <a:spcBef>
                <a:spcPts val="0"/>
              </a:spcBef>
              <a:spcAft>
                <a:spcPts val="0"/>
              </a:spcAft>
              <a:defRPr/>
            </a:pPr>
            <a:r>
              <a:rPr lang="it-IT" sz="2400" b="1" dirty="0">
                <a:solidFill>
                  <a:srgbClr val="FFFF00"/>
                </a:solidFill>
                <a:latin typeface="+mn-lt"/>
                <a:ea typeface="Arial" charset="0"/>
                <a:cs typeface="Arial" charset="0"/>
              </a:rPr>
              <a:t>difficoltà nell’impostare </a:t>
            </a:r>
          </a:p>
          <a:p>
            <a:pPr algn="ctr" fontAlgn="auto">
              <a:lnSpc>
                <a:spcPct val="120000"/>
              </a:lnSpc>
              <a:spcBef>
                <a:spcPts val="0"/>
              </a:spcBef>
              <a:spcAft>
                <a:spcPts val="0"/>
              </a:spcAft>
              <a:defRPr/>
            </a:pPr>
            <a:r>
              <a:rPr lang="it-IT" sz="2400" b="1" dirty="0">
                <a:solidFill>
                  <a:srgbClr val="FFFF00"/>
                </a:solidFill>
                <a:latin typeface="+mn-lt"/>
                <a:ea typeface="Arial" charset="0"/>
                <a:cs typeface="Arial" charset="0"/>
              </a:rPr>
              <a:t>il  trattamento</a:t>
            </a:r>
          </a:p>
          <a:p>
            <a:pPr algn="ctr" fontAlgn="auto">
              <a:lnSpc>
                <a:spcPct val="120000"/>
              </a:lnSpc>
              <a:spcBef>
                <a:spcPts val="0"/>
              </a:spcBef>
              <a:spcAft>
                <a:spcPts val="0"/>
              </a:spcAft>
              <a:defRPr/>
            </a:pPr>
            <a:r>
              <a:rPr lang="it-IT" sz="2400" b="1" dirty="0">
                <a:solidFill>
                  <a:srgbClr val="FFFF00"/>
                </a:solidFill>
                <a:latin typeface="+mn-lt"/>
                <a:ea typeface="Arial" charset="0"/>
                <a:cs typeface="Arial" charset="0"/>
              </a:rPr>
              <a:t>antalgico</a:t>
            </a:r>
          </a:p>
          <a:p>
            <a:pPr algn="ctr" fontAlgn="auto">
              <a:lnSpc>
                <a:spcPct val="120000"/>
              </a:lnSpc>
              <a:spcBef>
                <a:spcPts val="0"/>
              </a:spcBef>
              <a:spcAft>
                <a:spcPts val="0"/>
              </a:spcAft>
              <a:defRPr/>
            </a:pPr>
            <a:endParaRPr lang="it-IT" sz="2400" b="1" dirty="0">
              <a:solidFill>
                <a:srgbClr val="FFFF00"/>
              </a:solidFill>
              <a:latin typeface="+mn-lt"/>
              <a:ea typeface="Arial" charset="0"/>
              <a:cs typeface="Arial" charset="0"/>
            </a:endParaRPr>
          </a:p>
          <a:p>
            <a:pPr algn="ctr" fontAlgn="auto">
              <a:lnSpc>
                <a:spcPct val="120000"/>
              </a:lnSpc>
              <a:spcBef>
                <a:spcPts val="0"/>
              </a:spcBef>
              <a:spcAft>
                <a:spcPts val="0"/>
              </a:spcAft>
              <a:defRPr/>
            </a:pPr>
            <a:r>
              <a:rPr lang="it-IT" sz="2400" b="1" dirty="0">
                <a:solidFill>
                  <a:srgbClr val="FFFF00"/>
                </a:solidFill>
                <a:latin typeface="+mn-lt"/>
                <a:ea typeface="Arial" charset="0"/>
                <a:cs typeface="Arial" charset="0"/>
              </a:rPr>
              <a:t>Tendenza ad incrementare</a:t>
            </a:r>
          </a:p>
          <a:p>
            <a:pPr algn="ctr" fontAlgn="auto">
              <a:lnSpc>
                <a:spcPct val="120000"/>
              </a:lnSpc>
              <a:spcBef>
                <a:spcPts val="0"/>
              </a:spcBef>
              <a:spcAft>
                <a:spcPts val="0"/>
              </a:spcAft>
              <a:defRPr/>
            </a:pPr>
            <a:r>
              <a:rPr lang="it-IT" sz="2400" b="1" dirty="0">
                <a:solidFill>
                  <a:srgbClr val="FFFF00"/>
                </a:solidFill>
                <a:latin typeface="+mn-lt"/>
                <a:ea typeface="Arial" charset="0"/>
                <a:cs typeface="Arial" charset="0"/>
              </a:rPr>
              <a:t> il trattamento di base</a:t>
            </a:r>
          </a:p>
        </p:txBody>
      </p:sp>
      <p:sp>
        <p:nvSpPr>
          <p:cNvPr id="200709" name="Text Box 5"/>
          <p:cNvSpPr txBox="1">
            <a:spLocks noChangeArrowheads="1"/>
          </p:cNvSpPr>
          <p:nvPr/>
        </p:nvSpPr>
        <p:spPr bwMode="auto">
          <a:xfrm>
            <a:off x="971550" y="6021388"/>
            <a:ext cx="7848600" cy="517525"/>
          </a:xfrm>
          <a:prstGeom prst="rect">
            <a:avLst/>
          </a:prstGeom>
          <a:solidFill>
            <a:schemeClr val="tx2"/>
          </a:solidFill>
          <a:ln w="9525">
            <a:noFill/>
            <a:miter lim="800000"/>
            <a:headEnd/>
            <a:tailEnd/>
          </a:ln>
          <a:effectLst>
            <a:outerShdw blurRad="63500" dist="38099" dir="2700000" algn="ctr" rotWithShape="0">
              <a:schemeClr val="tx1">
                <a:alpha val="74998"/>
              </a:schemeClr>
            </a:outerShdw>
          </a:effectLst>
        </p:spPr>
        <p:txBody>
          <a:bodyPr>
            <a:spAutoFit/>
          </a:bodyPr>
          <a:lstStyle/>
          <a:p>
            <a:pPr fontAlgn="auto">
              <a:spcBef>
                <a:spcPts val="0"/>
              </a:spcBef>
              <a:spcAft>
                <a:spcPts val="0"/>
              </a:spcAft>
              <a:defRPr/>
            </a:pPr>
            <a:r>
              <a:rPr lang="it-IT" sz="1400" b="1" i="1">
                <a:solidFill>
                  <a:schemeClr val="bg1"/>
                </a:solidFill>
                <a:latin typeface="+mn-lt"/>
                <a:ea typeface="Arial" charset="0"/>
                <a:cs typeface="Arial" charset="0"/>
              </a:rPr>
              <a:t>R. Portenoy, Pain, 1990 - S. Mercadante,pain,1992 - R. Portenoy, Pain, 1999 – </a:t>
            </a:r>
          </a:p>
          <a:p>
            <a:pPr fontAlgn="auto">
              <a:spcBef>
                <a:spcPts val="0"/>
              </a:spcBef>
              <a:spcAft>
                <a:spcPts val="0"/>
              </a:spcAft>
              <a:defRPr/>
            </a:pPr>
            <a:r>
              <a:rPr lang="it-IT" sz="1400" b="1" i="1">
                <a:solidFill>
                  <a:schemeClr val="bg1"/>
                </a:solidFill>
                <a:latin typeface="+mn-lt"/>
                <a:ea typeface="Arial" charset="0"/>
                <a:cs typeface="Arial" charset="0"/>
              </a:rPr>
              <a:t>S.S. Hwang, Pain, 2003</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ChangeArrowheads="1"/>
          </p:cNvSpPr>
          <p:nvPr/>
        </p:nvSpPr>
        <p:spPr bwMode="auto">
          <a:xfrm>
            <a:off x="1295400" y="209550"/>
            <a:ext cx="6427788" cy="461963"/>
          </a:xfrm>
          <a:prstGeom prst="rect">
            <a:avLst/>
          </a:prstGeom>
          <a:noFill/>
          <a:ln w="9525">
            <a:noFill/>
            <a:miter lim="800000"/>
            <a:headEnd/>
            <a:tailEnd/>
          </a:ln>
        </p:spPr>
        <p:txBody>
          <a:bodyPr>
            <a:spAutoFit/>
          </a:bodyPr>
          <a:lstStyle/>
          <a:p>
            <a:pPr algn="ctr"/>
            <a:r>
              <a:rPr lang="it-IT" sz="2400" b="1">
                <a:solidFill>
                  <a:srgbClr val="FFFF00"/>
                </a:solidFill>
                <a:latin typeface="Verdana" pitchFamily="34" charset="0"/>
              </a:rPr>
              <a:t>Dolore nel malato oncologico</a:t>
            </a:r>
          </a:p>
        </p:txBody>
      </p:sp>
      <p:sp>
        <p:nvSpPr>
          <p:cNvPr id="236548" name="Text Box 4"/>
          <p:cNvSpPr txBox="1">
            <a:spLocks noChangeArrowheads="1"/>
          </p:cNvSpPr>
          <p:nvPr/>
        </p:nvSpPr>
        <p:spPr bwMode="auto">
          <a:xfrm>
            <a:off x="228600" y="1325563"/>
            <a:ext cx="8736013" cy="1570037"/>
          </a:xfrm>
          <a:prstGeom prst="rect">
            <a:avLst/>
          </a:prstGeom>
          <a:solidFill>
            <a:schemeClr val="bg2">
              <a:lumMod val="25000"/>
            </a:schemeClr>
          </a:solidFill>
          <a:ln w="9525">
            <a:noFill/>
            <a:miter lim="800000"/>
            <a:headEnd/>
            <a:tailEnd/>
          </a:ln>
          <a:effectLst/>
        </p:spPr>
        <p:txBody>
          <a:bodyPr>
            <a:spAutoFit/>
          </a:bodyPr>
          <a:lstStyle/>
          <a:p>
            <a:pPr fontAlgn="auto">
              <a:spcBef>
                <a:spcPts val="0"/>
              </a:spcBef>
              <a:spcAft>
                <a:spcPts val="0"/>
              </a:spcAft>
              <a:defRPr/>
            </a:pPr>
            <a:r>
              <a:rPr lang="it-IT" sz="1600" b="1" dirty="0">
                <a:solidFill>
                  <a:srgbClr val="FF6600"/>
                </a:solidFill>
                <a:latin typeface="+mn-lt"/>
              </a:rPr>
              <a:t>Due terapie antalgiche da impostare:</a:t>
            </a:r>
          </a:p>
          <a:p>
            <a:pPr fontAlgn="auto">
              <a:spcBef>
                <a:spcPts val="0"/>
              </a:spcBef>
              <a:spcAft>
                <a:spcPts val="0"/>
              </a:spcAft>
              <a:defRPr/>
            </a:pPr>
            <a:endParaRPr lang="it-IT" sz="1600" b="1" dirty="0">
              <a:solidFill>
                <a:srgbClr val="FF9933"/>
              </a:solidFill>
              <a:latin typeface="+mn-lt"/>
            </a:endParaRPr>
          </a:p>
          <a:p>
            <a:pPr fontAlgn="auto">
              <a:spcBef>
                <a:spcPts val="0"/>
              </a:spcBef>
              <a:spcAft>
                <a:spcPts val="0"/>
              </a:spcAft>
              <a:defRPr/>
            </a:pPr>
            <a:r>
              <a:rPr lang="it-IT" sz="1600" b="1" dirty="0" err="1">
                <a:solidFill>
                  <a:srgbClr val="FFFF00"/>
                </a:solidFill>
                <a:latin typeface="+mn-lt"/>
              </a:rPr>
              <a:t>1</a:t>
            </a:r>
            <a:r>
              <a:rPr lang="it-IT" sz="1600" b="1" dirty="0">
                <a:solidFill>
                  <a:srgbClr val="FFFF00"/>
                </a:solidFill>
                <a:latin typeface="+mn-lt"/>
              </a:rPr>
              <a:t>. Per il dolore di Base (</a:t>
            </a:r>
            <a:r>
              <a:rPr lang="it-IT" sz="1600" b="1" dirty="0" err="1">
                <a:solidFill>
                  <a:srgbClr val="FFFF00"/>
                </a:solidFill>
                <a:latin typeface="+mn-lt"/>
              </a:rPr>
              <a:t>Around</a:t>
            </a:r>
            <a:r>
              <a:rPr lang="it-IT" sz="1600" b="1" dirty="0">
                <a:solidFill>
                  <a:srgbClr val="FFFF00"/>
                </a:solidFill>
                <a:latin typeface="+mn-lt"/>
              </a:rPr>
              <a:t> The </a:t>
            </a:r>
            <a:r>
              <a:rPr lang="it-IT" sz="1600" b="1" dirty="0" err="1">
                <a:solidFill>
                  <a:srgbClr val="FFFF00"/>
                </a:solidFill>
                <a:latin typeface="+mn-lt"/>
              </a:rPr>
              <a:t>Clock-ATC</a:t>
            </a:r>
            <a:r>
              <a:rPr lang="it-IT" sz="1600" b="1" dirty="0">
                <a:solidFill>
                  <a:srgbClr val="FFFF00"/>
                </a:solidFill>
                <a:latin typeface="+mn-lt"/>
              </a:rPr>
              <a:t>): somministrazione a </a:t>
            </a:r>
          </a:p>
          <a:p>
            <a:pPr fontAlgn="auto">
              <a:spcBef>
                <a:spcPts val="0"/>
              </a:spcBef>
              <a:spcAft>
                <a:spcPts val="0"/>
              </a:spcAft>
              <a:defRPr/>
            </a:pPr>
            <a:r>
              <a:rPr lang="it-IT" sz="1600" b="1" dirty="0">
                <a:solidFill>
                  <a:srgbClr val="FFFF00"/>
                </a:solidFill>
                <a:latin typeface="+mn-lt"/>
              </a:rPr>
              <a:t>                                                                                   orari fissi o continua</a:t>
            </a:r>
          </a:p>
          <a:p>
            <a:pPr fontAlgn="auto">
              <a:spcBef>
                <a:spcPts val="0"/>
              </a:spcBef>
              <a:spcAft>
                <a:spcPts val="0"/>
              </a:spcAft>
              <a:buFontTx/>
              <a:buChar char="-"/>
              <a:defRPr/>
            </a:pPr>
            <a:endParaRPr lang="it-IT" sz="1600" b="1" dirty="0">
              <a:solidFill>
                <a:srgbClr val="CCFFFF"/>
              </a:solidFill>
              <a:latin typeface="+mn-lt"/>
            </a:endParaRPr>
          </a:p>
          <a:p>
            <a:pPr fontAlgn="auto">
              <a:spcBef>
                <a:spcPts val="0"/>
              </a:spcBef>
              <a:spcAft>
                <a:spcPts val="0"/>
              </a:spcAft>
              <a:defRPr/>
            </a:pPr>
            <a:r>
              <a:rPr lang="it-IT" sz="1600" b="1" dirty="0" err="1">
                <a:solidFill>
                  <a:schemeClr val="bg1"/>
                </a:solidFill>
                <a:latin typeface="+mn-lt"/>
              </a:rPr>
              <a:t>2</a:t>
            </a:r>
            <a:r>
              <a:rPr lang="it-IT" sz="1600" b="1" dirty="0">
                <a:solidFill>
                  <a:schemeClr val="bg1"/>
                </a:solidFill>
                <a:latin typeface="+mn-lt"/>
              </a:rPr>
              <a:t>. Per il </a:t>
            </a:r>
            <a:r>
              <a:rPr lang="it-IT" sz="1600" b="1" dirty="0" err="1">
                <a:solidFill>
                  <a:schemeClr val="bg1"/>
                </a:solidFill>
                <a:latin typeface="+mn-lt"/>
              </a:rPr>
              <a:t>DEI-BTcP</a:t>
            </a:r>
            <a:r>
              <a:rPr lang="it-IT" sz="1600" b="1" dirty="0">
                <a:solidFill>
                  <a:schemeClr val="bg1"/>
                </a:solidFill>
                <a:latin typeface="+mn-lt"/>
              </a:rPr>
              <a:t> (se presente)</a:t>
            </a:r>
          </a:p>
        </p:txBody>
      </p:sp>
      <p:sp>
        <p:nvSpPr>
          <p:cNvPr id="21507" name="Text Box 5"/>
          <p:cNvSpPr txBox="1">
            <a:spLocks noChangeArrowheads="1"/>
          </p:cNvSpPr>
          <p:nvPr/>
        </p:nvSpPr>
        <p:spPr bwMode="auto">
          <a:xfrm>
            <a:off x="2176463" y="1576388"/>
            <a:ext cx="184150" cy="366712"/>
          </a:xfrm>
          <a:prstGeom prst="rect">
            <a:avLst/>
          </a:prstGeom>
          <a:noFill/>
          <a:ln w="9525">
            <a:noFill/>
            <a:miter lim="800000"/>
            <a:headEnd/>
            <a:tailEnd/>
          </a:ln>
        </p:spPr>
        <p:txBody>
          <a:bodyPr wrap="none">
            <a:spAutoFit/>
          </a:bodyPr>
          <a:lstStyle/>
          <a:p>
            <a:endParaRPr lang="it-IT">
              <a:latin typeface="Calisto MT" pitchFamily="18" charset="0"/>
            </a:endParaRPr>
          </a:p>
        </p:txBody>
      </p:sp>
      <p:sp>
        <p:nvSpPr>
          <p:cNvPr id="21508" name="Line 7"/>
          <p:cNvSpPr>
            <a:spLocks noChangeShapeType="1"/>
          </p:cNvSpPr>
          <p:nvPr/>
        </p:nvSpPr>
        <p:spPr bwMode="auto">
          <a:xfrm>
            <a:off x="677863" y="1066800"/>
            <a:ext cx="8466137" cy="0"/>
          </a:xfrm>
          <a:prstGeom prst="line">
            <a:avLst/>
          </a:prstGeom>
          <a:noFill/>
          <a:ln w="19050">
            <a:noFill/>
            <a:round/>
            <a:headEnd/>
            <a:tailEnd/>
          </a:ln>
        </p:spPr>
        <p:txBody>
          <a:bodyPr/>
          <a:lstStyle/>
          <a:p>
            <a:endParaRPr lang="it-IT"/>
          </a:p>
        </p:txBody>
      </p:sp>
      <p:grpSp>
        <p:nvGrpSpPr>
          <p:cNvPr id="21509" name="Gruppo 13"/>
          <p:cNvGrpSpPr>
            <a:grpSpLocks/>
          </p:cNvGrpSpPr>
          <p:nvPr/>
        </p:nvGrpSpPr>
        <p:grpSpPr bwMode="auto">
          <a:xfrm>
            <a:off x="685800" y="3028950"/>
            <a:ext cx="7554913" cy="3600450"/>
            <a:chOff x="827088" y="2663825"/>
            <a:chExt cx="7993062" cy="4221163"/>
          </a:xfrm>
        </p:grpSpPr>
        <p:pic>
          <p:nvPicPr>
            <p:cNvPr id="21510" name="Immagine 3" descr="Grafico 2.jpg"/>
            <p:cNvPicPr>
              <a:picLocks noChangeAspect="1"/>
            </p:cNvPicPr>
            <p:nvPr/>
          </p:nvPicPr>
          <p:blipFill>
            <a:blip r:embed="rId2"/>
            <a:srcRect/>
            <a:stretch>
              <a:fillRect/>
            </a:stretch>
          </p:blipFill>
          <p:spPr bwMode="auto">
            <a:xfrm>
              <a:off x="827088" y="2663825"/>
              <a:ext cx="7993062" cy="4221163"/>
            </a:xfrm>
            <a:prstGeom prst="rect">
              <a:avLst/>
            </a:prstGeom>
            <a:noFill/>
            <a:ln w="57150">
              <a:solidFill>
                <a:srgbClr val="000000"/>
              </a:solidFill>
              <a:miter lim="800000"/>
              <a:headEnd/>
              <a:tailEnd/>
            </a:ln>
          </p:spPr>
        </p:pic>
        <p:sp>
          <p:nvSpPr>
            <p:cNvPr id="21511" name="Text Box 9"/>
            <p:cNvSpPr txBox="1">
              <a:spLocks noChangeArrowheads="1"/>
            </p:cNvSpPr>
            <p:nvPr/>
          </p:nvSpPr>
          <p:spPr bwMode="auto">
            <a:xfrm>
              <a:off x="900113" y="6067425"/>
              <a:ext cx="1522412" cy="457200"/>
            </a:xfrm>
            <a:prstGeom prst="rect">
              <a:avLst/>
            </a:prstGeom>
            <a:solidFill>
              <a:srgbClr val="000099"/>
            </a:solidFill>
            <a:ln w="9525">
              <a:noFill/>
              <a:miter lim="800000"/>
              <a:headEnd/>
              <a:tailEnd/>
            </a:ln>
          </p:spPr>
          <p:txBody>
            <a:bodyPr wrap="none">
              <a:spAutoFit/>
            </a:bodyPr>
            <a:lstStyle/>
            <a:p>
              <a:r>
                <a:rPr lang="it-IT" sz="2400" b="1">
                  <a:solidFill>
                    <a:srgbClr val="FFFF00"/>
                  </a:solidFill>
                  <a:latin typeface="Calisto MT" pitchFamily="18" charset="0"/>
                </a:rPr>
                <a:t>Terapia 1</a:t>
              </a:r>
            </a:p>
          </p:txBody>
        </p:sp>
        <p:sp>
          <p:nvSpPr>
            <p:cNvPr id="21512" name="Line 10"/>
            <p:cNvSpPr>
              <a:spLocks noChangeShapeType="1"/>
            </p:cNvSpPr>
            <p:nvPr/>
          </p:nvSpPr>
          <p:spPr bwMode="auto">
            <a:xfrm>
              <a:off x="2484438" y="6308725"/>
              <a:ext cx="6264275" cy="0"/>
            </a:xfrm>
            <a:prstGeom prst="line">
              <a:avLst/>
            </a:prstGeom>
            <a:noFill/>
            <a:ln w="38100">
              <a:solidFill>
                <a:srgbClr val="000099"/>
              </a:solidFill>
              <a:round/>
              <a:headEnd/>
              <a:tailEnd type="triangle" w="med" len="med"/>
            </a:ln>
          </p:spPr>
          <p:txBody>
            <a:bodyPr/>
            <a:lstStyle/>
            <a:p>
              <a:endParaRPr lang="it-IT"/>
            </a:p>
          </p:txBody>
        </p:sp>
        <p:sp>
          <p:nvSpPr>
            <p:cNvPr id="21513" name="Text Box 11"/>
            <p:cNvSpPr txBox="1">
              <a:spLocks noChangeArrowheads="1"/>
            </p:cNvSpPr>
            <p:nvPr/>
          </p:nvSpPr>
          <p:spPr bwMode="auto">
            <a:xfrm>
              <a:off x="2247900" y="3284538"/>
              <a:ext cx="1531938" cy="466725"/>
            </a:xfrm>
            <a:prstGeom prst="rect">
              <a:avLst/>
            </a:prstGeom>
            <a:solidFill>
              <a:srgbClr val="000099"/>
            </a:solidFill>
            <a:ln w="9525">
              <a:solidFill>
                <a:srgbClr val="FF9933"/>
              </a:solidFill>
              <a:miter lim="800000"/>
              <a:headEnd/>
              <a:tailEnd/>
            </a:ln>
          </p:spPr>
          <p:txBody>
            <a:bodyPr wrap="none">
              <a:spAutoFit/>
            </a:bodyPr>
            <a:lstStyle/>
            <a:p>
              <a:r>
                <a:rPr lang="it-IT" sz="2400" b="1">
                  <a:solidFill>
                    <a:schemeClr val="bg1"/>
                  </a:solidFill>
                  <a:latin typeface="Calisto MT" pitchFamily="18" charset="0"/>
                </a:rPr>
                <a:t>Terapia 2</a:t>
              </a:r>
            </a:p>
          </p:txBody>
        </p:sp>
        <p:sp>
          <p:nvSpPr>
            <p:cNvPr id="21514" name="Text Box 12"/>
            <p:cNvSpPr txBox="1">
              <a:spLocks noChangeArrowheads="1"/>
            </p:cNvSpPr>
            <p:nvPr/>
          </p:nvSpPr>
          <p:spPr bwMode="auto">
            <a:xfrm>
              <a:off x="5435600" y="3213100"/>
              <a:ext cx="1531938" cy="466725"/>
            </a:xfrm>
            <a:prstGeom prst="rect">
              <a:avLst/>
            </a:prstGeom>
            <a:solidFill>
              <a:srgbClr val="000099"/>
            </a:solidFill>
            <a:ln w="9525">
              <a:solidFill>
                <a:srgbClr val="FF9933"/>
              </a:solidFill>
              <a:miter lim="800000"/>
              <a:headEnd/>
              <a:tailEnd/>
            </a:ln>
          </p:spPr>
          <p:txBody>
            <a:bodyPr wrap="none">
              <a:spAutoFit/>
            </a:bodyPr>
            <a:lstStyle/>
            <a:p>
              <a:r>
                <a:rPr lang="it-IT" sz="2400" b="1">
                  <a:solidFill>
                    <a:schemeClr val="bg1"/>
                  </a:solidFill>
                  <a:latin typeface="Calisto MT" pitchFamily="18" charset="0"/>
                </a:rPr>
                <a:t>Terapia 2</a:t>
              </a:r>
            </a:p>
          </p:txBody>
        </p:sp>
        <p:sp>
          <p:nvSpPr>
            <p:cNvPr id="21515" name="Line 14"/>
            <p:cNvSpPr>
              <a:spLocks noChangeShapeType="1"/>
            </p:cNvSpPr>
            <p:nvPr/>
          </p:nvSpPr>
          <p:spPr bwMode="auto">
            <a:xfrm>
              <a:off x="3779838" y="3500438"/>
              <a:ext cx="647700" cy="1441450"/>
            </a:xfrm>
            <a:prstGeom prst="line">
              <a:avLst/>
            </a:prstGeom>
            <a:noFill/>
            <a:ln w="28575">
              <a:solidFill>
                <a:srgbClr val="000099"/>
              </a:solidFill>
              <a:round/>
              <a:headEnd/>
              <a:tailEnd type="triangle" w="med" len="med"/>
            </a:ln>
          </p:spPr>
          <p:txBody>
            <a:bodyPr/>
            <a:lstStyle/>
            <a:p>
              <a:endParaRPr lang="it-IT"/>
            </a:p>
          </p:txBody>
        </p:sp>
        <p:sp>
          <p:nvSpPr>
            <p:cNvPr id="21516" name="Line 15"/>
            <p:cNvSpPr>
              <a:spLocks noChangeShapeType="1"/>
            </p:cNvSpPr>
            <p:nvPr/>
          </p:nvSpPr>
          <p:spPr bwMode="auto">
            <a:xfrm>
              <a:off x="6948488" y="3429000"/>
              <a:ext cx="431800" cy="1655763"/>
            </a:xfrm>
            <a:prstGeom prst="line">
              <a:avLst/>
            </a:prstGeom>
            <a:noFill/>
            <a:ln w="28575">
              <a:solidFill>
                <a:srgbClr val="000099"/>
              </a:solidFill>
              <a:round/>
              <a:headEnd/>
              <a:tailEnd type="triangle" w="med" len="med"/>
            </a:ln>
          </p:spPr>
          <p:txBody>
            <a:bodyPr/>
            <a:lstStyle/>
            <a:p>
              <a:endParaRPr lang="it-IT"/>
            </a:p>
          </p:txBody>
        </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ChangeArrowheads="1"/>
          </p:cNvSpPr>
          <p:nvPr/>
        </p:nvSpPr>
        <p:spPr bwMode="auto">
          <a:xfrm>
            <a:off x="587375" y="-76200"/>
            <a:ext cx="8377238"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3400" b="1" dirty="0">
                <a:solidFill>
                  <a:srgbClr val="FFFF00"/>
                </a:solidFill>
                <a:latin typeface="+mn-lt"/>
              </a:rPr>
              <a:t>DEI  - </a:t>
            </a:r>
            <a:r>
              <a:rPr lang="it-IT" sz="3400" b="1" dirty="0" err="1">
                <a:solidFill>
                  <a:srgbClr val="FFFF00"/>
                </a:solidFill>
                <a:latin typeface="+mn-lt"/>
              </a:rPr>
              <a:t>BTcP</a:t>
            </a:r>
            <a:r>
              <a:rPr lang="it-IT" sz="3400" b="1" dirty="0">
                <a:solidFill>
                  <a:srgbClr val="FFFF00"/>
                </a:solidFill>
                <a:latin typeface="+mn-lt"/>
              </a:rPr>
              <a:t>             Qualità di vita</a:t>
            </a:r>
          </a:p>
        </p:txBody>
      </p:sp>
      <p:sp>
        <p:nvSpPr>
          <p:cNvPr id="262147" name="Text Box 3"/>
          <p:cNvSpPr txBox="1">
            <a:spLocks noChangeArrowheads="1"/>
          </p:cNvSpPr>
          <p:nvPr/>
        </p:nvSpPr>
        <p:spPr bwMode="auto">
          <a:xfrm>
            <a:off x="355600" y="1279525"/>
            <a:ext cx="8320088" cy="925513"/>
          </a:xfrm>
          <a:prstGeom prst="rect">
            <a:avLst/>
          </a:prstGeom>
          <a:solidFill>
            <a:schemeClr val="tx2"/>
          </a:solidFill>
          <a:ln w="9525">
            <a:solidFill>
              <a:srgbClr val="FF6600"/>
            </a:solidFill>
            <a:miter lim="800000"/>
            <a:headEnd/>
            <a:tailEnd/>
          </a:ln>
          <a:effectLst>
            <a:outerShdw blurRad="63500" dist="38099" dir="2700000" algn="ctr" rotWithShape="0">
              <a:schemeClr val="tx1">
                <a:alpha val="74998"/>
              </a:schemeClr>
            </a:outerShdw>
          </a:effectLst>
        </p:spPr>
        <p:txBody>
          <a:bodyPr>
            <a:spAutoFit/>
          </a:bodyPr>
          <a:lstStyle/>
          <a:p>
            <a:pPr algn="ctr" fontAlgn="auto">
              <a:spcBef>
                <a:spcPts val="0"/>
              </a:spcBef>
              <a:spcAft>
                <a:spcPts val="0"/>
              </a:spcAft>
              <a:defRPr/>
            </a:pPr>
            <a:r>
              <a:rPr lang="it-IT" b="1">
                <a:solidFill>
                  <a:schemeClr val="bg1"/>
                </a:solidFill>
                <a:latin typeface="+mn-lt"/>
                <a:ea typeface="Arial" charset="0"/>
                <a:cs typeface="Arial" charset="0"/>
              </a:rPr>
              <a:t>Se il paziente </a:t>
            </a:r>
            <a:r>
              <a:rPr lang="it-IT" b="1">
                <a:solidFill>
                  <a:srgbClr val="FFFF00"/>
                </a:solidFill>
                <a:latin typeface="+mn-lt"/>
                <a:ea typeface="Arial" charset="0"/>
                <a:cs typeface="Arial" charset="0"/>
              </a:rPr>
              <a:t>non è soddisfatto</a:t>
            </a:r>
            <a:r>
              <a:rPr lang="it-IT" b="1">
                <a:solidFill>
                  <a:schemeClr val="bg1"/>
                </a:solidFill>
                <a:latin typeface="+mn-lt"/>
                <a:ea typeface="Arial" charset="0"/>
                <a:cs typeface="Arial" charset="0"/>
              </a:rPr>
              <a:t> del controllo del proprio </a:t>
            </a:r>
          </a:p>
          <a:p>
            <a:pPr algn="ctr" fontAlgn="auto">
              <a:spcBef>
                <a:spcPts val="0"/>
              </a:spcBef>
              <a:spcAft>
                <a:spcPts val="0"/>
              </a:spcAft>
              <a:defRPr/>
            </a:pPr>
            <a:r>
              <a:rPr lang="it-IT" b="1">
                <a:solidFill>
                  <a:schemeClr val="bg1"/>
                </a:solidFill>
                <a:latin typeface="+mn-lt"/>
                <a:ea typeface="Arial" charset="0"/>
                <a:cs typeface="Arial" charset="0"/>
              </a:rPr>
              <a:t>dolore, prima di modificare la Terapia di base, pensare </a:t>
            </a:r>
          </a:p>
          <a:p>
            <a:pPr algn="ctr" fontAlgn="auto">
              <a:spcBef>
                <a:spcPts val="0"/>
              </a:spcBef>
              <a:spcAft>
                <a:spcPts val="0"/>
              </a:spcAft>
              <a:defRPr/>
            </a:pPr>
            <a:r>
              <a:rPr lang="it-IT" b="1">
                <a:solidFill>
                  <a:schemeClr val="bg1"/>
                </a:solidFill>
                <a:latin typeface="+mn-lt"/>
                <a:ea typeface="Arial" charset="0"/>
                <a:cs typeface="Arial" charset="0"/>
              </a:rPr>
              <a:t>sempre a monitorare le caratteristiche e l’incidenza di BTcP</a:t>
            </a:r>
            <a:r>
              <a:rPr lang="it-IT">
                <a:solidFill>
                  <a:schemeClr val="bg1"/>
                </a:solidFill>
                <a:latin typeface="+mn-lt"/>
                <a:ea typeface="Arial" charset="0"/>
                <a:cs typeface="Arial" charset="0"/>
              </a:rPr>
              <a:t>  </a:t>
            </a:r>
          </a:p>
        </p:txBody>
      </p:sp>
      <p:sp>
        <p:nvSpPr>
          <p:cNvPr id="262148" name="Text Box 4"/>
          <p:cNvSpPr txBox="1">
            <a:spLocks noChangeArrowheads="1"/>
          </p:cNvSpPr>
          <p:nvPr/>
        </p:nvSpPr>
        <p:spPr bwMode="auto">
          <a:xfrm>
            <a:off x="971550" y="2971800"/>
            <a:ext cx="1922463" cy="579438"/>
          </a:xfrm>
          <a:prstGeom prst="rect">
            <a:avLst/>
          </a:prstGeom>
          <a:solidFill>
            <a:schemeClr val="tx2"/>
          </a:solidFill>
          <a:ln w="9525">
            <a:noFill/>
            <a:miter lim="800000"/>
            <a:headEnd/>
            <a:tailEnd/>
          </a:ln>
          <a:effectLst>
            <a:outerShdw blurRad="63500" dist="38099" dir="2700000" algn="ctr" rotWithShape="0">
              <a:schemeClr val="tx1">
                <a:alpha val="74998"/>
              </a:schemeClr>
            </a:outerShdw>
          </a:effectLst>
        </p:spPr>
        <p:txBody>
          <a:bodyPr wrap="none">
            <a:spAutoFit/>
          </a:bodyPr>
          <a:lstStyle/>
          <a:p>
            <a:pPr fontAlgn="auto">
              <a:spcBef>
                <a:spcPts val="0"/>
              </a:spcBef>
              <a:spcAft>
                <a:spcPts val="0"/>
              </a:spcAft>
              <a:defRPr/>
            </a:pPr>
            <a:r>
              <a:rPr lang="it-IT" sz="3200" b="1">
                <a:solidFill>
                  <a:srgbClr val="FFFF00"/>
                </a:solidFill>
                <a:latin typeface="+mn-lt"/>
                <a:ea typeface="Arial" charset="0"/>
                <a:cs typeface="Arial" charset="0"/>
              </a:rPr>
              <a:t>DOLORE</a:t>
            </a:r>
          </a:p>
        </p:txBody>
      </p:sp>
      <p:sp>
        <p:nvSpPr>
          <p:cNvPr id="262149" name="Text Box 5"/>
          <p:cNvSpPr txBox="1">
            <a:spLocks noChangeArrowheads="1"/>
          </p:cNvSpPr>
          <p:nvPr/>
        </p:nvSpPr>
        <p:spPr bwMode="auto">
          <a:xfrm>
            <a:off x="6156325" y="2984500"/>
            <a:ext cx="2260600" cy="579438"/>
          </a:xfrm>
          <a:prstGeom prst="rect">
            <a:avLst/>
          </a:prstGeom>
          <a:solidFill>
            <a:schemeClr val="tx2"/>
          </a:solidFill>
          <a:ln w="9525">
            <a:noFill/>
            <a:miter lim="800000"/>
            <a:headEnd/>
            <a:tailEnd/>
          </a:ln>
          <a:effectLst>
            <a:outerShdw blurRad="63500" dist="38099" dir="2700000" algn="ctr" rotWithShape="0">
              <a:schemeClr val="tx1">
                <a:alpha val="74998"/>
              </a:schemeClr>
            </a:outerShdw>
          </a:effectLst>
        </p:spPr>
        <p:txBody>
          <a:bodyPr wrap="none">
            <a:spAutoFit/>
          </a:bodyPr>
          <a:lstStyle/>
          <a:p>
            <a:pPr fontAlgn="auto">
              <a:spcBef>
                <a:spcPts val="0"/>
              </a:spcBef>
              <a:spcAft>
                <a:spcPts val="0"/>
              </a:spcAft>
              <a:defRPr/>
            </a:pPr>
            <a:r>
              <a:rPr lang="it-IT" sz="3200" b="1">
                <a:solidFill>
                  <a:srgbClr val="66FFFF"/>
                </a:solidFill>
                <a:latin typeface="+mn-lt"/>
                <a:ea typeface="Arial" charset="0"/>
                <a:cs typeface="Arial" charset="0"/>
              </a:rPr>
              <a:t>FUNZIONE</a:t>
            </a:r>
          </a:p>
        </p:txBody>
      </p:sp>
      <p:sp>
        <p:nvSpPr>
          <p:cNvPr id="262150" name="Text Box 6"/>
          <p:cNvSpPr txBox="1">
            <a:spLocks noChangeArrowheads="1"/>
          </p:cNvSpPr>
          <p:nvPr/>
        </p:nvSpPr>
        <p:spPr bwMode="auto">
          <a:xfrm>
            <a:off x="2609850" y="5310188"/>
            <a:ext cx="3546475" cy="579437"/>
          </a:xfrm>
          <a:prstGeom prst="rect">
            <a:avLst/>
          </a:prstGeom>
          <a:solidFill>
            <a:schemeClr val="tx2"/>
          </a:solidFill>
          <a:ln w="28575">
            <a:noFill/>
            <a:miter lim="800000"/>
            <a:headEnd/>
            <a:tailEnd/>
          </a:ln>
          <a:effectLst>
            <a:outerShdw blurRad="63500" dist="38099" dir="2700000" algn="ctr" rotWithShape="0">
              <a:schemeClr val="tx1">
                <a:alpha val="74998"/>
              </a:schemeClr>
            </a:outerShdw>
          </a:effectLst>
        </p:spPr>
        <p:txBody>
          <a:bodyPr wrap="none">
            <a:spAutoFit/>
          </a:bodyPr>
          <a:lstStyle/>
          <a:p>
            <a:pPr fontAlgn="auto">
              <a:spcBef>
                <a:spcPts val="0"/>
              </a:spcBef>
              <a:spcAft>
                <a:spcPts val="0"/>
              </a:spcAft>
              <a:defRPr/>
            </a:pPr>
            <a:r>
              <a:rPr lang="it-IT" sz="3200" b="1">
                <a:solidFill>
                  <a:schemeClr val="bg1"/>
                </a:solidFill>
                <a:latin typeface="+mn-lt"/>
                <a:ea typeface="Arial" charset="0"/>
                <a:cs typeface="Arial" charset="0"/>
              </a:rPr>
              <a:t>QUALITÀ DI VITA</a:t>
            </a:r>
          </a:p>
        </p:txBody>
      </p:sp>
      <p:sp>
        <p:nvSpPr>
          <p:cNvPr id="262151" name="Line 7"/>
          <p:cNvSpPr>
            <a:spLocks noChangeShapeType="1"/>
          </p:cNvSpPr>
          <p:nvPr/>
        </p:nvSpPr>
        <p:spPr bwMode="auto">
          <a:xfrm>
            <a:off x="3276600" y="3276600"/>
            <a:ext cx="2438400" cy="0"/>
          </a:xfrm>
          <a:prstGeom prst="line">
            <a:avLst/>
          </a:prstGeom>
          <a:noFill/>
          <a:ln w="76200">
            <a:solidFill>
              <a:srgbClr val="FFFF00"/>
            </a:solidFill>
            <a:round/>
            <a:headEnd type="triangle" w="med" len="med"/>
            <a:tailEnd type="triangle" w="med" len="med"/>
          </a:ln>
          <a:effectLst>
            <a:outerShdw blurRad="63500" dist="38099" dir="2700000" algn="ctr" rotWithShape="0">
              <a:schemeClr val="tx1">
                <a:alpha val="74998"/>
              </a:schemeClr>
            </a:outerShdw>
          </a:effectLst>
        </p:spPr>
        <p:txBody>
          <a:bodyPr/>
          <a:lstStyle/>
          <a:p>
            <a:pPr fontAlgn="auto">
              <a:spcBef>
                <a:spcPts val="0"/>
              </a:spcBef>
              <a:spcAft>
                <a:spcPts val="0"/>
              </a:spcAft>
              <a:defRPr/>
            </a:pPr>
            <a:endParaRPr lang="it-IT">
              <a:latin typeface="+mn-lt"/>
            </a:endParaRPr>
          </a:p>
        </p:txBody>
      </p:sp>
      <p:sp>
        <p:nvSpPr>
          <p:cNvPr id="262152" name="Line 8"/>
          <p:cNvSpPr>
            <a:spLocks noChangeShapeType="1"/>
          </p:cNvSpPr>
          <p:nvPr/>
        </p:nvSpPr>
        <p:spPr bwMode="auto">
          <a:xfrm rot="2452055">
            <a:off x="2124075" y="4437063"/>
            <a:ext cx="1693863" cy="76200"/>
          </a:xfrm>
          <a:prstGeom prst="line">
            <a:avLst/>
          </a:prstGeom>
          <a:noFill/>
          <a:ln w="76200">
            <a:solidFill>
              <a:srgbClr val="FFFF00"/>
            </a:solidFill>
            <a:round/>
            <a:headEnd type="triangle" w="med" len="med"/>
            <a:tailEnd type="triangle" w="med" len="med"/>
          </a:ln>
          <a:effectLst>
            <a:outerShdw blurRad="63500" dist="38099" dir="2700000" algn="ctr" rotWithShape="0">
              <a:schemeClr val="tx1">
                <a:alpha val="74998"/>
              </a:schemeClr>
            </a:outerShdw>
          </a:effectLst>
        </p:spPr>
        <p:txBody>
          <a:bodyPr/>
          <a:lstStyle/>
          <a:p>
            <a:pPr fontAlgn="auto">
              <a:spcBef>
                <a:spcPts val="0"/>
              </a:spcBef>
              <a:spcAft>
                <a:spcPts val="0"/>
              </a:spcAft>
              <a:defRPr/>
            </a:pPr>
            <a:endParaRPr lang="it-IT">
              <a:latin typeface="+mn-lt"/>
            </a:endParaRPr>
          </a:p>
        </p:txBody>
      </p:sp>
      <p:sp>
        <p:nvSpPr>
          <p:cNvPr id="262153" name="Line 9"/>
          <p:cNvSpPr>
            <a:spLocks noChangeShapeType="1"/>
          </p:cNvSpPr>
          <p:nvPr/>
        </p:nvSpPr>
        <p:spPr bwMode="auto">
          <a:xfrm rot="7783365">
            <a:off x="5022057" y="4423568"/>
            <a:ext cx="1905000" cy="68263"/>
          </a:xfrm>
          <a:prstGeom prst="line">
            <a:avLst/>
          </a:prstGeom>
          <a:noFill/>
          <a:ln w="76200">
            <a:solidFill>
              <a:srgbClr val="FFFF00"/>
            </a:solidFill>
            <a:round/>
            <a:headEnd type="triangle" w="med" len="med"/>
            <a:tailEnd type="triangle" w="med" len="med"/>
          </a:ln>
          <a:effectLst>
            <a:outerShdw blurRad="63500" dist="38099" dir="2700000" algn="ctr" rotWithShape="0">
              <a:schemeClr val="tx1">
                <a:alpha val="74998"/>
              </a:schemeClr>
            </a:outerShdw>
          </a:effectLst>
        </p:spPr>
        <p:txBody>
          <a:bodyPr/>
          <a:lstStyle/>
          <a:p>
            <a:pPr fontAlgn="auto">
              <a:spcBef>
                <a:spcPts val="0"/>
              </a:spcBef>
              <a:spcAft>
                <a:spcPts val="0"/>
              </a:spcAft>
              <a:defRPr/>
            </a:pPr>
            <a:endParaRPr lang="it-IT">
              <a:latin typeface="+mn-lt"/>
            </a:endParaRPr>
          </a:p>
        </p:txBody>
      </p:sp>
      <p:sp>
        <p:nvSpPr>
          <p:cNvPr id="221193" name="Rectangle 10"/>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Rectangle 12"/>
          <p:cNvSpPr>
            <a:spLocks noGrp="1" noChangeArrowheads="1"/>
          </p:cNvSpPr>
          <p:nvPr>
            <p:ph idx="1"/>
          </p:nvPr>
        </p:nvSpPr>
        <p:spPr>
          <a:xfrm>
            <a:off x="387350" y="3233738"/>
            <a:ext cx="8604250" cy="804862"/>
          </a:xfrm>
        </p:spPr>
        <p:txBody>
          <a:bodyPr/>
          <a:lstStyle/>
          <a:p>
            <a:pPr algn="just">
              <a:lnSpc>
                <a:spcPct val="130000"/>
              </a:lnSpc>
              <a:buFont typeface="Wingdings" pitchFamily="2" charset="2"/>
              <a:buNone/>
            </a:pPr>
            <a:r>
              <a:rPr lang="en-GB" sz="3200" b="1" smtClean="0">
                <a:solidFill>
                  <a:srgbClr val="FF0000"/>
                </a:solidFill>
              </a:rPr>
              <a:t>Come si gestisce il “BreakThrough Pain”?</a:t>
            </a:r>
          </a:p>
        </p:txBody>
      </p:sp>
      <p:sp>
        <p:nvSpPr>
          <p:cNvPr id="5" name="Rectangle 2"/>
          <p:cNvSpPr>
            <a:spLocks noChangeArrowheads="1"/>
          </p:cNvSpPr>
          <p:nvPr/>
        </p:nvSpPr>
        <p:spPr bwMode="auto">
          <a:xfrm>
            <a:off x="381000" y="533400"/>
            <a:ext cx="8377238"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3400" b="1" dirty="0">
                <a:solidFill>
                  <a:srgbClr val="FFFF00"/>
                </a:solidFill>
                <a:latin typeface="+mn-lt"/>
              </a:rPr>
              <a:t>DEI  - </a:t>
            </a:r>
            <a:r>
              <a:rPr lang="it-IT" sz="3400" b="1" dirty="0" err="1">
                <a:solidFill>
                  <a:srgbClr val="FFFF00"/>
                </a:solidFill>
                <a:latin typeface="+mn-lt"/>
              </a:rPr>
              <a:t>BTcP</a:t>
            </a:r>
            <a:endParaRPr lang="it-IT" sz="3400" b="1" dirty="0">
              <a:solidFill>
                <a:srgbClr val="FFFF00"/>
              </a:solidFill>
              <a:latin typeface="+mn-l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Rectangle 2"/>
          <p:cNvSpPr>
            <a:spLocks noGrp="1" noChangeArrowheads="1"/>
          </p:cNvSpPr>
          <p:nvPr>
            <p:ph type="title"/>
          </p:nvPr>
        </p:nvSpPr>
        <p:spPr>
          <a:xfrm>
            <a:off x="107950" y="285750"/>
            <a:ext cx="8229600" cy="1009650"/>
          </a:xfrm>
        </p:spPr>
        <p:txBody>
          <a:bodyPr/>
          <a:lstStyle/>
          <a:p>
            <a:pPr algn="l"/>
            <a:r>
              <a:rPr lang="en-GB" sz="3600" b="1" smtClean="0">
                <a:solidFill>
                  <a:srgbClr val="FFFF00"/>
                </a:solidFill>
              </a:rPr>
              <a:t>Breakthrough pain</a:t>
            </a:r>
            <a:endParaRPr lang="en-US" sz="3600" b="1" smtClean="0">
              <a:solidFill>
                <a:srgbClr val="FFFF00"/>
              </a:solidFill>
            </a:endParaRPr>
          </a:p>
        </p:txBody>
      </p:sp>
      <p:sp>
        <p:nvSpPr>
          <p:cNvPr id="225282" name="Rectangle 3"/>
          <p:cNvSpPr>
            <a:spLocks noGrp="1" noChangeArrowheads="1"/>
          </p:cNvSpPr>
          <p:nvPr>
            <p:ph idx="1"/>
          </p:nvPr>
        </p:nvSpPr>
        <p:spPr/>
        <p:txBody>
          <a:bodyPr/>
          <a:lstStyle/>
          <a:p>
            <a:pPr>
              <a:buFontTx/>
              <a:buNone/>
            </a:pPr>
            <a:endParaRPr lang="en-GB" sz="2800" smtClean="0"/>
          </a:p>
          <a:p>
            <a:pPr>
              <a:buFont typeface="Wingdings" pitchFamily="2" charset="2"/>
              <a:buChar char="§"/>
            </a:pPr>
            <a:r>
              <a:rPr lang="en-GB" sz="2800" b="1" smtClean="0"/>
              <a:t>V</a:t>
            </a:r>
            <a:r>
              <a:rPr lang="en-GB" sz="2800" smtClean="0"/>
              <a:t>alutazione (</a:t>
            </a:r>
            <a:r>
              <a:rPr lang="en-GB" sz="2800" b="1" smtClean="0"/>
              <a:t>A</a:t>
            </a:r>
            <a:r>
              <a:rPr lang="en-GB" sz="2800" smtClean="0"/>
              <a:t>ssessment)</a:t>
            </a:r>
          </a:p>
          <a:p>
            <a:pPr>
              <a:buFont typeface="Wingdings" pitchFamily="2" charset="2"/>
              <a:buChar char="§"/>
            </a:pPr>
            <a:r>
              <a:rPr lang="en-GB" sz="2800" b="1" smtClean="0"/>
              <a:t>R</a:t>
            </a:r>
            <a:r>
              <a:rPr lang="en-GB" sz="2800" smtClean="0"/>
              <a:t>ivalutazione (</a:t>
            </a:r>
            <a:r>
              <a:rPr lang="en-GB" sz="2800" b="1" smtClean="0"/>
              <a:t>R</a:t>
            </a:r>
            <a:r>
              <a:rPr lang="en-GB" sz="2800" smtClean="0"/>
              <a:t>eassessment)</a:t>
            </a:r>
            <a:endParaRPr lang="en-US" sz="2800" smtClean="0"/>
          </a:p>
          <a:p>
            <a:pPr>
              <a:buFont typeface="Wingdings" pitchFamily="2" charset="2"/>
              <a:buChar char="§"/>
            </a:pPr>
            <a:r>
              <a:rPr lang="en-GB" sz="2800" b="1" smtClean="0"/>
              <a:t>T</a:t>
            </a:r>
            <a:r>
              <a:rPr lang="en-GB" sz="2800" smtClean="0"/>
              <a:t>rattamento (</a:t>
            </a:r>
            <a:r>
              <a:rPr lang="en-GB" sz="2800" b="1" smtClean="0"/>
              <a:t>T</a:t>
            </a:r>
            <a:r>
              <a:rPr lang="en-GB" sz="2800" smtClean="0"/>
              <a:t>reatment)</a:t>
            </a:r>
          </a:p>
        </p:txBody>
      </p:sp>
      <p:sp>
        <p:nvSpPr>
          <p:cNvPr id="225283" name="Rectangle 4"/>
          <p:cNvSpPr>
            <a:spLocks noChangeArrowheads="1"/>
          </p:cNvSpPr>
          <p:nvPr/>
        </p:nvSpPr>
        <p:spPr bwMode="auto">
          <a:xfrm>
            <a:off x="323850" y="2681288"/>
            <a:ext cx="2362200" cy="519112"/>
          </a:xfrm>
          <a:prstGeom prst="rect">
            <a:avLst/>
          </a:prstGeom>
          <a:solidFill>
            <a:srgbClr val="FFCC66"/>
          </a:solidFill>
          <a:ln w="9525">
            <a:noFill/>
            <a:miter lim="800000"/>
            <a:headEnd/>
            <a:tailEnd/>
          </a:ln>
        </p:spPr>
        <p:txBody>
          <a:bodyPr wrap="none">
            <a:spAutoFit/>
          </a:bodyPr>
          <a:lstStyle/>
          <a:p>
            <a:r>
              <a:rPr lang="en-GB" sz="2800" b="1">
                <a:solidFill>
                  <a:srgbClr val="000099"/>
                </a:solidFill>
                <a:latin typeface="Calisto MT" pitchFamily="18" charset="0"/>
              </a:rPr>
              <a:t>Trattamento:</a:t>
            </a:r>
            <a:endParaRPr lang="fr-FR" sz="2800" b="1">
              <a:solidFill>
                <a:srgbClr val="000099"/>
              </a:solidFill>
              <a:latin typeface="Calisto MT" pitchFamily="18" charset="0"/>
            </a:endParaRPr>
          </a:p>
        </p:txBody>
      </p:sp>
      <p:sp>
        <p:nvSpPr>
          <p:cNvPr id="225284" name="Line 6"/>
          <p:cNvSpPr>
            <a:spLocks noChangeShapeType="1"/>
          </p:cNvSpPr>
          <p:nvPr/>
        </p:nvSpPr>
        <p:spPr bwMode="auto">
          <a:xfrm>
            <a:off x="395288" y="3581400"/>
            <a:ext cx="0" cy="1727200"/>
          </a:xfrm>
          <a:prstGeom prst="line">
            <a:avLst/>
          </a:prstGeom>
          <a:noFill/>
          <a:ln w="41275">
            <a:solidFill>
              <a:srgbClr val="FFCC00"/>
            </a:solidFill>
            <a:round/>
            <a:headEnd/>
            <a:tailEnd/>
          </a:ln>
        </p:spPr>
        <p:txBody>
          <a:bodyPr/>
          <a:lstStyle/>
          <a:p>
            <a:endParaRPr lang="it-IT"/>
          </a:p>
        </p:txBody>
      </p:sp>
      <p:sp>
        <p:nvSpPr>
          <p:cNvPr id="225285" name="Text Box 7"/>
          <p:cNvSpPr txBox="1">
            <a:spLocks noChangeArrowheads="1"/>
          </p:cNvSpPr>
          <p:nvPr/>
        </p:nvSpPr>
        <p:spPr bwMode="auto">
          <a:xfrm>
            <a:off x="5972175" y="5334000"/>
            <a:ext cx="1800225" cy="519113"/>
          </a:xfrm>
          <a:prstGeom prst="rect">
            <a:avLst/>
          </a:prstGeom>
          <a:solidFill>
            <a:srgbClr val="000099"/>
          </a:solidFill>
          <a:ln w="9525">
            <a:noFill/>
            <a:miter lim="800000"/>
            <a:headEnd/>
            <a:tailEnd/>
          </a:ln>
        </p:spPr>
        <p:txBody>
          <a:bodyPr>
            <a:spAutoFit/>
          </a:bodyPr>
          <a:lstStyle/>
          <a:p>
            <a:pPr>
              <a:spcBef>
                <a:spcPct val="50000"/>
              </a:spcBef>
            </a:pPr>
            <a:r>
              <a:rPr lang="en-GB" sz="2800" b="1">
                <a:solidFill>
                  <a:srgbClr val="FFCC66"/>
                </a:solidFill>
                <a:latin typeface="Calisto MT" pitchFamily="18" charset="0"/>
                <a:sym typeface="Wingdings 3" pitchFamily="18" charset="2"/>
              </a:rPr>
              <a:t> </a:t>
            </a:r>
            <a:r>
              <a:rPr lang="en-GB" sz="2800" b="1">
                <a:solidFill>
                  <a:srgbClr val="FFCC66"/>
                </a:solidFill>
                <a:latin typeface="Calisto MT" pitchFamily="18" charset="0"/>
              </a:rPr>
              <a:t>ART!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Rectangle 2"/>
          <p:cNvSpPr>
            <a:spLocks noGrp="1" noChangeArrowheads="1"/>
          </p:cNvSpPr>
          <p:nvPr>
            <p:ph type="title"/>
          </p:nvPr>
        </p:nvSpPr>
        <p:spPr>
          <a:xfrm>
            <a:off x="158750" y="0"/>
            <a:ext cx="8229600" cy="1009650"/>
          </a:xfrm>
        </p:spPr>
        <p:txBody>
          <a:bodyPr/>
          <a:lstStyle/>
          <a:p>
            <a:pPr algn="l"/>
            <a:r>
              <a:rPr lang="en-GB" sz="3600" b="1" smtClean="0">
                <a:solidFill>
                  <a:srgbClr val="FFFF00"/>
                </a:solidFill>
              </a:rPr>
              <a:t>Breakthrough pain</a:t>
            </a:r>
            <a:endParaRPr lang="en-US" sz="3600" b="1" smtClean="0">
              <a:solidFill>
                <a:srgbClr val="FFFF00"/>
              </a:solidFill>
            </a:endParaRPr>
          </a:p>
        </p:txBody>
      </p:sp>
      <p:sp>
        <p:nvSpPr>
          <p:cNvPr id="227330" name="Rectangle 3"/>
          <p:cNvSpPr>
            <a:spLocks noGrp="1" noChangeArrowheads="1"/>
          </p:cNvSpPr>
          <p:nvPr>
            <p:ph idx="1"/>
          </p:nvPr>
        </p:nvSpPr>
        <p:spPr>
          <a:xfrm>
            <a:off x="395288" y="2641600"/>
            <a:ext cx="8229600" cy="4137025"/>
          </a:xfrm>
        </p:spPr>
        <p:txBody>
          <a:bodyPr/>
          <a:lstStyle/>
          <a:p>
            <a:pPr marL="182563" indent="-182563">
              <a:lnSpc>
                <a:spcPct val="90000"/>
              </a:lnSpc>
              <a:spcBef>
                <a:spcPct val="60000"/>
              </a:spcBef>
              <a:buFont typeface="Wingdings" pitchFamily="2" charset="2"/>
              <a:buChar char="§"/>
            </a:pPr>
            <a:r>
              <a:rPr lang="en-GB" sz="2400" smtClean="0"/>
              <a:t>Trattamento dei fattori causali</a:t>
            </a:r>
          </a:p>
          <a:p>
            <a:pPr marL="182563" indent="-182563">
              <a:lnSpc>
                <a:spcPct val="90000"/>
              </a:lnSpc>
              <a:spcBef>
                <a:spcPct val="60000"/>
              </a:spcBef>
              <a:buFont typeface="Wingdings" pitchFamily="2" charset="2"/>
              <a:buChar char="§"/>
            </a:pPr>
            <a:endParaRPr lang="en-GB" sz="2400" smtClean="0"/>
          </a:p>
          <a:p>
            <a:pPr marL="182563" indent="-182563">
              <a:spcBef>
                <a:spcPct val="60000"/>
              </a:spcBef>
              <a:buFont typeface="Wingdings" pitchFamily="2" charset="2"/>
              <a:buChar char="§"/>
            </a:pPr>
            <a:r>
              <a:rPr lang="en-GB" sz="2400" smtClean="0"/>
              <a:t>Trattamento dei fattori acceleranti</a:t>
            </a:r>
          </a:p>
          <a:p>
            <a:pPr marL="182563" indent="-182563">
              <a:lnSpc>
                <a:spcPct val="90000"/>
              </a:lnSpc>
              <a:spcBef>
                <a:spcPct val="60000"/>
              </a:spcBef>
              <a:buFont typeface="Wingdings" pitchFamily="2" charset="2"/>
              <a:buChar char="§"/>
            </a:pPr>
            <a:endParaRPr lang="en-GB" sz="2400" smtClean="0"/>
          </a:p>
          <a:p>
            <a:pPr marL="182563" indent="-182563">
              <a:lnSpc>
                <a:spcPct val="90000"/>
              </a:lnSpc>
              <a:spcBef>
                <a:spcPct val="60000"/>
              </a:spcBef>
              <a:buFont typeface="Wingdings" pitchFamily="2" charset="2"/>
              <a:buChar char="§"/>
            </a:pPr>
            <a:r>
              <a:rPr lang="en-GB" sz="2400" smtClean="0"/>
              <a:t>Trattamento del dolore</a:t>
            </a:r>
          </a:p>
          <a:p>
            <a:pPr marL="182563" indent="-182563">
              <a:lnSpc>
                <a:spcPct val="90000"/>
              </a:lnSpc>
              <a:spcBef>
                <a:spcPct val="30000"/>
              </a:spcBef>
              <a:buFont typeface="Wingdings" pitchFamily="2" charset="2"/>
              <a:buNone/>
            </a:pPr>
            <a:r>
              <a:rPr lang="en-GB" sz="2400" smtClean="0"/>
              <a:t>	- </a:t>
            </a:r>
            <a:r>
              <a:rPr lang="en-GB" sz="2000" smtClean="0"/>
              <a:t>variazione del regime analgesico regolare</a:t>
            </a:r>
          </a:p>
          <a:p>
            <a:pPr marL="182563" indent="-182563">
              <a:lnSpc>
                <a:spcPct val="90000"/>
              </a:lnSpc>
              <a:spcBef>
                <a:spcPct val="30000"/>
              </a:spcBef>
              <a:buFontTx/>
              <a:buNone/>
            </a:pPr>
            <a:r>
              <a:rPr lang="en-GB" sz="2000" smtClean="0"/>
              <a:t>	- uso di oppioidi a breve durata di azione</a:t>
            </a:r>
          </a:p>
          <a:p>
            <a:pPr marL="182563" indent="-182563">
              <a:lnSpc>
                <a:spcPct val="90000"/>
              </a:lnSpc>
              <a:spcBef>
                <a:spcPct val="30000"/>
              </a:spcBef>
              <a:buFontTx/>
              <a:buNone/>
            </a:pPr>
            <a:r>
              <a:rPr lang="en-GB" sz="2000" smtClean="0"/>
              <a:t>	- uso di altri farmaci</a:t>
            </a:r>
            <a:endParaRPr lang="en-US" sz="2000" smtClean="0"/>
          </a:p>
        </p:txBody>
      </p:sp>
      <p:sp>
        <p:nvSpPr>
          <p:cNvPr id="227331" name="Rectangle 4"/>
          <p:cNvSpPr>
            <a:spLocks noChangeArrowheads="1"/>
          </p:cNvSpPr>
          <p:nvPr/>
        </p:nvSpPr>
        <p:spPr bwMode="auto">
          <a:xfrm>
            <a:off x="323850" y="1066800"/>
            <a:ext cx="2362200" cy="519113"/>
          </a:xfrm>
          <a:prstGeom prst="rect">
            <a:avLst/>
          </a:prstGeom>
          <a:solidFill>
            <a:srgbClr val="FFCC66"/>
          </a:solidFill>
          <a:ln w="9525">
            <a:noFill/>
            <a:miter lim="800000"/>
            <a:headEnd/>
            <a:tailEnd/>
          </a:ln>
        </p:spPr>
        <p:txBody>
          <a:bodyPr wrap="none">
            <a:spAutoFit/>
          </a:bodyPr>
          <a:lstStyle/>
          <a:p>
            <a:pPr>
              <a:spcBef>
                <a:spcPct val="20000"/>
              </a:spcBef>
            </a:pPr>
            <a:r>
              <a:rPr lang="en-GB" sz="2800" b="1">
                <a:solidFill>
                  <a:srgbClr val="000099"/>
                </a:solidFill>
                <a:latin typeface="Calisto MT" pitchFamily="18" charset="0"/>
              </a:rPr>
              <a:t>Trattamento:</a:t>
            </a:r>
          </a:p>
        </p:txBody>
      </p:sp>
      <p:sp>
        <p:nvSpPr>
          <p:cNvPr id="227332" name="Line 5"/>
          <p:cNvSpPr>
            <a:spLocks noChangeShapeType="1"/>
          </p:cNvSpPr>
          <p:nvPr/>
        </p:nvSpPr>
        <p:spPr bwMode="auto">
          <a:xfrm>
            <a:off x="395288" y="2641600"/>
            <a:ext cx="0" cy="3168650"/>
          </a:xfrm>
          <a:prstGeom prst="line">
            <a:avLst/>
          </a:prstGeom>
          <a:noFill/>
          <a:ln w="41275">
            <a:solidFill>
              <a:srgbClr val="FFCC00"/>
            </a:solidFill>
            <a:round/>
            <a:headEnd/>
            <a:tailEnd/>
          </a:ln>
        </p:spPr>
        <p:txBody>
          <a:bodyPr/>
          <a:lstStyle/>
          <a:p>
            <a:endParaRPr lang="it-IT"/>
          </a:p>
        </p:txBody>
      </p:sp>
      <p:grpSp>
        <p:nvGrpSpPr>
          <p:cNvPr id="2" name="Group 8"/>
          <p:cNvGrpSpPr>
            <a:grpSpLocks/>
          </p:cNvGrpSpPr>
          <p:nvPr/>
        </p:nvGrpSpPr>
        <p:grpSpPr bwMode="auto">
          <a:xfrm>
            <a:off x="5292725" y="2209800"/>
            <a:ext cx="3851275" cy="1358900"/>
            <a:chOff x="3334" y="935"/>
            <a:chExt cx="2426" cy="950"/>
          </a:xfrm>
        </p:grpSpPr>
        <p:sp>
          <p:nvSpPr>
            <p:cNvPr id="227337" name="Text Box 6"/>
            <p:cNvSpPr txBox="1">
              <a:spLocks noChangeArrowheads="1"/>
            </p:cNvSpPr>
            <p:nvPr/>
          </p:nvSpPr>
          <p:spPr bwMode="auto">
            <a:xfrm>
              <a:off x="3424" y="935"/>
              <a:ext cx="2336" cy="950"/>
            </a:xfrm>
            <a:prstGeom prst="rect">
              <a:avLst/>
            </a:prstGeom>
            <a:noFill/>
            <a:ln w="9525">
              <a:noFill/>
              <a:miter lim="800000"/>
              <a:headEnd/>
              <a:tailEnd/>
            </a:ln>
          </p:spPr>
          <p:txBody>
            <a:bodyPr>
              <a:spAutoFit/>
            </a:bodyPr>
            <a:lstStyle/>
            <a:p>
              <a:pPr marL="274638" indent="-274638">
                <a:lnSpc>
                  <a:spcPct val="90000"/>
                </a:lnSpc>
                <a:spcBef>
                  <a:spcPct val="50000"/>
                </a:spcBef>
                <a:buFontTx/>
                <a:buChar char="•"/>
              </a:pPr>
              <a:r>
                <a:rPr lang="fr-FR" b="1">
                  <a:solidFill>
                    <a:srgbClr val="339966"/>
                  </a:solidFill>
                  <a:latin typeface="Calisto MT" pitchFamily="18" charset="0"/>
                </a:rPr>
                <a:t>Tumore o malattie correlate</a:t>
              </a:r>
            </a:p>
            <a:p>
              <a:pPr marL="274638" indent="-274638">
                <a:lnSpc>
                  <a:spcPct val="90000"/>
                </a:lnSpc>
                <a:spcBef>
                  <a:spcPct val="50000"/>
                </a:spcBef>
                <a:buFontTx/>
                <a:buChar char="•"/>
              </a:pPr>
              <a:r>
                <a:rPr lang="fr-FR" b="1">
                  <a:solidFill>
                    <a:srgbClr val="339966"/>
                  </a:solidFill>
                  <a:latin typeface="Calisto MT" pitchFamily="18" charset="0"/>
                </a:rPr>
                <a:t>Effetti collaterali della terapia antitumorale</a:t>
              </a:r>
            </a:p>
            <a:p>
              <a:pPr marL="274638" indent="-274638">
                <a:lnSpc>
                  <a:spcPct val="90000"/>
                </a:lnSpc>
                <a:spcBef>
                  <a:spcPct val="50000"/>
                </a:spcBef>
                <a:buFontTx/>
                <a:buChar char="•"/>
              </a:pPr>
              <a:r>
                <a:rPr lang="fr-FR" b="1">
                  <a:solidFill>
                    <a:srgbClr val="339966"/>
                  </a:solidFill>
                  <a:latin typeface="Calisto MT" pitchFamily="18" charset="0"/>
                </a:rPr>
                <a:t> Altro</a:t>
              </a:r>
            </a:p>
          </p:txBody>
        </p:sp>
        <p:sp>
          <p:nvSpPr>
            <p:cNvPr id="227338" name="AutoShape 7"/>
            <p:cNvSpPr>
              <a:spLocks/>
            </p:cNvSpPr>
            <p:nvPr/>
          </p:nvSpPr>
          <p:spPr bwMode="auto">
            <a:xfrm>
              <a:off x="3334" y="980"/>
              <a:ext cx="90" cy="862"/>
            </a:xfrm>
            <a:prstGeom prst="leftBrace">
              <a:avLst>
                <a:gd name="adj1" fmla="val 79815"/>
                <a:gd name="adj2" fmla="val 50000"/>
              </a:avLst>
            </a:prstGeom>
            <a:noFill/>
            <a:ln w="9525">
              <a:solidFill>
                <a:srgbClr val="339966"/>
              </a:solidFill>
              <a:round/>
              <a:headEnd/>
              <a:tailEnd/>
            </a:ln>
          </p:spPr>
          <p:txBody>
            <a:bodyPr wrap="none" anchor="ctr"/>
            <a:lstStyle/>
            <a:p>
              <a:endParaRPr lang="it-IT">
                <a:latin typeface="Calisto MT" pitchFamily="18" charset="0"/>
              </a:endParaRPr>
            </a:p>
          </p:txBody>
        </p:sp>
      </p:grpSp>
      <p:grpSp>
        <p:nvGrpSpPr>
          <p:cNvPr id="3" name="Group 9"/>
          <p:cNvGrpSpPr>
            <a:grpSpLocks/>
          </p:cNvGrpSpPr>
          <p:nvPr/>
        </p:nvGrpSpPr>
        <p:grpSpPr bwMode="auto">
          <a:xfrm>
            <a:off x="5292725" y="3649663"/>
            <a:ext cx="3851275" cy="725487"/>
            <a:chOff x="3334" y="935"/>
            <a:chExt cx="2426" cy="915"/>
          </a:xfrm>
        </p:grpSpPr>
        <p:sp>
          <p:nvSpPr>
            <p:cNvPr id="227335" name="Text Box 10"/>
            <p:cNvSpPr txBox="1">
              <a:spLocks noChangeArrowheads="1"/>
            </p:cNvSpPr>
            <p:nvPr/>
          </p:nvSpPr>
          <p:spPr bwMode="auto">
            <a:xfrm>
              <a:off x="3424" y="935"/>
              <a:ext cx="2336" cy="915"/>
            </a:xfrm>
            <a:prstGeom prst="rect">
              <a:avLst/>
            </a:prstGeom>
            <a:noFill/>
            <a:ln w="9525">
              <a:noFill/>
              <a:miter lim="800000"/>
              <a:headEnd/>
              <a:tailEnd/>
            </a:ln>
          </p:spPr>
          <p:txBody>
            <a:bodyPr>
              <a:spAutoFit/>
            </a:bodyPr>
            <a:lstStyle/>
            <a:p>
              <a:pPr marL="274638" indent="-274638">
                <a:lnSpc>
                  <a:spcPct val="90000"/>
                </a:lnSpc>
                <a:spcBef>
                  <a:spcPct val="50000"/>
                </a:spcBef>
                <a:buFontTx/>
                <a:buChar char="•"/>
              </a:pPr>
              <a:r>
                <a:rPr lang="en-US" b="1">
                  <a:solidFill>
                    <a:srgbClr val="009999"/>
                  </a:solidFill>
                  <a:latin typeface="Calisto MT" pitchFamily="18" charset="0"/>
                </a:rPr>
                <a:t>Se conosciuti</a:t>
              </a:r>
            </a:p>
            <a:p>
              <a:pPr marL="274638" indent="-274638">
                <a:lnSpc>
                  <a:spcPct val="90000"/>
                </a:lnSpc>
                <a:spcBef>
                  <a:spcPct val="50000"/>
                </a:spcBef>
                <a:buFontTx/>
                <a:buChar char="•"/>
              </a:pPr>
              <a:r>
                <a:rPr lang="en-US" b="1">
                  <a:solidFill>
                    <a:srgbClr val="009999"/>
                  </a:solidFill>
                  <a:latin typeface="Calisto MT" pitchFamily="18" charset="0"/>
                </a:rPr>
                <a:t>Se prevenibili</a:t>
              </a:r>
            </a:p>
          </p:txBody>
        </p:sp>
        <p:sp>
          <p:nvSpPr>
            <p:cNvPr id="227336" name="AutoShape 11"/>
            <p:cNvSpPr>
              <a:spLocks/>
            </p:cNvSpPr>
            <p:nvPr/>
          </p:nvSpPr>
          <p:spPr bwMode="auto">
            <a:xfrm>
              <a:off x="3334" y="980"/>
              <a:ext cx="90" cy="862"/>
            </a:xfrm>
            <a:prstGeom prst="leftBrace">
              <a:avLst>
                <a:gd name="adj1" fmla="val 79815"/>
                <a:gd name="adj2" fmla="val 50000"/>
              </a:avLst>
            </a:prstGeom>
            <a:noFill/>
            <a:ln w="9525">
              <a:solidFill>
                <a:srgbClr val="009999"/>
              </a:solidFill>
              <a:round/>
              <a:headEnd/>
              <a:tailEnd/>
            </a:ln>
          </p:spPr>
          <p:txBody>
            <a:bodyPr wrap="none" anchor="ctr"/>
            <a:lstStyle/>
            <a:p>
              <a:endParaRPr lang="it-IT">
                <a:latin typeface="Calisto MT"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Rectangle 2"/>
          <p:cNvSpPr>
            <a:spLocks noGrp="1" noChangeArrowheads="1"/>
          </p:cNvSpPr>
          <p:nvPr>
            <p:ph type="title"/>
          </p:nvPr>
        </p:nvSpPr>
        <p:spPr>
          <a:xfrm>
            <a:off x="107950" y="44450"/>
            <a:ext cx="8229600" cy="1009650"/>
          </a:xfrm>
        </p:spPr>
        <p:txBody>
          <a:bodyPr/>
          <a:lstStyle/>
          <a:p>
            <a:pPr algn="l"/>
            <a:r>
              <a:rPr lang="fr-FR" sz="3600" b="1" smtClean="0"/>
              <a:t>Obiettivi del trattamento</a:t>
            </a:r>
          </a:p>
        </p:txBody>
      </p:sp>
      <p:sp>
        <p:nvSpPr>
          <p:cNvPr id="229378" name="Rectangle 3"/>
          <p:cNvSpPr>
            <a:spLocks noGrp="1" noChangeArrowheads="1"/>
          </p:cNvSpPr>
          <p:nvPr>
            <p:ph idx="1"/>
          </p:nvPr>
        </p:nvSpPr>
        <p:spPr>
          <a:xfrm>
            <a:off x="280988" y="1862138"/>
            <a:ext cx="4175125" cy="4752975"/>
          </a:xfrm>
          <a:solidFill>
            <a:schemeClr val="bg1"/>
          </a:solidFill>
          <a:ln>
            <a:solidFill>
              <a:srgbClr val="000099"/>
            </a:solidFill>
          </a:ln>
        </p:spPr>
        <p:txBody>
          <a:bodyPr/>
          <a:lstStyle/>
          <a:p>
            <a:pPr>
              <a:spcBef>
                <a:spcPct val="0"/>
              </a:spcBef>
              <a:buFontTx/>
              <a:buNone/>
            </a:pPr>
            <a:r>
              <a:rPr lang="en-US" sz="2400" b="1" smtClean="0">
                <a:solidFill>
                  <a:srgbClr val="FFCC66"/>
                </a:solidFill>
              </a:rPr>
              <a:t>Caratteristiche:</a:t>
            </a:r>
          </a:p>
          <a:p>
            <a:pPr>
              <a:spcBef>
                <a:spcPct val="0"/>
              </a:spcBef>
              <a:buFontTx/>
              <a:buNone/>
            </a:pPr>
            <a:endParaRPr lang="en-US" sz="2400" b="1" smtClean="0"/>
          </a:p>
          <a:p>
            <a:pPr>
              <a:spcBef>
                <a:spcPct val="90000"/>
              </a:spcBef>
            </a:pPr>
            <a:r>
              <a:rPr lang="en-US" sz="1800" b="1" smtClean="0"/>
              <a:t>Intensità massima entro 3-5 minuti</a:t>
            </a:r>
          </a:p>
          <a:p>
            <a:pPr>
              <a:spcBef>
                <a:spcPct val="90000"/>
              </a:spcBef>
            </a:pPr>
            <a:r>
              <a:rPr lang="en-US" sz="1800" b="1" smtClean="0"/>
              <a:t>Dolore spesso di grado da moderato a severo </a:t>
            </a:r>
          </a:p>
          <a:p>
            <a:pPr>
              <a:spcBef>
                <a:spcPct val="90000"/>
              </a:spcBef>
            </a:pPr>
            <a:r>
              <a:rPr lang="en-US" sz="1800" b="1" smtClean="0"/>
              <a:t>Il BTcP ha una durata mediana di 30 minuti  </a:t>
            </a:r>
            <a:r>
              <a:rPr lang="en-US" sz="1800" i="1" smtClean="0"/>
              <a:t>(1-240)</a:t>
            </a:r>
          </a:p>
          <a:p>
            <a:pPr>
              <a:spcBef>
                <a:spcPct val="90000"/>
              </a:spcBef>
            </a:pPr>
            <a:r>
              <a:rPr lang="en-US" sz="1800" b="1" smtClean="0"/>
              <a:t>Il BTcP può verificarsi ovunque </a:t>
            </a:r>
          </a:p>
          <a:p>
            <a:pPr>
              <a:spcBef>
                <a:spcPct val="90000"/>
              </a:spcBef>
            </a:pPr>
            <a:r>
              <a:rPr lang="en-US" sz="1800" b="1" smtClean="0"/>
              <a:t>Il BTcP può verificarsi più volte al giorno</a:t>
            </a:r>
            <a:endParaRPr lang="fr-FR" sz="1800" b="1" smtClean="0"/>
          </a:p>
        </p:txBody>
      </p:sp>
      <p:sp>
        <p:nvSpPr>
          <p:cNvPr id="212996" name="Rectangle 4"/>
          <p:cNvSpPr>
            <a:spLocks noChangeArrowheads="1"/>
          </p:cNvSpPr>
          <p:nvPr/>
        </p:nvSpPr>
        <p:spPr bwMode="auto">
          <a:xfrm>
            <a:off x="4687888" y="1876425"/>
            <a:ext cx="4175125" cy="4752975"/>
          </a:xfrm>
          <a:prstGeom prst="rect">
            <a:avLst/>
          </a:prstGeom>
          <a:solidFill>
            <a:schemeClr val="bg1"/>
          </a:solidFill>
          <a:ln w="9525">
            <a:solidFill>
              <a:srgbClr val="000099"/>
            </a:solidFill>
            <a:miter lim="800000"/>
            <a:headEnd/>
            <a:tailEnd/>
          </a:ln>
        </p:spPr>
        <p:txBody>
          <a:bodyPr/>
          <a:lstStyle/>
          <a:p>
            <a:pPr marL="342900" indent="-342900">
              <a:lnSpc>
                <a:spcPct val="90000"/>
              </a:lnSpc>
            </a:pPr>
            <a:r>
              <a:rPr lang="en-US" sz="2400" b="1">
                <a:solidFill>
                  <a:srgbClr val="339966"/>
                </a:solidFill>
                <a:latin typeface="Calisto MT" pitchFamily="18" charset="0"/>
              </a:rPr>
              <a:t>Obiettivi</a:t>
            </a:r>
          </a:p>
          <a:p>
            <a:pPr marL="342900" indent="-342900">
              <a:lnSpc>
                <a:spcPct val="90000"/>
              </a:lnSpc>
            </a:pPr>
            <a:endParaRPr lang="en-US" sz="2400" b="1">
              <a:solidFill>
                <a:srgbClr val="339966"/>
              </a:solidFill>
              <a:latin typeface="Calisto MT" pitchFamily="18" charset="0"/>
            </a:endParaRPr>
          </a:p>
          <a:p>
            <a:pPr marL="342900" indent="-342900">
              <a:lnSpc>
                <a:spcPct val="90000"/>
              </a:lnSpc>
              <a:spcBef>
                <a:spcPct val="60000"/>
              </a:spcBef>
              <a:buClr>
                <a:srgbClr val="339966"/>
              </a:buClr>
              <a:buFont typeface="Wingdings" pitchFamily="2" charset="2"/>
              <a:buChar char="ç"/>
            </a:pPr>
            <a:r>
              <a:rPr lang="en-US" sz="2000" b="1">
                <a:solidFill>
                  <a:srgbClr val="000099"/>
                </a:solidFill>
                <a:latin typeface="Calisto MT" pitchFamily="18" charset="0"/>
              </a:rPr>
              <a:t>Rapida comparsa dell’azione</a:t>
            </a:r>
          </a:p>
          <a:p>
            <a:pPr marL="342900" indent="-342900">
              <a:lnSpc>
                <a:spcPct val="90000"/>
              </a:lnSpc>
              <a:buClr>
                <a:srgbClr val="339966"/>
              </a:buClr>
              <a:buFont typeface="Wingdings" pitchFamily="2" charset="2"/>
              <a:buNone/>
            </a:pPr>
            <a:endParaRPr lang="en-US" sz="2000" b="1">
              <a:solidFill>
                <a:srgbClr val="000099"/>
              </a:solidFill>
              <a:latin typeface="Calisto MT" pitchFamily="18" charset="0"/>
            </a:endParaRPr>
          </a:p>
          <a:p>
            <a:pPr marL="342900" indent="-342900">
              <a:lnSpc>
                <a:spcPct val="90000"/>
              </a:lnSpc>
              <a:spcBef>
                <a:spcPct val="60000"/>
              </a:spcBef>
              <a:buClr>
                <a:srgbClr val="339966"/>
              </a:buClr>
              <a:buFont typeface="Wingdings" pitchFamily="2" charset="2"/>
              <a:buChar char="ç"/>
            </a:pPr>
            <a:r>
              <a:rPr lang="en-US" sz="2000" b="1">
                <a:solidFill>
                  <a:srgbClr val="000099"/>
                </a:solidFill>
                <a:latin typeface="Calisto MT" pitchFamily="18" charset="0"/>
              </a:rPr>
              <a:t>Potente efficacia </a:t>
            </a:r>
          </a:p>
          <a:p>
            <a:pPr marL="342900" indent="-342900">
              <a:lnSpc>
                <a:spcPct val="90000"/>
              </a:lnSpc>
              <a:spcBef>
                <a:spcPct val="165000"/>
              </a:spcBef>
              <a:buClr>
                <a:srgbClr val="339966"/>
              </a:buClr>
              <a:buFont typeface="Wingdings" pitchFamily="2" charset="2"/>
              <a:buChar char="ç"/>
            </a:pPr>
            <a:r>
              <a:rPr lang="en-US" sz="2000" b="1">
                <a:solidFill>
                  <a:srgbClr val="000099"/>
                </a:solidFill>
                <a:latin typeface="Calisto MT" pitchFamily="18" charset="0"/>
              </a:rPr>
              <a:t>Durata adeguata</a:t>
            </a:r>
          </a:p>
          <a:p>
            <a:pPr marL="342900" indent="-342900">
              <a:lnSpc>
                <a:spcPct val="90000"/>
              </a:lnSpc>
              <a:spcBef>
                <a:spcPct val="165000"/>
              </a:spcBef>
              <a:buClr>
                <a:srgbClr val="339966"/>
              </a:buClr>
              <a:buFont typeface="Wingdings" pitchFamily="2" charset="2"/>
              <a:buChar char="ç"/>
            </a:pPr>
            <a:r>
              <a:rPr lang="en-US" sz="2000" b="1">
                <a:solidFill>
                  <a:srgbClr val="000099"/>
                </a:solidFill>
                <a:latin typeface="Calisto MT" pitchFamily="18" charset="0"/>
              </a:rPr>
              <a:t>Comodo da usare</a:t>
            </a:r>
          </a:p>
          <a:p>
            <a:pPr marL="342900" indent="-342900">
              <a:lnSpc>
                <a:spcPct val="90000"/>
              </a:lnSpc>
              <a:spcBef>
                <a:spcPct val="120000"/>
              </a:spcBef>
              <a:buClr>
                <a:srgbClr val="339966"/>
              </a:buClr>
              <a:buFont typeface="Wingdings" pitchFamily="2" charset="2"/>
              <a:buChar char="ç"/>
            </a:pPr>
            <a:r>
              <a:rPr lang="en-US" sz="2000" b="1">
                <a:solidFill>
                  <a:srgbClr val="000099"/>
                </a:solidFill>
                <a:latin typeface="Calisto MT" pitchFamily="18" charset="0"/>
              </a:rPr>
              <a:t>Buona sicurezza</a:t>
            </a:r>
            <a:endParaRPr lang="fr-FR" sz="2000" b="1">
              <a:solidFill>
                <a:srgbClr val="000099"/>
              </a:solidFill>
              <a:latin typeface="Calisto MT"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29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ext Box 5"/>
          <p:cNvSpPr txBox="1">
            <a:spLocks noChangeArrowheads="1"/>
          </p:cNvSpPr>
          <p:nvPr/>
        </p:nvSpPr>
        <p:spPr bwMode="auto">
          <a:xfrm>
            <a:off x="944563" y="438150"/>
            <a:ext cx="6940550" cy="1190625"/>
          </a:xfrm>
          <a:prstGeom prst="rect">
            <a:avLst/>
          </a:prstGeom>
          <a:noFill/>
          <a:ln w="9525">
            <a:noFill/>
            <a:miter lim="800000"/>
            <a:headEnd/>
            <a:tailEnd/>
          </a:ln>
        </p:spPr>
        <p:txBody>
          <a:bodyPr wrap="none">
            <a:spAutoFit/>
          </a:bodyPr>
          <a:lstStyle/>
          <a:p>
            <a:pPr algn="ctr" defTabSz="914400"/>
            <a:r>
              <a:rPr lang="it-IT" sz="3600" b="1">
                <a:solidFill>
                  <a:srgbClr val="FF0000"/>
                </a:solidFill>
                <a:latin typeface="Calisto MT" pitchFamily="18" charset="0"/>
              </a:rPr>
              <a:t>Nuove molecole analgesiche e </a:t>
            </a:r>
          </a:p>
          <a:p>
            <a:pPr algn="ctr" defTabSz="914400"/>
            <a:r>
              <a:rPr lang="it-IT" sz="3600" b="1">
                <a:solidFill>
                  <a:srgbClr val="FF0000"/>
                </a:solidFill>
                <a:latin typeface="Calisto MT" pitchFamily="18" charset="0"/>
              </a:rPr>
              <a:t>nuove preparazioni</a:t>
            </a:r>
          </a:p>
        </p:txBody>
      </p:sp>
      <p:sp>
        <p:nvSpPr>
          <p:cNvPr id="231426" name="Text Box 6"/>
          <p:cNvSpPr txBox="1">
            <a:spLocks noChangeArrowheads="1"/>
          </p:cNvSpPr>
          <p:nvPr/>
        </p:nvSpPr>
        <p:spPr bwMode="auto">
          <a:xfrm>
            <a:off x="1393825" y="3232150"/>
            <a:ext cx="6302375" cy="579438"/>
          </a:xfrm>
          <a:prstGeom prst="rect">
            <a:avLst/>
          </a:prstGeom>
          <a:noFill/>
          <a:ln w="9525">
            <a:noFill/>
            <a:miter lim="800000"/>
            <a:headEnd/>
            <a:tailEnd/>
          </a:ln>
        </p:spPr>
        <p:txBody>
          <a:bodyPr wrap="none">
            <a:spAutoFit/>
          </a:bodyPr>
          <a:lstStyle/>
          <a:p>
            <a:pPr algn="ctr" defTabSz="914400"/>
            <a:r>
              <a:rPr lang="it-IT" sz="3200" b="1">
                <a:latin typeface="Calisto MT" pitchFamily="18" charset="0"/>
              </a:rPr>
              <a:t>RAPID ONSET  OPIOIDS  (ROO)</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Rectangle 3"/>
          <p:cNvSpPr>
            <a:spLocks noGrp="1" noChangeArrowheads="1"/>
          </p:cNvSpPr>
          <p:nvPr>
            <p:ph idx="1"/>
          </p:nvPr>
        </p:nvSpPr>
        <p:spPr>
          <a:xfrm>
            <a:off x="609600" y="3233738"/>
            <a:ext cx="7996238" cy="1185862"/>
          </a:xfrm>
        </p:spPr>
        <p:txBody>
          <a:bodyPr/>
          <a:lstStyle/>
          <a:p>
            <a:pPr algn="just">
              <a:lnSpc>
                <a:spcPct val="130000"/>
              </a:lnSpc>
              <a:buFont typeface="Wingdings" pitchFamily="2" charset="2"/>
              <a:buNone/>
            </a:pPr>
            <a:r>
              <a:rPr lang="en-GB" sz="2400" b="1" smtClean="0">
                <a:solidFill>
                  <a:schemeClr val="hlink"/>
                </a:solidFill>
              </a:rPr>
              <a:t>Quale è il ruolo degli oppioidi a breve durata di azione nel trattamento del “BreakThrough Pain”?</a:t>
            </a:r>
          </a:p>
        </p:txBody>
      </p:sp>
      <p:sp>
        <p:nvSpPr>
          <p:cNvPr id="3" name="Rectangle 2"/>
          <p:cNvSpPr>
            <a:spLocks noChangeArrowheads="1"/>
          </p:cNvSpPr>
          <p:nvPr/>
        </p:nvSpPr>
        <p:spPr bwMode="auto">
          <a:xfrm>
            <a:off x="381000" y="533400"/>
            <a:ext cx="8377238"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algn="ctr" fontAlgn="auto">
              <a:spcBef>
                <a:spcPts val="0"/>
              </a:spcBef>
              <a:spcAft>
                <a:spcPts val="0"/>
              </a:spcAft>
              <a:defRPr/>
            </a:pPr>
            <a:r>
              <a:rPr lang="it-IT" sz="3400" b="1" dirty="0">
                <a:solidFill>
                  <a:srgbClr val="FFFF00"/>
                </a:solidFill>
                <a:latin typeface="+mn-lt"/>
              </a:rPr>
              <a:t>DEI  - </a:t>
            </a:r>
            <a:r>
              <a:rPr lang="it-IT" sz="3400" b="1" dirty="0" err="1">
                <a:solidFill>
                  <a:srgbClr val="FFFF00"/>
                </a:solidFill>
                <a:latin typeface="+mn-lt"/>
              </a:rPr>
              <a:t>BTcP</a:t>
            </a:r>
            <a:endParaRPr lang="it-IT" sz="3400" b="1" dirty="0">
              <a:solidFill>
                <a:srgbClr val="FFFF00"/>
              </a:solidFill>
              <a:latin typeface="+mn-lt"/>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3"/>
          <p:cNvSpPr>
            <a:spLocks noChangeArrowheads="1"/>
          </p:cNvSpPr>
          <p:nvPr/>
        </p:nvSpPr>
        <p:spPr bwMode="auto">
          <a:xfrm>
            <a:off x="1295400" y="209550"/>
            <a:ext cx="6427788" cy="461963"/>
          </a:xfrm>
          <a:prstGeom prst="rect">
            <a:avLst/>
          </a:prstGeom>
          <a:noFill/>
          <a:ln w="9525">
            <a:noFill/>
            <a:miter lim="800000"/>
            <a:headEnd/>
            <a:tailEnd/>
          </a:ln>
        </p:spPr>
        <p:txBody>
          <a:bodyPr>
            <a:spAutoFit/>
          </a:bodyPr>
          <a:lstStyle/>
          <a:p>
            <a:pPr algn="ctr"/>
            <a:r>
              <a:rPr lang="it-IT" sz="2400" b="1">
                <a:solidFill>
                  <a:srgbClr val="FFFF00"/>
                </a:solidFill>
                <a:latin typeface="Verdana" pitchFamily="34" charset="0"/>
              </a:rPr>
              <a:t>Dolore nel malato oncologico</a:t>
            </a:r>
          </a:p>
        </p:txBody>
      </p:sp>
      <p:sp>
        <p:nvSpPr>
          <p:cNvPr id="236548" name="Text Box 4"/>
          <p:cNvSpPr txBox="1">
            <a:spLocks noChangeArrowheads="1"/>
          </p:cNvSpPr>
          <p:nvPr/>
        </p:nvSpPr>
        <p:spPr bwMode="auto">
          <a:xfrm>
            <a:off x="228600" y="1325563"/>
            <a:ext cx="8736013" cy="1570037"/>
          </a:xfrm>
          <a:prstGeom prst="rect">
            <a:avLst/>
          </a:prstGeom>
          <a:solidFill>
            <a:schemeClr val="bg2">
              <a:lumMod val="25000"/>
            </a:schemeClr>
          </a:solidFill>
          <a:ln w="9525">
            <a:noFill/>
            <a:miter lim="800000"/>
            <a:headEnd/>
            <a:tailEnd/>
          </a:ln>
          <a:effectLst/>
        </p:spPr>
        <p:txBody>
          <a:bodyPr>
            <a:spAutoFit/>
          </a:bodyPr>
          <a:lstStyle/>
          <a:p>
            <a:pPr fontAlgn="auto">
              <a:spcBef>
                <a:spcPts val="0"/>
              </a:spcBef>
              <a:spcAft>
                <a:spcPts val="0"/>
              </a:spcAft>
              <a:defRPr/>
            </a:pPr>
            <a:r>
              <a:rPr lang="it-IT" sz="1600" b="1" dirty="0">
                <a:solidFill>
                  <a:srgbClr val="FF6600"/>
                </a:solidFill>
                <a:latin typeface="+mn-lt"/>
              </a:rPr>
              <a:t>Due terapie antalgiche da impostare:</a:t>
            </a:r>
          </a:p>
          <a:p>
            <a:pPr fontAlgn="auto">
              <a:spcBef>
                <a:spcPts val="0"/>
              </a:spcBef>
              <a:spcAft>
                <a:spcPts val="0"/>
              </a:spcAft>
              <a:defRPr/>
            </a:pPr>
            <a:endParaRPr lang="it-IT" sz="1600" b="1" dirty="0">
              <a:solidFill>
                <a:srgbClr val="FF9933"/>
              </a:solidFill>
              <a:latin typeface="+mn-lt"/>
            </a:endParaRPr>
          </a:p>
          <a:p>
            <a:pPr fontAlgn="auto">
              <a:spcBef>
                <a:spcPts val="0"/>
              </a:spcBef>
              <a:spcAft>
                <a:spcPts val="0"/>
              </a:spcAft>
              <a:defRPr/>
            </a:pPr>
            <a:r>
              <a:rPr lang="it-IT" sz="1600" b="1" dirty="0" err="1">
                <a:solidFill>
                  <a:srgbClr val="FFFF00"/>
                </a:solidFill>
                <a:latin typeface="+mn-lt"/>
              </a:rPr>
              <a:t>1</a:t>
            </a:r>
            <a:r>
              <a:rPr lang="it-IT" sz="1600" b="1" dirty="0">
                <a:solidFill>
                  <a:srgbClr val="FFFF00"/>
                </a:solidFill>
                <a:latin typeface="+mn-lt"/>
              </a:rPr>
              <a:t>. Per il dolore di Base (</a:t>
            </a:r>
            <a:r>
              <a:rPr lang="it-IT" sz="1600" b="1" dirty="0" err="1">
                <a:solidFill>
                  <a:srgbClr val="FFFF00"/>
                </a:solidFill>
                <a:latin typeface="+mn-lt"/>
              </a:rPr>
              <a:t>Around</a:t>
            </a:r>
            <a:r>
              <a:rPr lang="it-IT" sz="1600" b="1" dirty="0">
                <a:solidFill>
                  <a:srgbClr val="FFFF00"/>
                </a:solidFill>
                <a:latin typeface="+mn-lt"/>
              </a:rPr>
              <a:t> The </a:t>
            </a:r>
            <a:r>
              <a:rPr lang="it-IT" sz="1600" b="1" dirty="0" err="1">
                <a:solidFill>
                  <a:srgbClr val="FFFF00"/>
                </a:solidFill>
                <a:latin typeface="+mn-lt"/>
              </a:rPr>
              <a:t>Clock-ATC</a:t>
            </a:r>
            <a:r>
              <a:rPr lang="it-IT" sz="1600" b="1" dirty="0">
                <a:solidFill>
                  <a:srgbClr val="FFFF00"/>
                </a:solidFill>
                <a:latin typeface="+mn-lt"/>
              </a:rPr>
              <a:t>): somministrazione a </a:t>
            </a:r>
          </a:p>
          <a:p>
            <a:pPr fontAlgn="auto">
              <a:spcBef>
                <a:spcPts val="0"/>
              </a:spcBef>
              <a:spcAft>
                <a:spcPts val="0"/>
              </a:spcAft>
              <a:defRPr/>
            </a:pPr>
            <a:r>
              <a:rPr lang="it-IT" sz="1600" b="1" dirty="0">
                <a:solidFill>
                  <a:srgbClr val="FFFF00"/>
                </a:solidFill>
                <a:latin typeface="+mn-lt"/>
              </a:rPr>
              <a:t>                                                                                   orari fissi o continua</a:t>
            </a:r>
          </a:p>
          <a:p>
            <a:pPr fontAlgn="auto">
              <a:spcBef>
                <a:spcPts val="0"/>
              </a:spcBef>
              <a:spcAft>
                <a:spcPts val="0"/>
              </a:spcAft>
              <a:buFontTx/>
              <a:buChar char="-"/>
              <a:defRPr/>
            </a:pPr>
            <a:endParaRPr lang="it-IT" sz="1600" b="1" dirty="0">
              <a:solidFill>
                <a:srgbClr val="CCFFFF"/>
              </a:solidFill>
              <a:latin typeface="+mn-lt"/>
            </a:endParaRPr>
          </a:p>
          <a:p>
            <a:pPr fontAlgn="auto">
              <a:spcBef>
                <a:spcPts val="0"/>
              </a:spcBef>
              <a:spcAft>
                <a:spcPts val="0"/>
              </a:spcAft>
              <a:defRPr/>
            </a:pPr>
            <a:r>
              <a:rPr lang="it-IT" sz="1600" b="1" dirty="0" err="1">
                <a:solidFill>
                  <a:schemeClr val="bg1"/>
                </a:solidFill>
                <a:latin typeface="+mn-lt"/>
              </a:rPr>
              <a:t>2</a:t>
            </a:r>
            <a:r>
              <a:rPr lang="it-IT" sz="1600" b="1" dirty="0">
                <a:solidFill>
                  <a:schemeClr val="bg1"/>
                </a:solidFill>
                <a:latin typeface="+mn-lt"/>
              </a:rPr>
              <a:t>. Per il </a:t>
            </a:r>
            <a:r>
              <a:rPr lang="it-IT" sz="1600" b="1" dirty="0" err="1">
                <a:solidFill>
                  <a:schemeClr val="bg1"/>
                </a:solidFill>
                <a:latin typeface="+mn-lt"/>
              </a:rPr>
              <a:t>DEI-BTcP</a:t>
            </a:r>
            <a:r>
              <a:rPr lang="it-IT" sz="1600" b="1" dirty="0">
                <a:solidFill>
                  <a:schemeClr val="bg1"/>
                </a:solidFill>
                <a:latin typeface="+mn-lt"/>
              </a:rPr>
              <a:t> (se presente)</a:t>
            </a:r>
          </a:p>
        </p:txBody>
      </p:sp>
      <p:sp>
        <p:nvSpPr>
          <p:cNvPr id="235523" name="Text Box 5"/>
          <p:cNvSpPr txBox="1">
            <a:spLocks noChangeArrowheads="1"/>
          </p:cNvSpPr>
          <p:nvPr/>
        </p:nvSpPr>
        <p:spPr bwMode="auto">
          <a:xfrm>
            <a:off x="2176463" y="1576388"/>
            <a:ext cx="184150" cy="366712"/>
          </a:xfrm>
          <a:prstGeom prst="rect">
            <a:avLst/>
          </a:prstGeom>
          <a:noFill/>
          <a:ln w="9525">
            <a:noFill/>
            <a:miter lim="800000"/>
            <a:headEnd/>
            <a:tailEnd/>
          </a:ln>
        </p:spPr>
        <p:txBody>
          <a:bodyPr wrap="none">
            <a:spAutoFit/>
          </a:bodyPr>
          <a:lstStyle/>
          <a:p>
            <a:endParaRPr lang="it-IT">
              <a:latin typeface="Calisto MT" pitchFamily="18" charset="0"/>
            </a:endParaRPr>
          </a:p>
        </p:txBody>
      </p:sp>
      <p:sp>
        <p:nvSpPr>
          <p:cNvPr id="235524" name="Line 7"/>
          <p:cNvSpPr>
            <a:spLocks noChangeShapeType="1"/>
          </p:cNvSpPr>
          <p:nvPr/>
        </p:nvSpPr>
        <p:spPr bwMode="auto">
          <a:xfrm>
            <a:off x="677863" y="1066800"/>
            <a:ext cx="8466137" cy="0"/>
          </a:xfrm>
          <a:prstGeom prst="line">
            <a:avLst/>
          </a:prstGeom>
          <a:noFill/>
          <a:ln w="19050">
            <a:noFill/>
            <a:round/>
            <a:headEnd/>
            <a:tailEnd/>
          </a:ln>
        </p:spPr>
        <p:txBody>
          <a:bodyPr/>
          <a:lstStyle/>
          <a:p>
            <a:endParaRPr lang="it-IT"/>
          </a:p>
        </p:txBody>
      </p:sp>
      <p:grpSp>
        <p:nvGrpSpPr>
          <p:cNvPr id="235525" name="Gruppo 13"/>
          <p:cNvGrpSpPr>
            <a:grpSpLocks/>
          </p:cNvGrpSpPr>
          <p:nvPr/>
        </p:nvGrpSpPr>
        <p:grpSpPr bwMode="auto">
          <a:xfrm>
            <a:off x="685800" y="3028950"/>
            <a:ext cx="7554913" cy="3600450"/>
            <a:chOff x="827088" y="2663825"/>
            <a:chExt cx="7993062" cy="4221163"/>
          </a:xfrm>
        </p:grpSpPr>
        <p:pic>
          <p:nvPicPr>
            <p:cNvPr id="235526" name="Immagine 3" descr="Grafico 2.jpg"/>
            <p:cNvPicPr>
              <a:picLocks noChangeAspect="1"/>
            </p:cNvPicPr>
            <p:nvPr/>
          </p:nvPicPr>
          <p:blipFill>
            <a:blip r:embed="rId2"/>
            <a:srcRect/>
            <a:stretch>
              <a:fillRect/>
            </a:stretch>
          </p:blipFill>
          <p:spPr bwMode="auto">
            <a:xfrm>
              <a:off x="827088" y="2663825"/>
              <a:ext cx="7993062" cy="4221163"/>
            </a:xfrm>
            <a:prstGeom prst="rect">
              <a:avLst/>
            </a:prstGeom>
            <a:noFill/>
            <a:ln w="57150">
              <a:solidFill>
                <a:srgbClr val="000000"/>
              </a:solidFill>
              <a:miter lim="800000"/>
              <a:headEnd/>
              <a:tailEnd/>
            </a:ln>
          </p:spPr>
        </p:pic>
        <p:sp>
          <p:nvSpPr>
            <p:cNvPr id="235527" name="Text Box 9"/>
            <p:cNvSpPr txBox="1">
              <a:spLocks noChangeArrowheads="1"/>
            </p:cNvSpPr>
            <p:nvPr/>
          </p:nvSpPr>
          <p:spPr bwMode="auto">
            <a:xfrm>
              <a:off x="900113" y="6067425"/>
              <a:ext cx="1522412" cy="457200"/>
            </a:xfrm>
            <a:prstGeom prst="rect">
              <a:avLst/>
            </a:prstGeom>
            <a:solidFill>
              <a:srgbClr val="000099"/>
            </a:solidFill>
            <a:ln w="9525">
              <a:noFill/>
              <a:miter lim="800000"/>
              <a:headEnd/>
              <a:tailEnd/>
            </a:ln>
          </p:spPr>
          <p:txBody>
            <a:bodyPr wrap="none">
              <a:spAutoFit/>
            </a:bodyPr>
            <a:lstStyle/>
            <a:p>
              <a:r>
                <a:rPr lang="it-IT" sz="2400" b="1">
                  <a:solidFill>
                    <a:srgbClr val="FFFF00"/>
                  </a:solidFill>
                  <a:latin typeface="Calisto MT" pitchFamily="18" charset="0"/>
                </a:rPr>
                <a:t>Terapia 1</a:t>
              </a:r>
            </a:p>
          </p:txBody>
        </p:sp>
        <p:sp>
          <p:nvSpPr>
            <p:cNvPr id="235528" name="Line 10"/>
            <p:cNvSpPr>
              <a:spLocks noChangeShapeType="1"/>
            </p:cNvSpPr>
            <p:nvPr/>
          </p:nvSpPr>
          <p:spPr bwMode="auto">
            <a:xfrm>
              <a:off x="2484438" y="6308725"/>
              <a:ext cx="6264275" cy="0"/>
            </a:xfrm>
            <a:prstGeom prst="line">
              <a:avLst/>
            </a:prstGeom>
            <a:noFill/>
            <a:ln w="38100">
              <a:solidFill>
                <a:srgbClr val="000099"/>
              </a:solidFill>
              <a:round/>
              <a:headEnd/>
              <a:tailEnd type="triangle" w="med" len="med"/>
            </a:ln>
          </p:spPr>
          <p:txBody>
            <a:bodyPr/>
            <a:lstStyle/>
            <a:p>
              <a:endParaRPr lang="it-IT"/>
            </a:p>
          </p:txBody>
        </p:sp>
        <p:sp>
          <p:nvSpPr>
            <p:cNvPr id="235529" name="Text Box 11"/>
            <p:cNvSpPr txBox="1">
              <a:spLocks noChangeArrowheads="1"/>
            </p:cNvSpPr>
            <p:nvPr/>
          </p:nvSpPr>
          <p:spPr bwMode="auto">
            <a:xfrm>
              <a:off x="2247900" y="3284538"/>
              <a:ext cx="1531938" cy="466725"/>
            </a:xfrm>
            <a:prstGeom prst="rect">
              <a:avLst/>
            </a:prstGeom>
            <a:solidFill>
              <a:srgbClr val="000099"/>
            </a:solidFill>
            <a:ln w="9525">
              <a:solidFill>
                <a:srgbClr val="FF9933"/>
              </a:solidFill>
              <a:miter lim="800000"/>
              <a:headEnd/>
              <a:tailEnd/>
            </a:ln>
          </p:spPr>
          <p:txBody>
            <a:bodyPr wrap="none">
              <a:spAutoFit/>
            </a:bodyPr>
            <a:lstStyle/>
            <a:p>
              <a:r>
                <a:rPr lang="it-IT" sz="2400" b="1">
                  <a:solidFill>
                    <a:schemeClr val="bg1"/>
                  </a:solidFill>
                  <a:latin typeface="Calisto MT" pitchFamily="18" charset="0"/>
                </a:rPr>
                <a:t>Terapia 2</a:t>
              </a:r>
            </a:p>
          </p:txBody>
        </p:sp>
        <p:sp>
          <p:nvSpPr>
            <p:cNvPr id="235530" name="Text Box 12"/>
            <p:cNvSpPr txBox="1">
              <a:spLocks noChangeArrowheads="1"/>
            </p:cNvSpPr>
            <p:nvPr/>
          </p:nvSpPr>
          <p:spPr bwMode="auto">
            <a:xfrm>
              <a:off x="5435600" y="3213100"/>
              <a:ext cx="1531938" cy="466725"/>
            </a:xfrm>
            <a:prstGeom prst="rect">
              <a:avLst/>
            </a:prstGeom>
            <a:solidFill>
              <a:srgbClr val="000099"/>
            </a:solidFill>
            <a:ln w="9525">
              <a:solidFill>
                <a:srgbClr val="FF9933"/>
              </a:solidFill>
              <a:miter lim="800000"/>
              <a:headEnd/>
              <a:tailEnd/>
            </a:ln>
          </p:spPr>
          <p:txBody>
            <a:bodyPr wrap="none">
              <a:spAutoFit/>
            </a:bodyPr>
            <a:lstStyle/>
            <a:p>
              <a:r>
                <a:rPr lang="it-IT" sz="2400" b="1">
                  <a:solidFill>
                    <a:schemeClr val="bg1"/>
                  </a:solidFill>
                  <a:latin typeface="Calisto MT" pitchFamily="18" charset="0"/>
                </a:rPr>
                <a:t>Terapia 2</a:t>
              </a:r>
            </a:p>
          </p:txBody>
        </p:sp>
        <p:sp>
          <p:nvSpPr>
            <p:cNvPr id="235531" name="Line 14"/>
            <p:cNvSpPr>
              <a:spLocks noChangeShapeType="1"/>
            </p:cNvSpPr>
            <p:nvPr/>
          </p:nvSpPr>
          <p:spPr bwMode="auto">
            <a:xfrm>
              <a:off x="3779838" y="3500438"/>
              <a:ext cx="647700" cy="1441450"/>
            </a:xfrm>
            <a:prstGeom prst="line">
              <a:avLst/>
            </a:prstGeom>
            <a:noFill/>
            <a:ln w="28575">
              <a:solidFill>
                <a:srgbClr val="000099"/>
              </a:solidFill>
              <a:round/>
              <a:headEnd/>
              <a:tailEnd type="triangle" w="med" len="med"/>
            </a:ln>
          </p:spPr>
          <p:txBody>
            <a:bodyPr/>
            <a:lstStyle/>
            <a:p>
              <a:endParaRPr lang="it-IT"/>
            </a:p>
          </p:txBody>
        </p:sp>
        <p:sp>
          <p:nvSpPr>
            <p:cNvPr id="235532" name="Line 15"/>
            <p:cNvSpPr>
              <a:spLocks noChangeShapeType="1"/>
            </p:cNvSpPr>
            <p:nvPr/>
          </p:nvSpPr>
          <p:spPr bwMode="auto">
            <a:xfrm>
              <a:off x="6948488" y="3429000"/>
              <a:ext cx="431800" cy="1655763"/>
            </a:xfrm>
            <a:prstGeom prst="line">
              <a:avLst/>
            </a:prstGeom>
            <a:noFill/>
            <a:ln w="28575">
              <a:solidFill>
                <a:srgbClr val="000099"/>
              </a:solidFill>
              <a:round/>
              <a:headEnd/>
              <a:tailEnd type="triangle" w="med" len="med"/>
            </a:ln>
          </p:spPr>
          <p:txBody>
            <a:bodyPr/>
            <a:lstStyle/>
            <a:p>
              <a:endParaRPr lang="it-IT"/>
            </a:p>
          </p:txBody>
        </p:sp>
      </p:gr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Rectangle 2"/>
          <p:cNvSpPr>
            <a:spLocks noGrp="1"/>
          </p:cNvSpPr>
          <p:nvPr>
            <p:ph type="title" idx="4294967295"/>
          </p:nvPr>
        </p:nvSpPr>
        <p:spPr>
          <a:xfrm>
            <a:off x="1066800" y="304800"/>
            <a:ext cx="7010400" cy="990600"/>
          </a:xfrm>
        </p:spPr>
        <p:txBody>
          <a:bodyPr/>
          <a:lstStyle/>
          <a:p>
            <a:r>
              <a:rPr lang="en-US" sz="3200" smtClean="0">
                <a:solidFill>
                  <a:srgbClr val="FFFF00"/>
                </a:solidFill>
              </a:rPr>
              <a:t>Breakthrough cancer pain:</a:t>
            </a:r>
            <a:br>
              <a:rPr lang="en-US" sz="3200" smtClean="0">
                <a:solidFill>
                  <a:srgbClr val="FFFF00"/>
                </a:solidFill>
              </a:rPr>
            </a:br>
            <a:r>
              <a:rPr lang="en-US" sz="3200" b="1" smtClean="0">
                <a:solidFill>
                  <a:srgbClr val="FFFF00"/>
                </a:solidFill>
              </a:rPr>
              <a:t>IL TRATTAMENTO IDEALE</a:t>
            </a:r>
          </a:p>
        </p:txBody>
      </p:sp>
      <p:sp>
        <p:nvSpPr>
          <p:cNvPr id="41987" name="Rectangle 3"/>
          <p:cNvSpPr>
            <a:spLocks noGrp="1"/>
          </p:cNvSpPr>
          <p:nvPr>
            <p:ph type="body" idx="4294967295"/>
          </p:nvPr>
        </p:nvSpPr>
        <p:spPr>
          <a:xfrm>
            <a:off x="1347788" y="2384425"/>
            <a:ext cx="7129462" cy="1654175"/>
          </a:xfrm>
        </p:spPr>
        <p:txBody>
          <a:bodyPr rtlCol="0">
            <a:normAutofit fontScale="85000" lnSpcReduction="10000"/>
          </a:bodyPr>
          <a:lstStyle/>
          <a:p>
            <a:pPr fontAlgn="auto">
              <a:lnSpc>
                <a:spcPct val="80000"/>
              </a:lnSpc>
              <a:spcAft>
                <a:spcPts val="0"/>
              </a:spcAft>
              <a:defRPr/>
            </a:pPr>
            <a:r>
              <a:rPr lang="en-GB" sz="2400" b="1" dirty="0" err="1">
                <a:solidFill>
                  <a:schemeClr val="tx1">
                    <a:lumMod val="65000"/>
                    <a:lumOff val="35000"/>
                  </a:schemeClr>
                </a:solidFill>
              </a:rPr>
              <a:t>Caratteristiche</a:t>
            </a:r>
            <a:r>
              <a:rPr lang="en-GB" sz="2400" b="1" dirty="0">
                <a:solidFill>
                  <a:schemeClr val="tx1">
                    <a:lumMod val="65000"/>
                    <a:lumOff val="35000"/>
                  </a:schemeClr>
                </a:solidFill>
              </a:rPr>
              <a:t> del </a:t>
            </a:r>
            <a:r>
              <a:rPr lang="en-GB" sz="2400" b="1" dirty="0" err="1">
                <a:solidFill>
                  <a:schemeClr val="tx1">
                    <a:lumMod val="65000"/>
                    <a:lumOff val="35000"/>
                  </a:schemeClr>
                </a:solidFill>
              </a:rPr>
              <a:t>trattamento</a:t>
            </a:r>
            <a:r>
              <a:rPr lang="en-GB" sz="2400" b="1" dirty="0">
                <a:solidFill>
                  <a:schemeClr val="tx1">
                    <a:lumMod val="65000"/>
                    <a:lumOff val="35000"/>
                  </a:schemeClr>
                </a:solidFill>
              </a:rPr>
              <a:t> </a:t>
            </a:r>
            <a:r>
              <a:rPr lang="en-GB" sz="2400" b="1" dirty="0" err="1">
                <a:solidFill>
                  <a:schemeClr val="tx1">
                    <a:lumMod val="65000"/>
                    <a:lumOff val="35000"/>
                  </a:schemeClr>
                </a:solidFill>
              </a:rPr>
              <a:t>ideale</a:t>
            </a:r>
            <a:r>
              <a:rPr lang="en-GB" sz="2400" b="1" dirty="0">
                <a:solidFill>
                  <a:schemeClr val="tx1">
                    <a:lumMod val="65000"/>
                    <a:lumOff val="35000"/>
                  </a:schemeClr>
                </a:solidFill>
              </a:rPr>
              <a:t> del BTcP:</a:t>
            </a:r>
            <a:r>
              <a:rPr lang="en-GB" sz="2400" b="1" baseline="30000" dirty="0">
                <a:solidFill>
                  <a:schemeClr val="tx1">
                    <a:lumMod val="65000"/>
                    <a:lumOff val="35000"/>
                  </a:schemeClr>
                </a:solidFill>
              </a:rPr>
              <a:t>1,2</a:t>
            </a:r>
            <a:r>
              <a:rPr lang="en-GB" sz="2400" dirty="0">
                <a:solidFill>
                  <a:schemeClr val="tx1">
                    <a:lumMod val="65000"/>
                    <a:lumOff val="35000"/>
                  </a:schemeClr>
                </a:solidFill>
              </a:rPr>
              <a:t> </a:t>
            </a:r>
          </a:p>
          <a:p>
            <a:pPr lvl="1" fontAlgn="auto">
              <a:lnSpc>
                <a:spcPct val="80000"/>
              </a:lnSpc>
              <a:spcAft>
                <a:spcPts val="0"/>
              </a:spcAft>
              <a:buClr>
                <a:schemeClr val="accent1">
                  <a:lumMod val="60000"/>
                  <a:lumOff val="40000"/>
                </a:schemeClr>
              </a:buClr>
              <a:defRPr/>
            </a:pPr>
            <a:r>
              <a:rPr lang="en-GB" dirty="0" err="1">
                <a:solidFill>
                  <a:schemeClr val="tx1">
                    <a:lumMod val="65000"/>
                    <a:lumOff val="35000"/>
                  </a:schemeClr>
                </a:solidFill>
              </a:rPr>
              <a:t>Efficace</a:t>
            </a:r>
            <a:endParaRPr lang="en-GB" dirty="0">
              <a:solidFill>
                <a:schemeClr val="tx1">
                  <a:lumMod val="65000"/>
                  <a:lumOff val="35000"/>
                </a:schemeClr>
              </a:solidFill>
            </a:endParaRPr>
          </a:p>
          <a:p>
            <a:pPr lvl="1" fontAlgn="auto">
              <a:lnSpc>
                <a:spcPct val="80000"/>
              </a:lnSpc>
              <a:spcAft>
                <a:spcPts val="0"/>
              </a:spcAft>
              <a:buClr>
                <a:schemeClr val="accent1">
                  <a:lumMod val="60000"/>
                  <a:lumOff val="40000"/>
                </a:schemeClr>
              </a:buClr>
              <a:defRPr/>
            </a:pPr>
            <a:r>
              <a:rPr lang="en-GB" dirty="0" err="1">
                <a:solidFill>
                  <a:schemeClr val="tx1">
                    <a:lumMod val="65000"/>
                    <a:lumOff val="35000"/>
                  </a:schemeClr>
                </a:solidFill>
              </a:rPr>
              <a:t>Veloce</a:t>
            </a:r>
            <a:r>
              <a:rPr lang="en-GB" dirty="0">
                <a:solidFill>
                  <a:schemeClr val="tx1">
                    <a:lumMod val="65000"/>
                    <a:lumOff val="35000"/>
                  </a:schemeClr>
                </a:solidFill>
              </a:rPr>
              <a:t> </a:t>
            </a:r>
            <a:r>
              <a:rPr lang="en-GB" dirty="0" err="1">
                <a:solidFill>
                  <a:schemeClr val="tx1">
                    <a:lumMod val="65000"/>
                    <a:lumOff val="35000"/>
                  </a:schemeClr>
                </a:solidFill>
              </a:rPr>
              <a:t>esordio</a:t>
            </a:r>
            <a:r>
              <a:rPr lang="en-GB" dirty="0">
                <a:solidFill>
                  <a:schemeClr val="tx1">
                    <a:lumMod val="65000"/>
                    <a:lumOff val="35000"/>
                  </a:schemeClr>
                </a:solidFill>
              </a:rPr>
              <a:t> </a:t>
            </a:r>
            <a:r>
              <a:rPr lang="en-GB" dirty="0" err="1">
                <a:solidFill>
                  <a:schemeClr val="tx1">
                    <a:lumMod val="65000"/>
                    <a:lumOff val="35000"/>
                  </a:schemeClr>
                </a:solidFill>
              </a:rPr>
              <a:t>d’azione</a:t>
            </a:r>
            <a:endParaRPr lang="en-GB" dirty="0">
              <a:solidFill>
                <a:schemeClr val="tx1">
                  <a:lumMod val="65000"/>
                  <a:lumOff val="35000"/>
                </a:schemeClr>
              </a:solidFill>
            </a:endParaRPr>
          </a:p>
          <a:p>
            <a:pPr lvl="1" fontAlgn="auto">
              <a:lnSpc>
                <a:spcPct val="80000"/>
              </a:lnSpc>
              <a:spcAft>
                <a:spcPts val="0"/>
              </a:spcAft>
              <a:buClr>
                <a:schemeClr val="accent1">
                  <a:lumMod val="60000"/>
                  <a:lumOff val="40000"/>
                </a:schemeClr>
              </a:buClr>
              <a:defRPr/>
            </a:pPr>
            <a:r>
              <a:rPr lang="en-US" dirty="0" err="1">
                <a:solidFill>
                  <a:schemeClr val="tx1">
                    <a:lumMod val="65000"/>
                    <a:lumOff val="35000"/>
                  </a:schemeClr>
                </a:solidFill>
              </a:rPr>
              <a:t>Breve</a:t>
            </a:r>
            <a:r>
              <a:rPr lang="en-US" dirty="0">
                <a:solidFill>
                  <a:schemeClr val="tx1">
                    <a:lumMod val="65000"/>
                    <a:lumOff val="35000"/>
                  </a:schemeClr>
                </a:solidFill>
              </a:rPr>
              <a:t> </a:t>
            </a:r>
            <a:r>
              <a:rPr lang="en-US" dirty="0" err="1">
                <a:solidFill>
                  <a:schemeClr val="tx1">
                    <a:lumMod val="65000"/>
                    <a:lumOff val="35000"/>
                  </a:schemeClr>
                </a:solidFill>
              </a:rPr>
              <a:t>durata</a:t>
            </a:r>
            <a:r>
              <a:rPr lang="en-US" dirty="0">
                <a:solidFill>
                  <a:schemeClr val="tx1">
                    <a:lumMod val="65000"/>
                    <a:lumOff val="35000"/>
                  </a:schemeClr>
                </a:solidFill>
              </a:rPr>
              <a:t> </a:t>
            </a:r>
            <a:r>
              <a:rPr lang="en-US" dirty="0" err="1">
                <a:solidFill>
                  <a:schemeClr val="tx1">
                    <a:lumMod val="65000"/>
                    <a:lumOff val="35000"/>
                  </a:schemeClr>
                </a:solidFill>
              </a:rPr>
              <a:t>d’azione</a:t>
            </a:r>
            <a:endParaRPr lang="en-US" dirty="0">
              <a:solidFill>
                <a:schemeClr val="tx1">
                  <a:lumMod val="65000"/>
                  <a:lumOff val="35000"/>
                </a:schemeClr>
              </a:solidFill>
            </a:endParaRPr>
          </a:p>
          <a:p>
            <a:pPr lvl="1" fontAlgn="auto">
              <a:lnSpc>
                <a:spcPct val="80000"/>
              </a:lnSpc>
              <a:spcAft>
                <a:spcPts val="0"/>
              </a:spcAft>
              <a:buClr>
                <a:schemeClr val="accent1">
                  <a:lumMod val="60000"/>
                  <a:lumOff val="40000"/>
                </a:schemeClr>
              </a:buClr>
              <a:defRPr/>
            </a:pPr>
            <a:r>
              <a:rPr lang="en-GB" dirty="0" err="1">
                <a:solidFill>
                  <a:schemeClr val="tx1">
                    <a:lumMod val="65000"/>
                    <a:lumOff val="35000"/>
                  </a:schemeClr>
                </a:solidFill>
              </a:rPr>
              <a:t>Eventi</a:t>
            </a:r>
            <a:r>
              <a:rPr lang="en-GB" dirty="0">
                <a:solidFill>
                  <a:schemeClr val="tx1">
                    <a:lumMod val="65000"/>
                    <a:lumOff val="35000"/>
                  </a:schemeClr>
                </a:solidFill>
              </a:rPr>
              <a:t> </a:t>
            </a:r>
            <a:r>
              <a:rPr lang="en-GB" dirty="0" err="1">
                <a:solidFill>
                  <a:schemeClr val="tx1">
                    <a:lumMod val="65000"/>
                    <a:lumOff val="35000"/>
                  </a:schemeClr>
                </a:solidFill>
              </a:rPr>
              <a:t>avversi</a:t>
            </a:r>
            <a:r>
              <a:rPr lang="en-GB" dirty="0">
                <a:solidFill>
                  <a:schemeClr val="tx1">
                    <a:lumMod val="65000"/>
                    <a:lumOff val="35000"/>
                  </a:schemeClr>
                </a:solidFill>
              </a:rPr>
              <a:t> </a:t>
            </a:r>
            <a:r>
              <a:rPr lang="en-GB" dirty="0" err="1">
                <a:solidFill>
                  <a:schemeClr val="tx1">
                    <a:lumMod val="65000"/>
                    <a:lumOff val="35000"/>
                  </a:schemeClr>
                </a:solidFill>
              </a:rPr>
              <a:t>minimi</a:t>
            </a:r>
            <a:endParaRPr lang="en-GB" dirty="0">
              <a:solidFill>
                <a:schemeClr val="tx1">
                  <a:lumMod val="65000"/>
                  <a:lumOff val="35000"/>
                </a:schemeClr>
              </a:solidFill>
            </a:endParaRPr>
          </a:p>
          <a:p>
            <a:pPr lvl="1" fontAlgn="auto">
              <a:lnSpc>
                <a:spcPct val="80000"/>
              </a:lnSpc>
              <a:spcAft>
                <a:spcPts val="0"/>
              </a:spcAft>
              <a:buClr>
                <a:schemeClr val="accent1">
                  <a:lumMod val="60000"/>
                  <a:lumOff val="40000"/>
                </a:schemeClr>
              </a:buClr>
              <a:defRPr/>
            </a:pPr>
            <a:r>
              <a:rPr lang="en-GB" dirty="0">
                <a:solidFill>
                  <a:schemeClr val="tx1">
                    <a:lumMod val="65000"/>
                    <a:lumOff val="35000"/>
                  </a:schemeClr>
                </a:solidFill>
              </a:rPr>
              <a:t>Facile </a:t>
            </a:r>
            <a:r>
              <a:rPr lang="en-GB" dirty="0" err="1">
                <a:solidFill>
                  <a:schemeClr val="tx1">
                    <a:lumMod val="65000"/>
                    <a:lumOff val="35000"/>
                  </a:schemeClr>
                </a:solidFill>
              </a:rPr>
              <a:t>da</a:t>
            </a:r>
            <a:r>
              <a:rPr lang="en-GB" dirty="0">
                <a:solidFill>
                  <a:schemeClr val="tx1">
                    <a:lumMod val="65000"/>
                    <a:lumOff val="35000"/>
                  </a:schemeClr>
                </a:solidFill>
              </a:rPr>
              <a:t> </a:t>
            </a:r>
            <a:r>
              <a:rPr lang="en-GB" dirty="0" err="1">
                <a:solidFill>
                  <a:schemeClr val="tx1">
                    <a:lumMod val="65000"/>
                    <a:lumOff val="35000"/>
                  </a:schemeClr>
                </a:solidFill>
              </a:rPr>
              <a:t>somministrare</a:t>
            </a:r>
            <a:r>
              <a:rPr lang="en-GB" dirty="0">
                <a:solidFill>
                  <a:schemeClr val="tx1">
                    <a:lumMod val="65000"/>
                    <a:lumOff val="35000"/>
                  </a:schemeClr>
                </a:solidFill>
              </a:rPr>
              <a:t> </a:t>
            </a:r>
            <a:r>
              <a:rPr lang="en-GB" dirty="0" err="1">
                <a:solidFill>
                  <a:schemeClr val="tx1">
                    <a:lumMod val="65000"/>
                    <a:lumOff val="35000"/>
                  </a:schemeClr>
                </a:solidFill>
              </a:rPr>
              <a:t>da</a:t>
            </a:r>
            <a:r>
              <a:rPr lang="en-GB" dirty="0">
                <a:solidFill>
                  <a:schemeClr val="tx1">
                    <a:lumMod val="65000"/>
                    <a:lumOff val="35000"/>
                  </a:schemeClr>
                </a:solidFill>
              </a:rPr>
              <a:t> parte del </a:t>
            </a:r>
            <a:r>
              <a:rPr lang="en-GB" dirty="0" err="1">
                <a:solidFill>
                  <a:schemeClr val="tx1">
                    <a:lumMod val="65000"/>
                    <a:lumOff val="35000"/>
                  </a:schemeClr>
                </a:solidFill>
              </a:rPr>
              <a:t>paziente</a:t>
            </a:r>
            <a:r>
              <a:rPr lang="en-GB" dirty="0">
                <a:solidFill>
                  <a:schemeClr val="tx1">
                    <a:lumMod val="65000"/>
                    <a:lumOff val="35000"/>
                  </a:schemeClr>
                </a:solidFill>
              </a:rPr>
              <a:t> </a:t>
            </a:r>
            <a:r>
              <a:rPr lang="en-GB" dirty="0" err="1">
                <a:solidFill>
                  <a:schemeClr val="tx1">
                    <a:lumMod val="65000"/>
                    <a:lumOff val="35000"/>
                  </a:schemeClr>
                </a:solidFill>
              </a:rPr>
              <a:t>o</a:t>
            </a:r>
            <a:r>
              <a:rPr lang="en-GB" dirty="0">
                <a:solidFill>
                  <a:schemeClr val="tx1">
                    <a:lumMod val="65000"/>
                    <a:lumOff val="35000"/>
                  </a:schemeClr>
                </a:solidFill>
              </a:rPr>
              <a:t> </a:t>
            </a:r>
            <a:r>
              <a:rPr lang="en-GB" dirty="0" err="1">
                <a:solidFill>
                  <a:schemeClr val="tx1">
                    <a:lumMod val="65000"/>
                    <a:lumOff val="35000"/>
                  </a:schemeClr>
                </a:solidFill>
              </a:rPr>
              <a:t>di</a:t>
            </a:r>
            <a:r>
              <a:rPr lang="en-GB" dirty="0">
                <a:solidFill>
                  <a:schemeClr val="tx1">
                    <a:lumMod val="65000"/>
                    <a:lumOff val="35000"/>
                  </a:schemeClr>
                </a:solidFill>
              </a:rPr>
              <a:t> chi ne ha </a:t>
            </a:r>
            <a:r>
              <a:rPr lang="en-GB" dirty="0" err="1">
                <a:solidFill>
                  <a:schemeClr val="tx1">
                    <a:lumMod val="65000"/>
                    <a:lumOff val="35000"/>
                  </a:schemeClr>
                </a:solidFill>
              </a:rPr>
              <a:t>cura</a:t>
            </a:r>
            <a:endParaRPr lang="en-US" dirty="0">
              <a:solidFill>
                <a:schemeClr val="tx1">
                  <a:lumMod val="65000"/>
                  <a:lumOff val="35000"/>
                </a:schemeClr>
              </a:solidFill>
            </a:endParaRPr>
          </a:p>
        </p:txBody>
      </p:sp>
      <p:sp>
        <p:nvSpPr>
          <p:cNvPr id="236547" name="Text Box 4"/>
          <p:cNvSpPr txBox="1">
            <a:spLocks noChangeArrowheads="1"/>
          </p:cNvSpPr>
          <p:nvPr/>
        </p:nvSpPr>
        <p:spPr bwMode="auto">
          <a:xfrm>
            <a:off x="76200" y="6253163"/>
            <a:ext cx="9067800" cy="274637"/>
          </a:xfrm>
          <a:prstGeom prst="rect">
            <a:avLst/>
          </a:prstGeom>
          <a:noFill/>
          <a:ln w="9525">
            <a:noFill/>
            <a:miter lim="800000"/>
            <a:headEnd/>
            <a:tailEnd/>
          </a:ln>
        </p:spPr>
        <p:txBody>
          <a:bodyPr>
            <a:spAutoFit/>
          </a:bodyPr>
          <a:lstStyle/>
          <a:p>
            <a:pPr eaLnBrk="0" hangingPunct="0"/>
            <a:r>
              <a:rPr lang="en-GB" sz="1200" b="1">
                <a:latin typeface="Calisto MT" pitchFamily="18" charset="0"/>
              </a:rPr>
              <a:t>1.</a:t>
            </a:r>
            <a:r>
              <a:rPr lang="en-GB" sz="1200">
                <a:latin typeface="Calisto MT" pitchFamily="18" charset="0"/>
              </a:rPr>
              <a:t> Zeppetella &amp; Ribeiro. Expert Opin Pharmacother 2003;  </a:t>
            </a:r>
            <a:r>
              <a:rPr lang="en-GB" sz="1200" b="1">
                <a:latin typeface="Calisto MT" pitchFamily="18" charset="0"/>
              </a:rPr>
              <a:t>2.</a:t>
            </a:r>
            <a:r>
              <a:rPr lang="en-GB" sz="1200">
                <a:latin typeface="Calisto MT" pitchFamily="18" charset="0"/>
              </a:rPr>
              <a:t> Simmonds. Oncology 1999</a:t>
            </a:r>
          </a:p>
        </p:txBody>
      </p:sp>
      <p:pic>
        <p:nvPicPr>
          <p:cNvPr id="236548" name="Picture 5" descr="Optimal_jan09"/>
          <p:cNvPicPr>
            <a:picLocks noChangeAspect="1" noChangeArrowheads="1"/>
          </p:cNvPicPr>
          <p:nvPr/>
        </p:nvPicPr>
        <p:blipFill>
          <a:blip r:embed="rId2"/>
          <a:srcRect/>
          <a:stretch>
            <a:fillRect/>
          </a:stretch>
        </p:blipFill>
        <p:spPr bwMode="auto">
          <a:xfrm>
            <a:off x="1790700" y="4127500"/>
            <a:ext cx="4900613" cy="2120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Rectangle 3"/>
          <p:cNvSpPr>
            <a:spLocks noChangeArrowheads="1"/>
          </p:cNvSpPr>
          <p:nvPr/>
        </p:nvSpPr>
        <p:spPr bwMode="auto">
          <a:xfrm>
            <a:off x="-76200" y="169863"/>
            <a:ext cx="9144000" cy="777875"/>
          </a:xfrm>
          <a:prstGeom prst="rect">
            <a:avLst/>
          </a:prstGeom>
          <a:noFill/>
          <a:ln w="12700">
            <a:noFill/>
            <a:miter lim="800000"/>
            <a:headEnd/>
            <a:tailEnd/>
          </a:ln>
        </p:spPr>
        <p:txBody>
          <a:bodyPr lIns="90487" tIns="44450" rIns="90487" bIns="44450" anchor="b"/>
          <a:lstStyle/>
          <a:p>
            <a:pPr algn="ctr" defTabSz="914400"/>
            <a:r>
              <a:rPr lang="it-IT" sz="3000" b="1">
                <a:solidFill>
                  <a:srgbClr val="D20000"/>
                </a:solidFill>
                <a:latin typeface="Calisto MT" pitchFamily="18" charset="0"/>
              </a:rPr>
              <a:t>Trattamento corretto</a:t>
            </a:r>
          </a:p>
        </p:txBody>
      </p:sp>
      <p:sp>
        <p:nvSpPr>
          <p:cNvPr id="237570" name="Rectangle 14"/>
          <p:cNvSpPr>
            <a:spLocks noChangeArrowheads="1"/>
          </p:cNvSpPr>
          <p:nvPr/>
        </p:nvSpPr>
        <p:spPr bwMode="auto">
          <a:xfrm>
            <a:off x="2495550" y="1404938"/>
            <a:ext cx="3829050" cy="369887"/>
          </a:xfrm>
          <a:prstGeom prst="rect">
            <a:avLst/>
          </a:prstGeom>
          <a:noFill/>
          <a:ln w="28575">
            <a:noFill/>
            <a:miter lim="800000"/>
            <a:headEnd/>
            <a:tailEnd/>
          </a:ln>
        </p:spPr>
        <p:txBody>
          <a:bodyPr wrap="none">
            <a:spAutoFit/>
          </a:bodyPr>
          <a:lstStyle/>
          <a:p>
            <a:r>
              <a:rPr lang="it-IT">
                <a:solidFill>
                  <a:schemeClr val="bg1"/>
                </a:solidFill>
                <a:latin typeface="Calisto MT" pitchFamily="18" charset="0"/>
              </a:rPr>
              <a:t>Terapia di base e terapia al bisogno</a:t>
            </a:r>
          </a:p>
        </p:txBody>
      </p:sp>
      <p:sp>
        <p:nvSpPr>
          <p:cNvPr id="531471" name="Rectangle 15"/>
          <p:cNvSpPr>
            <a:spLocks noChangeArrowheads="1"/>
          </p:cNvSpPr>
          <p:nvPr/>
        </p:nvSpPr>
        <p:spPr bwMode="auto">
          <a:xfrm>
            <a:off x="609600" y="1066800"/>
            <a:ext cx="7924800" cy="76200"/>
          </a:xfrm>
          <a:prstGeom prst="rect">
            <a:avLst/>
          </a:prstGeom>
          <a:gradFill rotWithShape="0">
            <a:gsLst>
              <a:gs pos="0">
                <a:schemeClr val="bg1"/>
              </a:gs>
              <a:gs pos="50000">
                <a:srgbClr val="D20000"/>
              </a:gs>
              <a:gs pos="100000">
                <a:schemeClr val="bg1"/>
              </a:gs>
            </a:gsLst>
            <a:lin ang="0" scaled="1"/>
          </a:gradFill>
          <a:ln w="28575">
            <a:noFill/>
            <a:miter lim="800000"/>
            <a:headEnd/>
            <a:tailEnd/>
          </a:ln>
          <a:effectLst/>
        </p:spPr>
        <p:txBody>
          <a:bodyPr wrap="none" anchor="ctr"/>
          <a:lstStyle/>
          <a:p>
            <a:pPr fontAlgn="auto">
              <a:spcBef>
                <a:spcPts val="0"/>
              </a:spcBef>
              <a:spcAft>
                <a:spcPts val="0"/>
              </a:spcAft>
              <a:defRPr/>
            </a:pPr>
            <a:endParaRPr lang="it-IT">
              <a:latin typeface="+mn-lt"/>
            </a:endParaRPr>
          </a:p>
        </p:txBody>
      </p:sp>
      <p:grpSp>
        <p:nvGrpSpPr>
          <p:cNvPr id="18" name="Gruppo 17"/>
          <p:cNvGrpSpPr/>
          <p:nvPr/>
        </p:nvGrpSpPr>
        <p:grpSpPr>
          <a:xfrm>
            <a:off x="457200" y="2362200"/>
            <a:ext cx="7413625" cy="4343400"/>
            <a:chOff x="903288" y="2057400"/>
            <a:chExt cx="7413625" cy="4343400"/>
          </a:xfrm>
          <a:noFill/>
        </p:grpSpPr>
        <p:pic>
          <p:nvPicPr>
            <p:cNvPr id="28674" name="Picture 2"/>
            <p:cNvPicPr>
              <a:picLocks noChangeArrowheads="1"/>
            </p:cNvPicPr>
            <p:nvPr/>
          </p:nvPicPr>
          <p:blipFill>
            <a:blip r:embed="rId3"/>
            <a:srcRect l="-1375" t="22417"/>
            <a:stretch>
              <a:fillRect/>
            </a:stretch>
          </p:blipFill>
          <p:spPr bwMode="auto">
            <a:xfrm>
              <a:off x="1550988" y="2870200"/>
              <a:ext cx="6765925" cy="3530600"/>
            </a:xfrm>
            <a:prstGeom prst="rect">
              <a:avLst/>
            </a:prstGeom>
            <a:grpFill/>
            <a:ln w="19050">
              <a:noFill/>
              <a:miter lim="800000"/>
              <a:headEnd/>
              <a:tailEnd/>
            </a:ln>
          </p:spPr>
        </p:pic>
        <p:sp>
          <p:nvSpPr>
            <p:cNvPr id="28676" name="Rectangle 4"/>
            <p:cNvSpPr>
              <a:spLocks noChangeArrowheads="1"/>
            </p:cNvSpPr>
            <p:nvPr/>
          </p:nvSpPr>
          <p:spPr bwMode="auto">
            <a:xfrm>
              <a:off x="2971800" y="2057400"/>
              <a:ext cx="4572000" cy="336550"/>
            </a:xfrm>
            <a:prstGeom prst="rect">
              <a:avLst/>
            </a:prstGeom>
            <a:grpFill/>
            <a:ln w="12700">
              <a:noFill/>
              <a:miter lim="800000"/>
              <a:headEnd/>
              <a:tailEnd/>
            </a:ln>
          </p:spPr>
          <p:txBody>
            <a:bodyPr lIns="90487" tIns="44450" rIns="90487" bIns="44450">
              <a:spAutoFit/>
            </a:bodyPr>
            <a:lstStyle/>
            <a:p>
              <a:pPr algn="ctr" eaLnBrk="0" fontAlgn="auto" hangingPunct="0">
                <a:lnSpc>
                  <a:spcPct val="90000"/>
                </a:lnSpc>
                <a:spcBef>
                  <a:spcPts val="0"/>
                </a:spcBef>
                <a:spcAft>
                  <a:spcPts val="0"/>
                </a:spcAft>
                <a:defRPr/>
              </a:pPr>
              <a:r>
                <a:rPr lang="en-GB" b="1" dirty="0" err="1">
                  <a:solidFill>
                    <a:srgbClr val="000066"/>
                  </a:solidFill>
                  <a:latin typeface="+mn-lt"/>
                </a:rPr>
                <a:t>Trattamento</a:t>
              </a:r>
              <a:r>
                <a:rPr lang="en-GB" b="1" dirty="0">
                  <a:solidFill>
                    <a:srgbClr val="000066"/>
                  </a:solidFill>
                  <a:latin typeface="+mn-lt"/>
                </a:rPr>
                <a:t> “al </a:t>
              </a:r>
              <a:r>
                <a:rPr lang="en-GB" b="1" dirty="0" err="1">
                  <a:solidFill>
                    <a:srgbClr val="000066"/>
                  </a:solidFill>
                  <a:latin typeface="+mn-lt"/>
                </a:rPr>
                <a:t>bisogno</a:t>
              </a:r>
              <a:r>
                <a:rPr lang="en-GB" b="1" dirty="0">
                  <a:solidFill>
                    <a:srgbClr val="000066"/>
                  </a:solidFill>
                  <a:latin typeface="+mn-lt"/>
                </a:rPr>
                <a:t>”</a:t>
              </a:r>
              <a:endParaRPr lang="en-US" b="1" dirty="0">
                <a:solidFill>
                  <a:srgbClr val="000066"/>
                </a:solidFill>
                <a:latin typeface="+mn-lt"/>
              </a:endParaRPr>
            </a:p>
          </p:txBody>
        </p:sp>
        <p:sp>
          <p:nvSpPr>
            <p:cNvPr id="28677" name="Rectangle 5"/>
            <p:cNvSpPr>
              <a:spLocks noChangeArrowheads="1"/>
            </p:cNvSpPr>
            <p:nvPr/>
          </p:nvSpPr>
          <p:spPr bwMode="auto">
            <a:xfrm rot="-600000">
              <a:off x="4343400" y="5881688"/>
              <a:ext cx="950913" cy="336550"/>
            </a:xfrm>
            <a:prstGeom prst="rect">
              <a:avLst/>
            </a:prstGeom>
            <a:grpFill/>
            <a:ln w="12700">
              <a:noFill/>
              <a:miter lim="800000"/>
              <a:headEnd/>
              <a:tailEnd/>
            </a:ln>
          </p:spPr>
          <p:txBody>
            <a:bodyPr lIns="90487" tIns="44450" rIns="90487" bIns="44450">
              <a:spAutoFit/>
            </a:bodyPr>
            <a:lstStyle/>
            <a:p>
              <a:pPr eaLnBrk="0" fontAlgn="auto" hangingPunct="0">
                <a:lnSpc>
                  <a:spcPct val="90000"/>
                </a:lnSpc>
                <a:spcBef>
                  <a:spcPts val="0"/>
                </a:spcBef>
                <a:spcAft>
                  <a:spcPts val="0"/>
                </a:spcAft>
                <a:defRPr/>
              </a:pPr>
              <a:r>
                <a:rPr lang="en-US" i="1">
                  <a:solidFill>
                    <a:srgbClr val="000066"/>
                  </a:solidFill>
                  <a:latin typeface="+mn-lt"/>
                </a:rPr>
                <a:t>T</a:t>
              </a:r>
              <a:r>
                <a:rPr lang="en-GB" i="1">
                  <a:solidFill>
                    <a:srgbClr val="000066"/>
                  </a:solidFill>
                  <a:latin typeface="+mn-lt"/>
                </a:rPr>
                <a:t>empo</a:t>
              </a:r>
              <a:endParaRPr lang="en-US" i="1">
                <a:solidFill>
                  <a:srgbClr val="000066"/>
                </a:solidFill>
                <a:latin typeface="+mn-lt"/>
              </a:endParaRPr>
            </a:p>
          </p:txBody>
        </p:sp>
        <p:sp>
          <p:nvSpPr>
            <p:cNvPr id="28678" name="Line 6"/>
            <p:cNvSpPr>
              <a:spLocks noChangeShapeType="1"/>
            </p:cNvSpPr>
            <p:nvPr/>
          </p:nvSpPr>
          <p:spPr bwMode="auto">
            <a:xfrm flipV="1">
              <a:off x="5310188" y="5622925"/>
              <a:ext cx="1220787" cy="312738"/>
            </a:xfrm>
            <a:prstGeom prst="line">
              <a:avLst/>
            </a:prstGeom>
            <a:grpFill/>
            <a:ln w="12700">
              <a:solidFill>
                <a:srgbClr val="000066"/>
              </a:solidFill>
              <a:round/>
              <a:headEnd/>
              <a:tailEnd type="triangle" w="med" len="med"/>
            </a:ln>
          </p:spPr>
          <p:txBody>
            <a:bodyPr wrap="none" anchor="ctr"/>
            <a:lstStyle/>
            <a:p>
              <a:pPr fontAlgn="auto">
                <a:spcBef>
                  <a:spcPts val="0"/>
                </a:spcBef>
                <a:spcAft>
                  <a:spcPts val="0"/>
                </a:spcAft>
                <a:defRPr/>
              </a:pPr>
              <a:endParaRPr lang="it-IT">
                <a:latin typeface="+mn-lt"/>
              </a:endParaRPr>
            </a:p>
          </p:txBody>
        </p:sp>
        <p:sp>
          <p:nvSpPr>
            <p:cNvPr id="28679" name="Rectangle 7"/>
            <p:cNvSpPr>
              <a:spLocks noChangeArrowheads="1"/>
            </p:cNvSpPr>
            <p:nvPr/>
          </p:nvSpPr>
          <p:spPr bwMode="auto">
            <a:xfrm>
              <a:off x="903288" y="3581400"/>
              <a:ext cx="2678112" cy="584200"/>
            </a:xfrm>
            <a:prstGeom prst="rect">
              <a:avLst/>
            </a:prstGeom>
            <a:grpFill/>
            <a:ln w="12700">
              <a:noFill/>
              <a:miter lim="800000"/>
              <a:headEnd/>
              <a:tailEnd/>
            </a:ln>
          </p:spPr>
          <p:txBody>
            <a:bodyPr lIns="90487" tIns="44450" rIns="90487" bIns="44450">
              <a:spAutoFit/>
            </a:bodyPr>
            <a:lstStyle/>
            <a:p>
              <a:pPr eaLnBrk="0" fontAlgn="auto" hangingPunct="0">
                <a:lnSpc>
                  <a:spcPct val="90000"/>
                </a:lnSpc>
                <a:spcBef>
                  <a:spcPts val="0"/>
                </a:spcBef>
                <a:spcAft>
                  <a:spcPts val="0"/>
                </a:spcAft>
                <a:defRPr/>
              </a:pPr>
              <a:r>
                <a:rPr lang="en-US" dirty="0">
                  <a:solidFill>
                    <a:srgbClr val="000066"/>
                  </a:solidFill>
                  <a:latin typeface="+mn-lt"/>
                </a:rPr>
                <a:t>T</a:t>
              </a:r>
              <a:r>
                <a:rPr lang="en-GB" dirty="0" err="1">
                  <a:solidFill>
                    <a:srgbClr val="000066"/>
                  </a:solidFill>
                  <a:latin typeface="+mn-lt"/>
                </a:rPr>
                <a:t>erapia</a:t>
              </a:r>
              <a:r>
                <a:rPr lang="en-GB" dirty="0">
                  <a:solidFill>
                    <a:srgbClr val="000066"/>
                  </a:solidFill>
                  <a:latin typeface="+mn-lt"/>
                </a:rPr>
                <a:t> </a:t>
              </a:r>
              <a:r>
                <a:rPr lang="en-GB" dirty="0" err="1">
                  <a:solidFill>
                    <a:srgbClr val="000066"/>
                  </a:solidFill>
                  <a:latin typeface="+mn-lt"/>
                </a:rPr>
                <a:t>analgesica</a:t>
              </a:r>
              <a:r>
                <a:rPr lang="en-GB" dirty="0">
                  <a:solidFill>
                    <a:srgbClr val="000066"/>
                  </a:solidFill>
                  <a:latin typeface="+mn-lt"/>
                </a:rPr>
                <a:t> </a:t>
              </a:r>
            </a:p>
            <a:p>
              <a:pPr eaLnBrk="0" fontAlgn="auto" hangingPunct="0">
                <a:lnSpc>
                  <a:spcPct val="90000"/>
                </a:lnSpc>
                <a:spcBef>
                  <a:spcPts val="0"/>
                </a:spcBef>
                <a:spcAft>
                  <a:spcPts val="0"/>
                </a:spcAft>
                <a:defRPr/>
              </a:pPr>
              <a:r>
                <a:rPr lang="en-GB" dirty="0" err="1">
                  <a:solidFill>
                    <a:srgbClr val="000066"/>
                  </a:solidFill>
                  <a:latin typeface="+mn-lt"/>
                </a:rPr>
                <a:t>di</a:t>
              </a:r>
              <a:r>
                <a:rPr lang="en-GB" dirty="0">
                  <a:solidFill>
                    <a:srgbClr val="000066"/>
                  </a:solidFill>
                  <a:latin typeface="+mn-lt"/>
                </a:rPr>
                <a:t> base - ATC</a:t>
              </a:r>
              <a:endParaRPr lang="en-US" dirty="0">
                <a:solidFill>
                  <a:srgbClr val="000066"/>
                </a:solidFill>
                <a:latin typeface="+mn-lt"/>
              </a:endParaRPr>
            </a:p>
          </p:txBody>
        </p:sp>
        <p:sp>
          <p:nvSpPr>
            <p:cNvPr id="28680" name="Rectangle 8"/>
            <p:cNvSpPr>
              <a:spLocks noChangeArrowheads="1"/>
            </p:cNvSpPr>
            <p:nvPr/>
          </p:nvSpPr>
          <p:spPr bwMode="auto">
            <a:xfrm rot="-700933">
              <a:off x="4232275" y="5322888"/>
              <a:ext cx="2063750" cy="339725"/>
            </a:xfrm>
            <a:prstGeom prst="rect">
              <a:avLst/>
            </a:prstGeom>
            <a:grpFill/>
            <a:ln w="28575">
              <a:noFill/>
              <a:miter lim="800000"/>
              <a:headEnd/>
              <a:tailEnd/>
            </a:ln>
          </p:spPr>
          <p:txBody>
            <a:bodyPr wrap="none">
              <a:spAutoFit/>
            </a:bodyPr>
            <a:lstStyle/>
            <a:p>
              <a:pPr eaLnBrk="0" fontAlgn="auto" hangingPunct="0">
                <a:lnSpc>
                  <a:spcPct val="90000"/>
                </a:lnSpc>
                <a:spcBef>
                  <a:spcPts val="0"/>
                </a:spcBef>
                <a:spcAft>
                  <a:spcPts val="0"/>
                </a:spcAft>
                <a:defRPr/>
              </a:pPr>
              <a:r>
                <a:rPr lang="en-US">
                  <a:solidFill>
                    <a:srgbClr val="000066"/>
                  </a:solidFill>
                  <a:latin typeface="+mn-lt"/>
                </a:rPr>
                <a:t>Dolore Persistente</a:t>
              </a:r>
            </a:p>
          </p:txBody>
        </p:sp>
        <p:sp>
          <p:nvSpPr>
            <p:cNvPr id="28681" name="Line 9"/>
            <p:cNvSpPr>
              <a:spLocks noChangeShapeType="1"/>
            </p:cNvSpPr>
            <p:nvPr/>
          </p:nvSpPr>
          <p:spPr bwMode="auto">
            <a:xfrm>
              <a:off x="3505200" y="2438400"/>
              <a:ext cx="3352800" cy="0"/>
            </a:xfrm>
            <a:prstGeom prst="line">
              <a:avLst/>
            </a:prstGeom>
            <a:grpFill/>
            <a:ln w="19050">
              <a:solidFill>
                <a:srgbClr val="000066"/>
              </a:solidFill>
              <a:round/>
              <a:headEnd/>
              <a:tailEnd/>
            </a:ln>
          </p:spPr>
          <p:txBody>
            <a:bodyPr/>
            <a:lstStyle/>
            <a:p>
              <a:pPr fontAlgn="auto">
                <a:spcBef>
                  <a:spcPts val="0"/>
                </a:spcBef>
                <a:spcAft>
                  <a:spcPts val="0"/>
                </a:spcAft>
                <a:defRPr/>
              </a:pPr>
              <a:endParaRPr lang="it-IT">
                <a:latin typeface="+mn-lt"/>
              </a:endParaRPr>
            </a:p>
          </p:txBody>
        </p:sp>
        <p:sp>
          <p:nvSpPr>
            <p:cNvPr id="28682" name="Line 10"/>
            <p:cNvSpPr>
              <a:spLocks noChangeShapeType="1"/>
            </p:cNvSpPr>
            <p:nvPr/>
          </p:nvSpPr>
          <p:spPr bwMode="auto">
            <a:xfrm>
              <a:off x="3505200" y="2438400"/>
              <a:ext cx="0" cy="838200"/>
            </a:xfrm>
            <a:prstGeom prst="line">
              <a:avLst/>
            </a:prstGeom>
            <a:grpFill/>
            <a:ln w="19050">
              <a:solidFill>
                <a:srgbClr val="000066"/>
              </a:solidFill>
              <a:round/>
              <a:headEnd/>
              <a:tailEnd type="triangle" w="med" len="med"/>
            </a:ln>
          </p:spPr>
          <p:txBody>
            <a:bodyPr/>
            <a:lstStyle/>
            <a:p>
              <a:pPr fontAlgn="auto">
                <a:spcBef>
                  <a:spcPts val="0"/>
                </a:spcBef>
                <a:spcAft>
                  <a:spcPts val="0"/>
                </a:spcAft>
                <a:defRPr/>
              </a:pPr>
              <a:endParaRPr lang="it-IT">
                <a:latin typeface="+mn-lt"/>
              </a:endParaRPr>
            </a:p>
          </p:txBody>
        </p:sp>
        <p:sp>
          <p:nvSpPr>
            <p:cNvPr id="28683" name="Line 11"/>
            <p:cNvSpPr>
              <a:spLocks noChangeShapeType="1"/>
            </p:cNvSpPr>
            <p:nvPr/>
          </p:nvSpPr>
          <p:spPr bwMode="auto">
            <a:xfrm>
              <a:off x="4876800" y="2438400"/>
              <a:ext cx="0" cy="381000"/>
            </a:xfrm>
            <a:prstGeom prst="line">
              <a:avLst/>
            </a:prstGeom>
            <a:grpFill/>
            <a:ln w="19050">
              <a:solidFill>
                <a:srgbClr val="000066"/>
              </a:solidFill>
              <a:round/>
              <a:headEnd/>
              <a:tailEnd type="triangle" w="med" len="med"/>
            </a:ln>
          </p:spPr>
          <p:txBody>
            <a:bodyPr/>
            <a:lstStyle/>
            <a:p>
              <a:pPr fontAlgn="auto">
                <a:spcBef>
                  <a:spcPts val="0"/>
                </a:spcBef>
                <a:spcAft>
                  <a:spcPts val="0"/>
                </a:spcAft>
                <a:defRPr/>
              </a:pPr>
              <a:endParaRPr lang="it-IT">
                <a:latin typeface="+mn-lt"/>
              </a:endParaRPr>
            </a:p>
          </p:txBody>
        </p:sp>
        <p:sp>
          <p:nvSpPr>
            <p:cNvPr id="28684" name="Line 12"/>
            <p:cNvSpPr>
              <a:spLocks noChangeShapeType="1"/>
            </p:cNvSpPr>
            <p:nvPr/>
          </p:nvSpPr>
          <p:spPr bwMode="auto">
            <a:xfrm>
              <a:off x="5943600" y="2438400"/>
              <a:ext cx="0" cy="1219200"/>
            </a:xfrm>
            <a:prstGeom prst="line">
              <a:avLst/>
            </a:prstGeom>
            <a:grpFill/>
            <a:ln w="19050">
              <a:solidFill>
                <a:srgbClr val="000066"/>
              </a:solidFill>
              <a:round/>
              <a:headEnd/>
              <a:tailEnd type="triangle" w="med" len="med"/>
            </a:ln>
          </p:spPr>
          <p:txBody>
            <a:bodyPr/>
            <a:lstStyle/>
            <a:p>
              <a:pPr fontAlgn="auto">
                <a:spcBef>
                  <a:spcPts val="0"/>
                </a:spcBef>
                <a:spcAft>
                  <a:spcPts val="0"/>
                </a:spcAft>
                <a:defRPr/>
              </a:pPr>
              <a:endParaRPr lang="it-IT">
                <a:latin typeface="+mn-lt"/>
              </a:endParaRPr>
            </a:p>
          </p:txBody>
        </p:sp>
        <p:sp>
          <p:nvSpPr>
            <p:cNvPr id="28685" name="Line 13"/>
            <p:cNvSpPr>
              <a:spLocks noChangeShapeType="1"/>
            </p:cNvSpPr>
            <p:nvPr/>
          </p:nvSpPr>
          <p:spPr bwMode="auto">
            <a:xfrm>
              <a:off x="6858000" y="2438400"/>
              <a:ext cx="0" cy="838200"/>
            </a:xfrm>
            <a:prstGeom prst="line">
              <a:avLst/>
            </a:prstGeom>
            <a:grpFill/>
            <a:ln w="19050">
              <a:solidFill>
                <a:srgbClr val="000066"/>
              </a:solidFill>
              <a:round/>
              <a:headEnd/>
              <a:tailEnd type="triangle" w="med" len="med"/>
            </a:ln>
          </p:spPr>
          <p:txBody>
            <a:bodyPr/>
            <a:lstStyle/>
            <a:p>
              <a:pPr fontAlgn="auto">
                <a:spcBef>
                  <a:spcPts val="0"/>
                </a:spcBef>
                <a:spcAft>
                  <a:spcPts val="0"/>
                </a:spcAft>
                <a:defRPr/>
              </a:pPr>
              <a:endParaRPr lang="it-IT">
                <a:latin typeface="+mn-lt"/>
              </a:endParaRPr>
            </a:p>
          </p:txBody>
        </p:sp>
        <p:sp>
          <p:nvSpPr>
            <p:cNvPr id="28688" name="Line 16"/>
            <p:cNvSpPr>
              <a:spLocks noChangeShapeType="1"/>
            </p:cNvSpPr>
            <p:nvPr/>
          </p:nvSpPr>
          <p:spPr bwMode="auto">
            <a:xfrm>
              <a:off x="2590800" y="3962400"/>
              <a:ext cx="0" cy="1981200"/>
            </a:xfrm>
            <a:prstGeom prst="line">
              <a:avLst/>
            </a:prstGeom>
            <a:grpFill/>
            <a:ln w="19050">
              <a:solidFill>
                <a:srgbClr val="000066"/>
              </a:solidFill>
              <a:round/>
              <a:headEnd/>
              <a:tailEnd type="triangle" w="med" len="med"/>
            </a:ln>
          </p:spPr>
          <p:txBody>
            <a:bodyPr/>
            <a:lstStyle/>
            <a:p>
              <a:pPr fontAlgn="auto">
                <a:spcBef>
                  <a:spcPts val="0"/>
                </a:spcBef>
                <a:spcAft>
                  <a:spcPts val="0"/>
                </a:spcAft>
                <a:defRPr/>
              </a:pPr>
              <a:endParaRPr lang="it-IT">
                <a:latin typeface="+mn-lt"/>
              </a:endParaRPr>
            </a:p>
          </p:txBody>
        </p:sp>
      </p:grpSp>
      <p:sp>
        <p:nvSpPr>
          <p:cNvPr id="237573" name="Rectangle 17"/>
          <p:cNvSpPr>
            <a:spLocks noChangeArrowheads="1"/>
          </p:cNvSpPr>
          <p:nvPr/>
        </p:nvSpPr>
        <p:spPr bwMode="auto">
          <a:xfrm>
            <a:off x="2438400" y="6248400"/>
            <a:ext cx="6472238" cy="457200"/>
          </a:xfrm>
          <a:prstGeom prst="rect">
            <a:avLst/>
          </a:prstGeom>
          <a:noFill/>
          <a:ln w="28575">
            <a:noFill/>
            <a:miter lim="800000"/>
            <a:headEnd/>
            <a:tailEnd/>
          </a:ln>
        </p:spPr>
        <p:txBody>
          <a:bodyPr>
            <a:spAutoFit/>
          </a:bodyPr>
          <a:lstStyle/>
          <a:p>
            <a:pPr algn="r" eaLnBrk="0" hangingPunct="0"/>
            <a:r>
              <a:rPr lang="en-US" sz="1200" i="1">
                <a:solidFill>
                  <a:srgbClr val="000066"/>
                </a:solidFill>
                <a:latin typeface="Calisto MT" pitchFamily="18" charset="0"/>
              </a:rPr>
              <a:t>Coluzzi PH. American Journal </a:t>
            </a:r>
          </a:p>
          <a:p>
            <a:pPr algn="r" eaLnBrk="0" hangingPunct="0"/>
            <a:r>
              <a:rPr lang="en-US" sz="1200" i="1">
                <a:solidFill>
                  <a:srgbClr val="000066"/>
                </a:solidFill>
                <a:latin typeface="Calisto MT" pitchFamily="18" charset="0"/>
              </a:rPr>
              <a:t>Hospice Palliative Care. 1998 Jan-Feb:15(1)</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ChangeArrowheads="1"/>
          </p:cNvSpPr>
          <p:nvPr/>
        </p:nvSpPr>
        <p:spPr bwMode="auto">
          <a:xfrm>
            <a:off x="1947863" y="193675"/>
            <a:ext cx="5214937" cy="461963"/>
          </a:xfrm>
          <a:prstGeom prst="rect">
            <a:avLst/>
          </a:prstGeom>
          <a:noFill/>
          <a:ln w="9525">
            <a:noFill/>
            <a:miter lim="800000"/>
            <a:headEnd/>
            <a:tailEnd/>
          </a:ln>
        </p:spPr>
        <p:txBody>
          <a:bodyPr wrap="none">
            <a:spAutoFit/>
          </a:bodyPr>
          <a:lstStyle/>
          <a:p>
            <a:pPr algn="ctr"/>
            <a:r>
              <a:rPr lang="it-IT" sz="2400" b="1">
                <a:solidFill>
                  <a:srgbClr val="FFFF00"/>
                </a:solidFill>
                <a:latin typeface="Verdana" pitchFamily="34" charset="0"/>
              </a:rPr>
              <a:t>Dolore nel malato oncologico</a:t>
            </a:r>
          </a:p>
        </p:txBody>
      </p:sp>
      <p:grpSp>
        <p:nvGrpSpPr>
          <p:cNvPr id="22530" name="Group 9"/>
          <p:cNvGrpSpPr>
            <a:grpSpLocks/>
          </p:cNvGrpSpPr>
          <p:nvPr/>
        </p:nvGrpSpPr>
        <p:grpSpPr bwMode="auto">
          <a:xfrm>
            <a:off x="1295400" y="1447800"/>
            <a:ext cx="7092950" cy="5400675"/>
            <a:chOff x="1292" y="799"/>
            <a:chExt cx="4468" cy="3402"/>
          </a:xfrm>
        </p:grpSpPr>
        <p:pic>
          <p:nvPicPr>
            <p:cNvPr id="22531" name="Immagine 3" descr="immagine 1.jpg"/>
            <p:cNvPicPr>
              <a:picLocks noChangeAspect="1"/>
            </p:cNvPicPr>
            <p:nvPr/>
          </p:nvPicPr>
          <p:blipFill>
            <a:blip r:embed="rId2"/>
            <a:srcRect/>
            <a:stretch>
              <a:fillRect/>
            </a:stretch>
          </p:blipFill>
          <p:spPr bwMode="auto">
            <a:xfrm>
              <a:off x="1292" y="799"/>
              <a:ext cx="3765" cy="2775"/>
            </a:xfrm>
            <a:prstGeom prst="rect">
              <a:avLst/>
            </a:prstGeom>
            <a:noFill/>
            <a:ln w="9525">
              <a:noFill/>
              <a:miter lim="800000"/>
              <a:headEnd/>
              <a:tailEnd/>
            </a:ln>
          </p:spPr>
        </p:pic>
        <p:sp>
          <p:nvSpPr>
            <p:cNvPr id="22532" name="Rectangle 11"/>
            <p:cNvSpPr>
              <a:spLocks noChangeArrowheads="1"/>
            </p:cNvSpPr>
            <p:nvPr/>
          </p:nvSpPr>
          <p:spPr bwMode="auto">
            <a:xfrm>
              <a:off x="4422" y="3838"/>
              <a:ext cx="1338" cy="3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AutoShape 2"/>
          <p:cNvSpPr>
            <a:spLocks noChangeArrowheads="1"/>
          </p:cNvSpPr>
          <p:nvPr/>
        </p:nvSpPr>
        <p:spPr bwMode="auto">
          <a:xfrm>
            <a:off x="173038" y="1787525"/>
            <a:ext cx="8936037" cy="4918075"/>
          </a:xfrm>
          <a:prstGeom prst="roundRect">
            <a:avLst>
              <a:gd name="adj" fmla="val 8968"/>
            </a:avLst>
          </a:prstGeom>
          <a:solidFill>
            <a:srgbClr val="2FA56A"/>
          </a:solidFill>
          <a:ln w="12700">
            <a:noFill/>
            <a:round/>
            <a:headEnd/>
            <a:tailEnd/>
          </a:ln>
        </p:spPr>
        <p:txBody>
          <a:bodyPr wrap="none" lIns="0" tIns="0" rIns="0" bIns="0" anchor="ctr"/>
          <a:lstStyle/>
          <a:p>
            <a:endParaRPr lang="it-IT">
              <a:latin typeface="Calisto MT" pitchFamily="18" charset="0"/>
            </a:endParaRPr>
          </a:p>
        </p:txBody>
      </p:sp>
      <p:sp>
        <p:nvSpPr>
          <p:cNvPr id="317445" name="Rectangle 5"/>
          <p:cNvSpPr>
            <a:spLocks noGrp="1" noChangeArrowheads="1"/>
          </p:cNvSpPr>
          <p:nvPr>
            <p:ph type="title"/>
          </p:nvPr>
        </p:nvSpPr>
        <p:spPr>
          <a:xfrm>
            <a:off x="685800" y="407988"/>
            <a:ext cx="7620000" cy="582612"/>
          </a:xfrm>
        </p:spPr>
        <p:txBody>
          <a:bodyPr lIns="0" tIns="0" rIns="0" bIns="0" rtlCol="0">
            <a:noAutofit/>
          </a:bodyPr>
          <a:lstStyle/>
          <a:p>
            <a:pPr fontAlgn="auto">
              <a:spcAft>
                <a:spcPts val="0"/>
              </a:spcAft>
              <a:defRPr/>
            </a:pPr>
            <a:r>
              <a:rPr lang="en-US" sz="3400" dirty="0" err="1">
                <a:effectLst>
                  <a:outerShdw blurRad="38100" dist="38100" dir="2700000" algn="tl">
                    <a:srgbClr val="DDDDDD"/>
                  </a:outerShdw>
                </a:effectLst>
                <a:latin typeface="Arial" charset="0"/>
              </a:rPr>
              <a:t>Farmaci</a:t>
            </a:r>
            <a:r>
              <a:rPr lang="en-US" sz="3400" dirty="0">
                <a:effectLst>
                  <a:outerShdw blurRad="38100" dist="38100" dir="2700000" algn="tl">
                    <a:srgbClr val="DDDDDD"/>
                  </a:outerShdw>
                </a:effectLst>
                <a:latin typeface="Arial" charset="0"/>
              </a:rPr>
              <a:t> ROO </a:t>
            </a:r>
            <a:r>
              <a:rPr lang="en-US" sz="3400" dirty="0" err="1">
                <a:effectLst>
                  <a:outerShdw blurRad="38100" dist="38100" dir="2700000" algn="tl">
                    <a:srgbClr val="DDDDDD"/>
                  </a:outerShdw>
                </a:effectLst>
                <a:latin typeface="Arial" charset="0"/>
              </a:rPr>
              <a:t>e</a:t>
            </a:r>
            <a:r>
              <a:rPr lang="en-US" sz="3400" dirty="0">
                <a:effectLst>
                  <a:outerShdw blurRad="38100" dist="38100" dir="2700000" algn="tl">
                    <a:srgbClr val="DDDDDD"/>
                  </a:outerShdw>
                </a:effectLst>
                <a:latin typeface="Arial" charset="0"/>
              </a:rPr>
              <a:t> </a:t>
            </a:r>
            <a:r>
              <a:rPr lang="en-US" sz="3400" dirty="0" err="1">
                <a:effectLst>
                  <a:outerShdw blurRad="38100" dist="38100" dir="2700000" algn="tl">
                    <a:srgbClr val="DDDDDD"/>
                  </a:outerShdw>
                </a:effectLst>
                <a:latin typeface="Arial" charset="0"/>
              </a:rPr>
              <a:t>BTcP</a:t>
            </a:r>
            <a:endParaRPr lang="en-US" sz="3400" dirty="0">
              <a:effectLst>
                <a:outerShdw blurRad="38100" dist="38100" dir="2700000" algn="tl">
                  <a:srgbClr val="DDDDDD"/>
                </a:outerShdw>
              </a:effectLst>
              <a:latin typeface="Arial" charset="0"/>
            </a:endParaRPr>
          </a:p>
        </p:txBody>
      </p:sp>
      <p:sp>
        <p:nvSpPr>
          <p:cNvPr id="317443" name="AutoShape 3"/>
          <p:cNvSpPr>
            <a:spLocks noChangeArrowheads="1"/>
          </p:cNvSpPr>
          <p:nvPr/>
        </p:nvSpPr>
        <p:spPr bwMode="auto">
          <a:xfrm>
            <a:off x="173038" y="1558925"/>
            <a:ext cx="8894762" cy="4918075"/>
          </a:xfrm>
          <a:prstGeom prst="roundRect">
            <a:avLst>
              <a:gd name="adj" fmla="val 5796"/>
            </a:avLst>
          </a:prstGeom>
          <a:solidFill>
            <a:srgbClr val="FFFF00">
              <a:alpha val="92000"/>
            </a:srgbClr>
          </a:solidFill>
          <a:ln w="12700">
            <a:noFill/>
            <a:round/>
            <a:headEnd/>
            <a:tailEnd/>
          </a:ln>
          <a:effectLst/>
        </p:spPr>
        <p:txBody>
          <a:bodyPr wrap="none" lIns="0" tIns="0" rIns="0" bIns="0" anchor="ctr"/>
          <a:lstStyle/>
          <a:p>
            <a:pPr fontAlgn="auto">
              <a:spcBef>
                <a:spcPct val="50000"/>
              </a:spcBef>
              <a:spcAft>
                <a:spcPts val="0"/>
              </a:spcAft>
              <a:defRPr/>
            </a:pPr>
            <a:endParaRPr lang="it-IT" sz="1400" b="1">
              <a:solidFill>
                <a:srgbClr val="DA782E"/>
              </a:solidFill>
              <a:effectLst>
                <a:outerShdw blurRad="38100" dist="38100" dir="2700000" algn="tl">
                  <a:srgbClr val="000000"/>
                </a:outerShdw>
              </a:effectLst>
              <a:latin typeface="+mn-lt"/>
              <a:ea typeface="Arial" charset="0"/>
              <a:cs typeface="Arial" charset="0"/>
            </a:endParaRPr>
          </a:p>
        </p:txBody>
      </p:sp>
      <p:sp>
        <p:nvSpPr>
          <p:cNvPr id="43012" name="Rectangle 4"/>
          <p:cNvSpPr>
            <a:spLocks noGrp="1"/>
          </p:cNvSpPr>
          <p:nvPr>
            <p:ph type="body" idx="1"/>
          </p:nvPr>
        </p:nvSpPr>
        <p:spPr>
          <a:xfrm>
            <a:off x="85725" y="1747838"/>
            <a:ext cx="8662988" cy="4729162"/>
          </a:xfrm>
        </p:spPr>
        <p:txBody>
          <a:bodyPr rtlCol="0">
            <a:normAutofit fontScale="92500" lnSpcReduction="10000"/>
          </a:bodyPr>
          <a:lstStyle/>
          <a:p>
            <a:pPr algn="just" fontAlgn="auto">
              <a:lnSpc>
                <a:spcPct val="130000"/>
              </a:lnSpc>
              <a:spcBef>
                <a:spcPct val="50000"/>
              </a:spcBef>
              <a:spcAft>
                <a:spcPts val="0"/>
              </a:spcAft>
              <a:defRPr/>
            </a:pPr>
            <a:r>
              <a:rPr lang="it-IT" sz="1800" b="1" dirty="0">
                <a:solidFill>
                  <a:schemeClr val="tx1"/>
                </a:solidFill>
              </a:rPr>
              <a:t>Per le caratteristiche farmacocinetiche, SAO e LAO non sono farmaci ideali  per trattare il </a:t>
            </a:r>
            <a:r>
              <a:rPr lang="it-IT" sz="1800" b="1" dirty="0" err="1">
                <a:solidFill>
                  <a:schemeClr val="tx1"/>
                </a:solidFill>
              </a:rPr>
              <a:t>BTcP</a:t>
            </a:r>
            <a:endParaRPr lang="it-IT" sz="1800" b="1" dirty="0">
              <a:solidFill>
                <a:schemeClr val="tx1"/>
              </a:solidFill>
            </a:endParaRPr>
          </a:p>
          <a:p>
            <a:pPr algn="just" fontAlgn="auto">
              <a:lnSpc>
                <a:spcPct val="130000"/>
              </a:lnSpc>
              <a:spcBef>
                <a:spcPct val="40000"/>
              </a:spcBef>
              <a:spcAft>
                <a:spcPts val="0"/>
              </a:spcAft>
              <a:defRPr/>
            </a:pPr>
            <a:r>
              <a:rPr lang="it-IT" sz="1800" b="1" dirty="0">
                <a:solidFill>
                  <a:srgbClr val="000000"/>
                </a:solidFill>
              </a:rPr>
              <a:t>I </a:t>
            </a:r>
            <a:r>
              <a:rPr lang="it-IT" sz="1800" b="1" dirty="0">
                <a:solidFill>
                  <a:srgbClr val="008000"/>
                </a:solidFill>
              </a:rPr>
              <a:t>ROO </a:t>
            </a:r>
            <a:r>
              <a:rPr lang="it-IT" sz="1800" b="1" u="sng" dirty="0">
                <a:solidFill>
                  <a:schemeClr val="tx1"/>
                </a:solidFill>
              </a:rPr>
              <a:t>(</a:t>
            </a:r>
            <a:r>
              <a:rPr lang="it-IT" sz="1800" b="1" i="1" u="sng" dirty="0" err="1">
                <a:solidFill>
                  <a:srgbClr val="008000"/>
                </a:solidFill>
              </a:rPr>
              <a:t>Rapid</a:t>
            </a:r>
            <a:r>
              <a:rPr lang="it-IT" sz="1800" b="1" i="1" u="sng" dirty="0">
                <a:solidFill>
                  <a:srgbClr val="008000"/>
                </a:solidFill>
              </a:rPr>
              <a:t> </a:t>
            </a:r>
            <a:r>
              <a:rPr lang="it-IT" sz="1800" b="1" i="1" u="sng" dirty="0" err="1">
                <a:solidFill>
                  <a:srgbClr val="008000"/>
                </a:solidFill>
              </a:rPr>
              <a:t>Onset</a:t>
            </a:r>
            <a:r>
              <a:rPr lang="it-IT" sz="1800" b="1" i="1" u="sng" dirty="0">
                <a:solidFill>
                  <a:srgbClr val="008000"/>
                </a:solidFill>
              </a:rPr>
              <a:t> </a:t>
            </a:r>
            <a:r>
              <a:rPr lang="it-IT" sz="1800" b="1" i="1" u="sng" dirty="0" err="1">
                <a:solidFill>
                  <a:srgbClr val="008000"/>
                </a:solidFill>
              </a:rPr>
              <a:t>Opioid</a:t>
            </a:r>
            <a:r>
              <a:rPr lang="it-IT" sz="1800" b="1" u="sng" dirty="0">
                <a:solidFill>
                  <a:srgbClr val="000000"/>
                </a:solidFill>
              </a:rPr>
              <a:t>)</a:t>
            </a:r>
            <a:r>
              <a:rPr lang="it-IT" sz="1800" b="1" dirty="0">
                <a:solidFill>
                  <a:srgbClr val="000000"/>
                </a:solidFill>
              </a:rPr>
              <a:t> sono i farmaci ideali per il trattamento del </a:t>
            </a:r>
            <a:r>
              <a:rPr lang="it-IT" sz="1800" b="1" dirty="0" err="1">
                <a:solidFill>
                  <a:srgbClr val="000000"/>
                </a:solidFill>
              </a:rPr>
              <a:t>BTcP</a:t>
            </a:r>
            <a:r>
              <a:rPr lang="it-IT" sz="1800" b="1" dirty="0">
                <a:solidFill>
                  <a:srgbClr val="000000"/>
                </a:solidFill>
              </a:rPr>
              <a:t> perché meglio si adattano al profilo temporale del dolore</a:t>
            </a:r>
          </a:p>
          <a:p>
            <a:pPr algn="just" fontAlgn="auto">
              <a:lnSpc>
                <a:spcPct val="130000"/>
              </a:lnSpc>
              <a:spcBef>
                <a:spcPct val="40000"/>
              </a:spcBef>
              <a:spcAft>
                <a:spcPts val="0"/>
              </a:spcAft>
              <a:defRPr/>
            </a:pPr>
            <a:r>
              <a:rPr lang="it-IT" sz="1800" b="1" dirty="0">
                <a:solidFill>
                  <a:srgbClr val="000000"/>
                </a:solidFill>
              </a:rPr>
              <a:t>Il migliore ROO è quello che:</a:t>
            </a:r>
          </a:p>
          <a:p>
            <a:pPr lvl="1" algn="just" fontAlgn="auto">
              <a:lnSpc>
                <a:spcPct val="130000"/>
              </a:lnSpc>
              <a:spcBef>
                <a:spcPct val="40000"/>
              </a:spcBef>
              <a:spcAft>
                <a:spcPts val="0"/>
              </a:spcAft>
              <a:buClr>
                <a:schemeClr val="accent1">
                  <a:lumMod val="60000"/>
                  <a:lumOff val="40000"/>
                </a:schemeClr>
              </a:buClr>
              <a:defRPr/>
            </a:pPr>
            <a:r>
              <a:rPr lang="it-IT" sz="1800" b="1" dirty="0">
                <a:solidFill>
                  <a:srgbClr val="000000"/>
                </a:solidFill>
              </a:rPr>
              <a:t>E’ facile da somministrare</a:t>
            </a:r>
          </a:p>
          <a:p>
            <a:pPr lvl="1" algn="just" fontAlgn="auto">
              <a:lnSpc>
                <a:spcPct val="130000"/>
              </a:lnSpc>
              <a:spcBef>
                <a:spcPct val="40000"/>
              </a:spcBef>
              <a:spcAft>
                <a:spcPts val="0"/>
              </a:spcAft>
              <a:buClr>
                <a:schemeClr val="accent1">
                  <a:lumMod val="60000"/>
                  <a:lumOff val="40000"/>
                </a:schemeClr>
              </a:buClr>
              <a:defRPr/>
            </a:pPr>
            <a:r>
              <a:rPr lang="it-IT" sz="1800" b="1" dirty="0">
                <a:solidFill>
                  <a:srgbClr val="000000"/>
                </a:solidFill>
              </a:rPr>
              <a:t>E’ meglio accettato dal Paziente</a:t>
            </a:r>
          </a:p>
          <a:p>
            <a:pPr lvl="1" algn="just" fontAlgn="auto">
              <a:lnSpc>
                <a:spcPct val="130000"/>
              </a:lnSpc>
              <a:spcBef>
                <a:spcPct val="40000"/>
              </a:spcBef>
              <a:spcAft>
                <a:spcPts val="0"/>
              </a:spcAft>
              <a:buClr>
                <a:schemeClr val="accent1">
                  <a:lumMod val="60000"/>
                  <a:lumOff val="40000"/>
                </a:schemeClr>
              </a:buClr>
              <a:defRPr/>
            </a:pPr>
            <a:r>
              <a:rPr lang="it-IT" sz="1800" b="1" dirty="0">
                <a:solidFill>
                  <a:srgbClr val="000000"/>
                </a:solidFill>
              </a:rPr>
              <a:t>E’ meglio gestito dal Medico</a:t>
            </a:r>
          </a:p>
          <a:p>
            <a:pPr lvl="1" algn="just" fontAlgn="auto">
              <a:lnSpc>
                <a:spcPct val="130000"/>
              </a:lnSpc>
              <a:spcBef>
                <a:spcPct val="40000"/>
              </a:spcBef>
              <a:spcAft>
                <a:spcPts val="0"/>
              </a:spcAft>
              <a:buClr>
                <a:schemeClr val="accent1">
                  <a:lumMod val="60000"/>
                  <a:lumOff val="40000"/>
                </a:schemeClr>
              </a:buClr>
              <a:defRPr/>
            </a:pPr>
            <a:r>
              <a:rPr lang="it-IT" sz="1800" b="1" dirty="0">
                <a:solidFill>
                  <a:srgbClr val="000000"/>
                </a:solidFill>
              </a:rPr>
              <a:t>Agisce nei tempi del </a:t>
            </a:r>
            <a:r>
              <a:rPr lang="it-IT" sz="1800" b="1" dirty="0" err="1">
                <a:solidFill>
                  <a:srgbClr val="000000"/>
                </a:solidFill>
              </a:rPr>
              <a:t>BTcP</a:t>
            </a:r>
            <a:r>
              <a:rPr lang="it-IT" sz="1800" b="1" dirty="0">
                <a:solidFill>
                  <a:srgbClr val="000000"/>
                </a:solidFill>
              </a:rPr>
              <a:t> </a:t>
            </a:r>
          </a:p>
          <a:p>
            <a:pPr lvl="1" algn="just" fontAlgn="auto">
              <a:lnSpc>
                <a:spcPct val="130000"/>
              </a:lnSpc>
              <a:spcBef>
                <a:spcPct val="40000"/>
              </a:spcBef>
              <a:spcAft>
                <a:spcPts val="0"/>
              </a:spcAft>
              <a:buClr>
                <a:schemeClr val="accent1">
                  <a:lumMod val="60000"/>
                  <a:lumOff val="40000"/>
                </a:schemeClr>
              </a:buClr>
              <a:defRPr/>
            </a:pPr>
            <a:r>
              <a:rPr lang="it-IT" sz="1800" b="1" dirty="0">
                <a:solidFill>
                  <a:srgbClr val="000000"/>
                </a:solidFill>
              </a:rPr>
              <a:t> ( tempo d’ azione, durata, tollerabilità, via di somministrazione)</a:t>
            </a:r>
          </a:p>
          <a:p>
            <a:pPr algn="just" fontAlgn="auto">
              <a:lnSpc>
                <a:spcPct val="130000"/>
              </a:lnSpc>
              <a:spcBef>
                <a:spcPct val="40000"/>
              </a:spcBef>
              <a:spcAft>
                <a:spcPts val="0"/>
              </a:spcAft>
              <a:defRPr/>
            </a:pPr>
            <a:r>
              <a:rPr lang="it-IT" sz="1800" b="1" dirty="0" err="1">
                <a:solidFill>
                  <a:srgbClr val="000000"/>
                </a:solidFill>
              </a:rPr>
              <a:t>5</a:t>
            </a:r>
            <a:r>
              <a:rPr lang="it-IT" sz="1800" b="1" dirty="0">
                <a:solidFill>
                  <a:srgbClr val="000000"/>
                </a:solidFill>
              </a:rPr>
              <a:t> ROO ad oggi in commercio</a:t>
            </a:r>
            <a:r>
              <a:rPr lang="it-IT" sz="1800" b="1" dirty="0">
                <a:solidFill>
                  <a:srgbClr val="008000"/>
                </a:solidFill>
              </a:rPr>
              <a:t>: FBT, FSL</a:t>
            </a:r>
            <a:r>
              <a:rPr lang="it-IT" sz="1800" b="1" dirty="0">
                <a:solidFill>
                  <a:srgbClr val="000000"/>
                </a:solidFill>
              </a:rPr>
              <a:t>, OTFC, NASALE IDROALCOLICO E PECTINA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ChangeArrowheads="1"/>
          </p:cNvSpPr>
          <p:nvPr/>
        </p:nvSpPr>
        <p:spPr bwMode="auto">
          <a:xfrm>
            <a:off x="684213" y="1196975"/>
            <a:ext cx="7924800" cy="76200"/>
          </a:xfrm>
          <a:prstGeom prst="rect">
            <a:avLst/>
          </a:prstGeom>
          <a:gradFill rotWithShape="0">
            <a:gsLst>
              <a:gs pos="0">
                <a:schemeClr val="bg1"/>
              </a:gs>
              <a:gs pos="50000">
                <a:srgbClr val="D20000"/>
              </a:gs>
              <a:gs pos="100000">
                <a:schemeClr val="bg1"/>
              </a:gs>
            </a:gsLst>
            <a:lin ang="0" scaled="1"/>
          </a:gradFill>
          <a:ln w="28575">
            <a:noFill/>
            <a:miter lim="800000"/>
            <a:headEnd/>
            <a:tailEnd/>
          </a:ln>
          <a:effectLst/>
        </p:spPr>
        <p:txBody>
          <a:bodyPr wrap="none" anchor="ctr"/>
          <a:lstStyle/>
          <a:p>
            <a:pPr fontAlgn="auto">
              <a:spcBef>
                <a:spcPts val="0"/>
              </a:spcBef>
              <a:spcAft>
                <a:spcPts val="0"/>
              </a:spcAft>
              <a:defRPr/>
            </a:pPr>
            <a:endParaRPr lang="it-IT">
              <a:latin typeface="+mn-lt"/>
            </a:endParaRPr>
          </a:p>
        </p:txBody>
      </p:sp>
      <p:sp>
        <p:nvSpPr>
          <p:cNvPr id="241666" name="Rectangle 3"/>
          <p:cNvSpPr>
            <a:spLocks noChangeArrowheads="1"/>
          </p:cNvSpPr>
          <p:nvPr/>
        </p:nvSpPr>
        <p:spPr bwMode="auto">
          <a:xfrm>
            <a:off x="1403350" y="115888"/>
            <a:ext cx="6192838" cy="1081087"/>
          </a:xfrm>
          <a:prstGeom prst="rect">
            <a:avLst/>
          </a:prstGeom>
          <a:noFill/>
          <a:ln w="9525">
            <a:noFill/>
            <a:miter lim="800000"/>
            <a:headEnd/>
            <a:tailEnd/>
          </a:ln>
        </p:spPr>
        <p:txBody>
          <a:bodyPr anchor="ctr"/>
          <a:lstStyle/>
          <a:p>
            <a:pPr algn="ctr" eaLnBrk="0" hangingPunct="0"/>
            <a:r>
              <a:rPr lang="it-IT" sz="3000" b="1">
                <a:solidFill>
                  <a:srgbClr val="FFFF00"/>
                </a:solidFill>
                <a:latin typeface="Calisto MT" pitchFamily="18" charset="0"/>
              </a:rPr>
              <a:t>Il farmaco ideale</a:t>
            </a:r>
          </a:p>
        </p:txBody>
      </p:sp>
      <p:sp>
        <p:nvSpPr>
          <p:cNvPr id="241667" name="Text Box 4"/>
          <p:cNvSpPr txBox="1">
            <a:spLocks noChangeArrowheads="1"/>
          </p:cNvSpPr>
          <p:nvPr/>
        </p:nvSpPr>
        <p:spPr bwMode="auto">
          <a:xfrm>
            <a:off x="204788" y="2801938"/>
            <a:ext cx="8785225" cy="2227262"/>
          </a:xfrm>
          <a:prstGeom prst="rect">
            <a:avLst/>
          </a:prstGeom>
          <a:noFill/>
          <a:ln w="9525">
            <a:noFill/>
            <a:miter lim="800000"/>
            <a:headEnd/>
            <a:tailEnd/>
          </a:ln>
        </p:spPr>
        <p:txBody>
          <a:bodyPr>
            <a:spAutoFit/>
          </a:bodyPr>
          <a:lstStyle/>
          <a:p>
            <a:pPr algn="ctr"/>
            <a:r>
              <a:rPr lang="it-IT" sz="2800" b="1" i="1">
                <a:solidFill>
                  <a:srgbClr val="000066"/>
                </a:solidFill>
                <a:latin typeface="Calisto MT" pitchFamily="18" charset="0"/>
              </a:rPr>
              <a:t>Il farmaco ideale per il BTP dovrebbe essere efficace, </a:t>
            </a:r>
          </a:p>
          <a:p>
            <a:pPr algn="ctr"/>
            <a:r>
              <a:rPr lang="it-IT" sz="2800" b="1" i="1">
                <a:solidFill>
                  <a:srgbClr val="000066"/>
                </a:solidFill>
                <a:latin typeface="Calisto MT" pitchFamily="18" charset="0"/>
              </a:rPr>
              <a:t>avere un rapido onset di azione, </a:t>
            </a:r>
          </a:p>
          <a:p>
            <a:pPr algn="ctr"/>
            <a:r>
              <a:rPr lang="it-IT" sz="2800" b="1" i="1">
                <a:solidFill>
                  <a:srgbClr val="000066"/>
                </a:solidFill>
                <a:latin typeface="Calisto MT" pitchFamily="18" charset="0"/>
              </a:rPr>
              <a:t>una durata d’azione relativamente  breve, </a:t>
            </a:r>
          </a:p>
          <a:p>
            <a:pPr algn="ctr"/>
            <a:r>
              <a:rPr lang="it-IT" sz="2800" b="1" i="1">
                <a:solidFill>
                  <a:srgbClr val="000066"/>
                </a:solidFill>
                <a:latin typeface="Calisto MT" pitchFamily="18" charset="0"/>
              </a:rPr>
              <a:t>minimi effetti avversi</a:t>
            </a:r>
          </a:p>
        </p:txBody>
      </p:sp>
      <p:sp>
        <p:nvSpPr>
          <p:cNvPr id="241668" name="Text Box 5"/>
          <p:cNvSpPr txBox="1">
            <a:spLocks noChangeArrowheads="1"/>
          </p:cNvSpPr>
          <p:nvPr/>
        </p:nvSpPr>
        <p:spPr bwMode="auto">
          <a:xfrm>
            <a:off x="6415088" y="5035550"/>
            <a:ext cx="2516187" cy="457200"/>
          </a:xfrm>
          <a:prstGeom prst="rect">
            <a:avLst/>
          </a:prstGeom>
          <a:noFill/>
          <a:ln w="9525">
            <a:noFill/>
            <a:miter lim="800000"/>
            <a:headEnd/>
            <a:tailEnd/>
          </a:ln>
        </p:spPr>
        <p:txBody>
          <a:bodyPr wrap="none">
            <a:spAutoFit/>
          </a:bodyPr>
          <a:lstStyle/>
          <a:p>
            <a:pPr algn="ctr"/>
            <a:r>
              <a:rPr lang="it-IT" sz="1200" i="1">
                <a:solidFill>
                  <a:schemeClr val="tx2"/>
                </a:solidFill>
                <a:latin typeface="Calisto MT" pitchFamily="18" charset="0"/>
              </a:rPr>
              <a:t>G.Zeppetella 2007</a:t>
            </a:r>
          </a:p>
          <a:p>
            <a:pPr algn="ctr"/>
            <a:r>
              <a:rPr lang="it-IT" sz="1200" i="1">
                <a:solidFill>
                  <a:schemeClr val="tx2"/>
                </a:solidFill>
                <a:latin typeface="Calisto MT" pitchFamily="18" charset="0"/>
              </a:rPr>
              <a:t>J Pain and Symptom Management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7122" name="Rectangle 2"/>
          <p:cNvSpPr>
            <a:spLocks noGrp="1"/>
          </p:cNvSpPr>
          <p:nvPr>
            <p:ph type="body" idx="4294967295"/>
          </p:nvPr>
        </p:nvSpPr>
        <p:spPr>
          <a:xfrm>
            <a:off x="381000" y="844550"/>
            <a:ext cx="8316913" cy="5632450"/>
          </a:xfrm>
          <a:solidFill>
            <a:schemeClr val="bg1"/>
          </a:solidFill>
        </p:spPr>
        <p:txBody>
          <a:bodyPr/>
          <a:lstStyle/>
          <a:p>
            <a:pPr algn="ctr">
              <a:lnSpc>
                <a:spcPct val="80000"/>
              </a:lnSpc>
              <a:buFont typeface="Lucida Grande"/>
              <a:buNone/>
            </a:pPr>
            <a:r>
              <a:rPr lang="it-IT" b="1" smtClean="0">
                <a:solidFill>
                  <a:srgbClr val="CC0000"/>
                </a:solidFill>
              </a:rPr>
              <a:t>DURATA D’AZIONE</a:t>
            </a:r>
          </a:p>
          <a:p>
            <a:pPr lvl="4" algn="just">
              <a:lnSpc>
                <a:spcPct val="80000"/>
              </a:lnSpc>
              <a:buFont typeface="Arial" charset="0"/>
              <a:buNone/>
            </a:pPr>
            <a:r>
              <a:rPr lang="it-IT" smtClean="0"/>
              <a:t>        </a:t>
            </a:r>
          </a:p>
          <a:p>
            <a:pPr algn="just">
              <a:lnSpc>
                <a:spcPct val="80000"/>
              </a:lnSpc>
            </a:pPr>
            <a:r>
              <a:rPr lang="it-IT" smtClean="0"/>
              <a:t>Dipende da: </a:t>
            </a:r>
          </a:p>
          <a:p>
            <a:pPr lvl="1" algn="just">
              <a:lnSpc>
                <a:spcPct val="80000"/>
              </a:lnSpc>
            </a:pPr>
            <a:r>
              <a:rPr lang="it-IT" sz="2800" b="1" smtClean="0"/>
              <a:t>velocità di distacco dal recettore </a:t>
            </a:r>
            <a:r>
              <a:rPr lang="it-IT" b="1" smtClean="0"/>
              <a:t>(interazione farmaco-Recettore)</a:t>
            </a:r>
          </a:p>
          <a:p>
            <a:pPr lvl="1" algn="just">
              <a:lnSpc>
                <a:spcPct val="80000"/>
              </a:lnSpc>
            </a:pPr>
            <a:r>
              <a:rPr lang="it-IT" sz="2800" b="1" smtClean="0"/>
              <a:t>Velocità di ridistribuzione </a:t>
            </a:r>
            <a:r>
              <a:rPr lang="it-IT" b="1" smtClean="0"/>
              <a:t>(reservoir del tessuto adiposo)</a:t>
            </a:r>
          </a:p>
          <a:p>
            <a:pPr lvl="1" algn="just">
              <a:lnSpc>
                <a:spcPct val="80000"/>
              </a:lnSpc>
            </a:pPr>
            <a:r>
              <a:rPr lang="it-IT" sz="2800" b="1" smtClean="0"/>
              <a:t>Clearance del farmaco</a:t>
            </a:r>
          </a:p>
          <a:p>
            <a:pPr lvl="1" algn="just">
              <a:lnSpc>
                <a:spcPct val="80000"/>
              </a:lnSpc>
            </a:pPr>
            <a:r>
              <a:rPr lang="it-IT" sz="2800" b="1" smtClean="0"/>
              <a:t>Dose totale</a:t>
            </a:r>
          </a:p>
          <a:p>
            <a:pPr algn="just">
              <a:lnSpc>
                <a:spcPct val="80000"/>
              </a:lnSpc>
            </a:pPr>
            <a:endParaRPr lang="it-IT" smtClean="0"/>
          </a:p>
          <a:p>
            <a:pPr algn="just">
              <a:lnSpc>
                <a:spcPct val="80000"/>
              </a:lnSpc>
            </a:pPr>
            <a:r>
              <a:rPr lang="it-IT" smtClean="0"/>
              <a:t>I farmaci lipofili hanno </a:t>
            </a:r>
            <a:r>
              <a:rPr lang="it-IT" i="1" smtClean="0"/>
              <a:t>onset</a:t>
            </a:r>
            <a:r>
              <a:rPr lang="it-IT" smtClean="0"/>
              <a:t>  più breve ma sono eliminati con maggior velocità rispetto ai non lipofili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17122">
                                            <p:txEl>
                                              <p:pRg st="0" end="0"/>
                                            </p:txEl>
                                          </p:spTgt>
                                        </p:tgtEl>
                                        <p:attrNameLst>
                                          <p:attrName>style.visibility</p:attrName>
                                        </p:attrNameLst>
                                      </p:cBhvr>
                                      <p:to>
                                        <p:strVal val="visible"/>
                                      </p:to>
                                    </p:set>
                                    <p:animEffect transition="in" filter="dissolve">
                                      <p:cBhvr>
                                        <p:cTn id="7" dur="500"/>
                                        <p:tgtEl>
                                          <p:spTgt spid="517122">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17122">
                                            <p:txEl>
                                              <p:pRg st="1" end="1"/>
                                            </p:txEl>
                                          </p:spTgt>
                                        </p:tgtEl>
                                        <p:attrNameLst>
                                          <p:attrName>style.visibility</p:attrName>
                                        </p:attrNameLst>
                                      </p:cBhvr>
                                      <p:to>
                                        <p:strVal val="visible"/>
                                      </p:to>
                                    </p:set>
                                    <p:animEffect transition="in" filter="dissolve">
                                      <p:cBhvr>
                                        <p:cTn id="10" dur="500"/>
                                        <p:tgtEl>
                                          <p:spTgt spid="517122">
                                            <p:txEl>
                                              <p:pRg st="1" end="1"/>
                                            </p:txEl>
                                          </p:spTgt>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517122">
                                            <p:txEl>
                                              <p:pRg st="2" end="2"/>
                                            </p:txEl>
                                          </p:spTgt>
                                        </p:tgtEl>
                                        <p:attrNameLst>
                                          <p:attrName>style.visibility</p:attrName>
                                        </p:attrNameLst>
                                      </p:cBhvr>
                                      <p:to>
                                        <p:strVal val="visible"/>
                                      </p:to>
                                    </p:set>
                                    <p:animEffect transition="in" filter="dissolve">
                                      <p:cBhvr>
                                        <p:cTn id="14" dur="500"/>
                                        <p:tgtEl>
                                          <p:spTgt spid="517122">
                                            <p:txEl>
                                              <p:pRg st="2" end="2"/>
                                            </p:txEl>
                                          </p:spTgt>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517122">
                                            <p:txEl>
                                              <p:pRg st="3" end="3"/>
                                            </p:txEl>
                                          </p:spTgt>
                                        </p:tgtEl>
                                        <p:attrNameLst>
                                          <p:attrName>style.visibility</p:attrName>
                                        </p:attrNameLst>
                                      </p:cBhvr>
                                      <p:to>
                                        <p:strVal val="visible"/>
                                      </p:to>
                                    </p:set>
                                    <p:animEffect transition="in" filter="dissolve">
                                      <p:cBhvr>
                                        <p:cTn id="17" dur="500"/>
                                        <p:tgtEl>
                                          <p:spTgt spid="517122">
                                            <p:txEl>
                                              <p:pRg st="3" end="3"/>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517122">
                                            <p:txEl>
                                              <p:pRg st="4" end="4"/>
                                            </p:txEl>
                                          </p:spTgt>
                                        </p:tgtEl>
                                        <p:attrNameLst>
                                          <p:attrName>style.visibility</p:attrName>
                                        </p:attrNameLst>
                                      </p:cBhvr>
                                      <p:to>
                                        <p:strVal val="visible"/>
                                      </p:to>
                                    </p:set>
                                    <p:animEffect transition="in" filter="dissolve">
                                      <p:cBhvr>
                                        <p:cTn id="20" dur="500"/>
                                        <p:tgtEl>
                                          <p:spTgt spid="517122">
                                            <p:txEl>
                                              <p:pRg st="4" end="4"/>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517122">
                                            <p:txEl>
                                              <p:pRg st="5" end="5"/>
                                            </p:txEl>
                                          </p:spTgt>
                                        </p:tgtEl>
                                        <p:attrNameLst>
                                          <p:attrName>style.visibility</p:attrName>
                                        </p:attrNameLst>
                                      </p:cBhvr>
                                      <p:to>
                                        <p:strVal val="visible"/>
                                      </p:to>
                                    </p:set>
                                    <p:animEffect transition="in" filter="dissolve">
                                      <p:cBhvr>
                                        <p:cTn id="23" dur="500"/>
                                        <p:tgtEl>
                                          <p:spTgt spid="517122">
                                            <p:txEl>
                                              <p:pRg st="5" end="5"/>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17122">
                                            <p:txEl>
                                              <p:pRg st="6" end="6"/>
                                            </p:txEl>
                                          </p:spTgt>
                                        </p:tgtEl>
                                        <p:attrNameLst>
                                          <p:attrName>style.visibility</p:attrName>
                                        </p:attrNameLst>
                                      </p:cBhvr>
                                      <p:to>
                                        <p:strVal val="visible"/>
                                      </p:to>
                                    </p:set>
                                    <p:animEffect transition="in" filter="dissolve">
                                      <p:cBhvr>
                                        <p:cTn id="26" dur="500"/>
                                        <p:tgtEl>
                                          <p:spTgt spid="517122">
                                            <p:txEl>
                                              <p:pRg st="6" end="6"/>
                                            </p:txEl>
                                          </p:spTgt>
                                        </p:tgtEl>
                                      </p:cBhvr>
                                    </p:animEffect>
                                  </p:childTnLst>
                                </p:cTn>
                              </p:par>
                            </p:childTnLst>
                          </p:cTn>
                        </p:par>
                        <p:par>
                          <p:cTn id="27" fill="hold">
                            <p:stCondLst>
                              <p:cond delay="1000"/>
                            </p:stCondLst>
                            <p:childTnLst>
                              <p:par>
                                <p:cTn id="28" presetID="9" presetClass="entr" presetSubtype="0" fill="hold" grpId="0" nodeType="afterEffect">
                                  <p:stCondLst>
                                    <p:cond delay="0"/>
                                  </p:stCondLst>
                                  <p:childTnLst>
                                    <p:set>
                                      <p:cBhvr>
                                        <p:cTn id="29" dur="1" fill="hold">
                                          <p:stCondLst>
                                            <p:cond delay="0"/>
                                          </p:stCondLst>
                                        </p:cTn>
                                        <p:tgtEl>
                                          <p:spTgt spid="517122">
                                            <p:txEl>
                                              <p:pRg st="8" end="8"/>
                                            </p:txEl>
                                          </p:spTgt>
                                        </p:tgtEl>
                                        <p:attrNameLst>
                                          <p:attrName>style.visibility</p:attrName>
                                        </p:attrNameLst>
                                      </p:cBhvr>
                                      <p:to>
                                        <p:strVal val="visible"/>
                                      </p:to>
                                    </p:set>
                                    <p:animEffect transition="in" filter="dissolve">
                                      <p:cBhvr>
                                        <p:cTn id="30" dur="500"/>
                                        <p:tgtEl>
                                          <p:spTgt spid="51712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7122" grpId="0" build="p" autoUpdateAnimBg="0" advAuto="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Rectangle 2"/>
          <p:cNvSpPr>
            <a:spLocks noGrp="1"/>
          </p:cNvSpPr>
          <p:nvPr>
            <p:ph type="title" idx="4294967295"/>
          </p:nvPr>
        </p:nvSpPr>
        <p:spPr>
          <a:xfrm>
            <a:off x="395288" y="547688"/>
            <a:ext cx="8229600" cy="1009650"/>
          </a:xfrm>
        </p:spPr>
        <p:txBody>
          <a:bodyPr/>
          <a:lstStyle/>
          <a:p>
            <a:r>
              <a:rPr lang="en-US" sz="2800" smtClean="0"/>
              <a:t>FENTANIL, FARMACO CHIAVE </a:t>
            </a:r>
            <a:br>
              <a:rPr lang="en-US" sz="2800" smtClean="0"/>
            </a:br>
            <a:r>
              <a:rPr lang="en-US" sz="2800" smtClean="0"/>
              <a:t>PER LA GESTIONE DEL DOLORE</a:t>
            </a:r>
            <a:endParaRPr lang="fr-FR" sz="2800" smtClean="0"/>
          </a:p>
        </p:txBody>
      </p:sp>
      <p:pic>
        <p:nvPicPr>
          <p:cNvPr id="243714" name="Picture 3" descr="Fentanyl-3D-balls"/>
          <p:cNvPicPr>
            <a:picLocks noChangeAspect="1" noChangeArrowheads="1"/>
          </p:cNvPicPr>
          <p:nvPr/>
        </p:nvPicPr>
        <p:blipFill>
          <a:blip r:embed="rId3"/>
          <a:srcRect/>
          <a:stretch>
            <a:fillRect/>
          </a:stretch>
        </p:blipFill>
        <p:spPr bwMode="auto">
          <a:xfrm>
            <a:off x="1584325" y="2436813"/>
            <a:ext cx="5867400" cy="3811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2"/>
          <p:cNvSpPr>
            <a:spLocks noGrp="1"/>
          </p:cNvSpPr>
          <p:nvPr>
            <p:ph type="ctrTitle" idx="4294967295"/>
          </p:nvPr>
        </p:nvSpPr>
        <p:spPr>
          <a:xfrm>
            <a:off x="673100" y="433388"/>
            <a:ext cx="7772400" cy="1470025"/>
          </a:xfrm>
        </p:spPr>
        <p:txBody>
          <a:bodyPr/>
          <a:lstStyle/>
          <a:p>
            <a:r>
              <a:rPr lang="it-IT" smtClean="0"/>
              <a:t>Che cosa è il fentanil?</a:t>
            </a:r>
          </a:p>
        </p:txBody>
      </p:sp>
      <p:pic>
        <p:nvPicPr>
          <p:cNvPr id="245762" name="Picture 3" descr="Fentanyl-3D-balls"/>
          <p:cNvPicPr>
            <a:picLocks noChangeAspect="1" noChangeArrowheads="1"/>
          </p:cNvPicPr>
          <p:nvPr/>
        </p:nvPicPr>
        <p:blipFill>
          <a:blip r:embed="rId3"/>
          <a:srcRect/>
          <a:stretch>
            <a:fillRect/>
          </a:stretch>
        </p:blipFill>
        <p:spPr bwMode="auto">
          <a:xfrm>
            <a:off x="1584325" y="2513013"/>
            <a:ext cx="5867400" cy="3811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2"/>
          <p:cNvSpPr>
            <a:spLocks noGrp="1"/>
          </p:cNvSpPr>
          <p:nvPr>
            <p:ph type="title" idx="4294967295"/>
          </p:nvPr>
        </p:nvSpPr>
        <p:spPr/>
        <p:txBody>
          <a:bodyPr/>
          <a:lstStyle/>
          <a:p>
            <a:r>
              <a:rPr lang="fr-FR" smtClean="0"/>
              <a:t>Agenda</a:t>
            </a:r>
          </a:p>
        </p:txBody>
      </p:sp>
      <p:sp>
        <p:nvSpPr>
          <p:cNvPr id="247810" name="Rectangle 3"/>
          <p:cNvSpPr>
            <a:spLocks noGrp="1"/>
          </p:cNvSpPr>
          <p:nvPr>
            <p:ph type="body" idx="4294967295"/>
          </p:nvPr>
        </p:nvSpPr>
        <p:spPr>
          <a:xfrm>
            <a:off x="468313" y="2589213"/>
            <a:ext cx="8229600" cy="3887787"/>
          </a:xfrm>
        </p:spPr>
        <p:txBody>
          <a:bodyPr/>
          <a:lstStyle/>
          <a:p>
            <a:r>
              <a:rPr lang="it-IT" b="1" smtClean="0">
                <a:solidFill>
                  <a:srgbClr val="008000"/>
                </a:solidFill>
              </a:rPr>
              <a:t>Storia del fentanil</a:t>
            </a:r>
          </a:p>
          <a:p>
            <a:endParaRPr lang="it-IT" b="1" smtClean="0">
              <a:solidFill>
                <a:srgbClr val="00CC99"/>
              </a:solidFill>
            </a:endParaRPr>
          </a:p>
          <a:p>
            <a:r>
              <a:rPr lang="it-IT" b="1" smtClean="0"/>
              <a:t>Meccanismo di azione del fentanil</a:t>
            </a:r>
          </a:p>
          <a:p>
            <a:endParaRPr lang="it-IT" b="1" smtClean="0"/>
          </a:p>
          <a:p>
            <a:r>
              <a:rPr lang="it-IT" b="1" smtClean="0"/>
              <a:t>Farmacocinetica del fentanil</a:t>
            </a:r>
            <a:br>
              <a:rPr lang="it-IT" b="1" smtClean="0"/>
            </a:br>
            <a:endParaRPr lang="it-IT" b="1" smtClean="0"/>
          </a:p>
          <a:p>
            <a:r>
              <a:rPr lang="it-IT" b="1" smtClean="0"/>
              <a:t>Uso terapeutico del fentanil</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Line 2"/>
          <p:cNvSpPr>
            <a:spLocks noChangeShapeType="1"/>
          </p:cNvSpPr>
          <p:nvPr/>
        </p:nvSpPr>
        <p:spPr bwMode="auto">
          <a:xfrm>
            <a:off x="1042988" y="2205038"/>
            <a:ext cx="1225550" cy="0"/>
          </a:xfrm>
          <a:prstGeom prst="line">
            <a:avLst/>
          </a:prstGeom>
          <a:noFill/>
          <a:ln w="34925">
            <a:solidFill>
              <a:srgbClr val="339966"/>
            </a:solidFill>
            <a:round/>
            <a:headEnd/>
            <a:tailEnd/>
          </a:ln>
        </p:spPr>
        <p:txBody>
          <a:bodyPr/>
          <a:lstStyle/>
          <a:p>
            <a:endParaRPr lang="it-IT"/>
          </a:p>
        </p:txBody>
      </p:sp>
      <p:sp>
        <p:nvSpPr>
          <p:cNvPr id="249858" name="Line 3"/>
          <p:cNvSpPr>
            <a:spLocks noChangeShapeType="1"/>
          </p:cNvSpPr>
          <p:nvPr/>
        </p:nvSpPr>
        <p:spPr bwMode="auto">
          <a:xfrm>
            <a:off x="1042988" y="1916113"/>
            <a:ext cx="1225550" cy="0"/>
          </a:xfrm>
          <a:prstGeom prst="line">
            <a:avLst/>
          </a:prstGeom>
          <a:noFill/>
          <a:ln w="34925">
            <a:solidFill>
              <a:srgbClr val="339966"/>
            </a:solidFill>
            <a:round/>
            <a:headEnd/>
            <a:tailEnd/>
          </a:ln>
        </p:spPr>
        <p:txBody>
          <a:bodyPr/>
          <a:lstStyle/>
          <a:p>
            <a:endParaRPr lang="it-IT"/>
          </a:p>
        </p:txBody>
      </p:sp>
      <p:sp>
        <p:nvSpPr>
          <p:cNvPr id="249859" name="Rectangle 4"/>
          <p:cNvSpPr>
            <a:spLocks noGrp="1"/>
          </p:cNvSpPr>
          <p:nvPr>
            <p:ph type="title" idx="4294967295"/>
          </p:nvPr>
        </p:nvSpPr>
        <p:spPr/>
        <p:txBody>
          <a:bodyPr/>
          <a:lstStyle/>
          <a:p>
            <a:r>
              <a:rPr lang="it-IT" smtClean="0"/>
              <a:t>Storia del fentanil </a:t>
            </a:r>
          </a:p>
        </p:txBody>
      </p:sp>
      <p:sp>
        <p:nvSpPr>
          <p:cNvPr id="249860" name="Rectangle 5"/>
          <p:cNvSpPr>
            <a:spLocks noGrp="1"/>
          </p:cNvSpPr>
          <p:nvPr>
            <p:ph type="body" idx="4294967295"/>
          </p:nvPr>
        </p:nvSpPr>
        <p:spPr>
          <a:xfrm>
            <a:off x="2339975" y="4999038"/>
            <a:ext cx="6553200" cy="1223962"/>
          </a:xfrm>
        </p:spPr>
        <p:txBody>
          <a:bodyPr/>
          <a:lstStyle/>
          <a:p>
            <a:pPr algn="just">
              <a:lnSpc>
                <a:spcPct val="80000"/>
              </a:lnSpc>
              <a:spcBef>
                <a:spcPct val="0"/>
              </a:spcBef>
            </a:pPr>
            <a:r>
              <a:rPr lang="it-IT" sz="1600" b="1" smtClean="0"/>
              <a:t>Primo uso medico</a:t>
            </a:r>
            <a:r>
              <a:rPr lang="it-IT" sz="1600" smtClean="0"/>
              <a:t> nel 20° secolo come anestetico e.v. SUBLIMAZE</a:t>
            </a:r>
            <a:r>
              <a:rPr lang="it-IT" sz="1600" baseline="30000" smtClean="0">
                <a:cs typeface="Arial" charset="0"/>
              </a:rPr>
              <a:t>®</a:t>
            </a:r>
          </a:p>
          <a:p>
            <a:pPr algn="just">
              <a:lnSpc>
                <a:spcPct val="90000"/>
              </a:lnSpc>
              <a:spcBef>
                <a:spcPct val="50000"/>
              </a:spcBef>
            </a:pPr>
            <a:r>
              <a:rPr lang="it-IT" sz="1600" b="1" smtClean="0"/>
              <a:t>Sintetizzato per la prima volta</a:t>
            </a:r>
            <a:r>
              <a:rPr lang="it-IT" sz="1600" smtClean="0"/>
              <a:t> in Belgio alla </a:t>
            </a:r>
            <a:r>
              <a:rPr lang="it-IT" sz="1600" b="1" smtClean="0"/>
              <a:t>fine degli anni ‘50</a:t>
            </a:r>
          </a:p>
        </p:txBody>
      </p:sp>
      <p:sp>
        <p:nvSpPr>
          <p:cNvPr id="249861" name="AutoShape 6"/>
          <p:cNvSpPr>
            <a:spLocks noChangeArrowheads="1"/>
          </p:cNvSpPr>
          <p:nvPr/>
        </p:nvSpPr>
        <p:spPr bwMode="auto">
          <a:xfrm rot="10800000">
            <a:off x="971550" y="404813"/>
            <a:ext cx="1439863" cy="5688012"/>
          </a:xfrm>
          <a:prstGeom prst="downArrow">
            <a:avLst>
              <a:gd name="adj1" fmla="val 50000"/>
              <a:gd name="adj2" fmla="val 98760"/>
            </a:avLst>
          </a:prstGeom>
          <a:solidFill>
            <a:srgbClr val="FF9900"/>
          </a:solidFill>
          <a:ln w="9525">
            <a:noFill/>
            <a:miter lim="800000"/>
            <a:headEnd/>
            <a:tailEnd/>
          </a:ln>
        </p:spPr>
        <p:txBody>
          <a:bodyPr wrap="none" anchor="ctr"/>
          <a:lstStyle/>
          <a:p>
            <a:endParaRPr lang="it-IT">
              <a:latin typeface="Calisto MT" pitchFamily="18" charset="0"/>
            </a:endParaRPr>
          </a:p>
        </p:txBody>
      </p:sp>
      <p:sp>
        <p:nvSpPr>
          <p:cNvPr id="249862" name="Text Box 7"/>
          <p:cNvSpPr txBox="1">
            <a:spLocks noChangeArrowheads="1"/>
          </p:cNvSpPr>
          <p:nvPr/>
        </p:nvSpPr>
        <p:spPr bwMode="auto">
          <a:xfrm>
            <a:off x="215900" y="5491163"/>
            <a:ext cx="1116013" cy="457200"/>
          </a:xfrm>
          <a:prstGeom prst="rect">
            <a:avLst/>
          </a:prstGeom>
          <a:noFill/>
          <a:ln w="9525">
            <a:noFill/>
            <a:miter lim="800000"/>
            <a:headEnd/>
            <a:tailEnd/>
          </a:ln>
        </p:spPr>
        <p:txBody>
          <a:bodyPr>
            <a:spAutoFit/>
          </a:bodyPr>
          <a:lstStyle/>
          <a:p>
            <a:pPr>
              <a:spcBef>
                <a:spcPct val="50000"/>
              </a:spcBef>
            </a:pPr>
            <a:r>
              <a:rPr lang="fr-FR" sz="2400" b="1">
                <a:solidFill>
                  <a:srgbClr val="FF9933"/>
                </a:solidFill>
                <a:latin typeface="Calisto MT" pitchFamily="18" charset="0"/>
              </a:rPr>
              <a:t>1950</a:t>
            </a:r>
          </a:p>
        </p:txBody>
      </p:sp>
      <p:sp>
        <p:nvSpPr>
          <p:cNvPr id="249863" name="Text Box 8"/>
          <p:cNvSpPr txBox="1">
            <a:spLocks noChangeArrowheads="1"/>
          </p:cNvSpPr>
          <p:nvPr/>
        </p:nvSpPr>
        <p:spPr bwMode="auto">
          <a:xfrm>
            <a:off x="215900" y="4940300"/>
            <a:ext cx="1116013" cy="457200"/>
          </a:xfrm>
          <a:prstGeom prst="rect">
            <a:avLst/>
          </a:prstGeom>
          <a:noFill/>
          <a:ln w="9525">
            <a:noFill/>
            <a:miter lim="800000"/>
            <a:headEnd/>
            <a:tailEnd/>
          </a:ln>
        </p:spPr>
        <p:txBody>
          <a:bodyPr>
            <a:spAutoFit/>
          </a:bodyPr>
          <a:lstStyle/>
          <a:p>
            <a:pPr>
              <a:spcBef>
                <a:spcPct val="50000"/>
              </a:spcBef>
            </a:pPr>
            <a:r>
              <a:rPr lang="fr-FR" sz="2400" b="1">
                <a:solidFill>
                  <a:srgbClr val="FF9933"/>
                </a:solidFill>
                <a:latin typeface="Calisto MT" pitchFamily="18" charset="0"/>
              </a:rPr>
              <a:t>1960</a:t>
            </a:r>
          </a:p>
        </p:txBody>
      </p:sp>
      <p:sp>
        <p:nvSpPr>
          <p:cNvPr id="249864" name="Text Box 9"/>
          <p:cNvSpPr txBox="1">
            <a:spLocks noChangeArrowheads="1"/>
          </p:cNvSpPr>
          <p:nvPr/>
        </p:nvSpPr>
        <p:spPr bwMode="auto">
          <a:xfrm>
            <a:off x="215900" y="4340225"/>
            <a:ext cx="1116013" cy="457200"/>
          </a:xfrm>
          <a:prstGeom prst="rect">
            <a:avLst/>
          </a:prstGeom>
          <a:noFill/>
          <a:ln w="9525">
            <a:noFill/>
            <a:miter lim="800000"/>
            <a:headEnd/>
            <a:tailEnd/>
          </a:ln>
        </p:spPr>
        <p:txBody>
          <a:bodyPr>
            <a:spAutoFit/>
          </a:bodyPr>
          <a:lstStyle/>
          <a:p>
            <a:pPr>
              <a:spcBef>
                <a:spcPct val="50000"/>
              </a:spcBef>
            </a:pPr>
            <a:r>
              <a:rPr lang="fr-FR" sz="2400" b="1">
                <a:solidFill>
                  <a:srgbClr val="FF9933"/>
                </a:solidFill>
                <a:latin typeface="Calisto MT" pitchFamily="18" charset="0"/>
              </a:rPr>
              <a:t>1970</a:t>
            </a:r>
          </a:p>
        </p:txBody>
      </p:sp>
      <p:sp>
        <p:nvSpPr>
          <p:cNvPr id="249865" name="Text Box 10"/>
          <p:cNvSpPr txBox="1">
            <a:spLocks noChangeArrowheads="1"/>
          </p:cNvSpPr>
          <p:nvPr/>
        </p:nvSpPr>
        <p:spPr bwMode="auto">
          <a:xfrm>
            <a:off x="215900" y="3789363"/>
            <a:ext cx="1116013" cy="457200"/>
          </a:xfrm>
          <a:prstGeom prst="rect">
            <a:avLst/>
          </a:prstGeom>
          <a:noFill/>
          <a:ln w="9525">
            <a:noFill/>
            <a:miter lim="800000"/>
            <a:headEnd/>
            <a:tailEnd/>
          </a:ln>
        </p:spPr>
        <p:txBody>
          <a:bodyPr>
            <a:spAutoFit/>
          </a:bodyPr>
          <a:lstStyle/>
          <a:p>
            <a:pPr>
              <a:spcBef>
                <a:spcPct val="50000"/>
              </a:spcBef>
            </a:pPr>
            <a:r>
              <a:rPr lang="fr-FR" sz="2400" b="1">
                <a:solidFill>
                  <a:srgbClr val="FF9933"/>
                </a:solidFill>
                <a:latin typeface="Calisto MT" pitchFamily="18" charset="0"/>
              </a:rPr>
              <a:t>1980</a:t>
            </a:r>
          </a:p>
        </p:txBody>
      </p:sp>
      <p:sp>
        <p:nvSpPr>
          <p:cNvPr id="249866" name="Text Box 11"/>
          <p:cNvSpPr txBox="1">
            <a:spLocks noChangeArrowheads="1"/>
          </p:cNvSpPr>
          <p:nvPr/>
        </p:nvSpPr>
        <p:spPr bwMode="auto">
          <a:xfrm>
            <a:off x="215900" y="3187700"/>
            <a:ext cx="1116013" cy="457200"/>
          </a:xfrm>
          <a:prstGeom prst="rect">
            <a:avLst/>
          </a:prstGeom>
          <a:noFill/>
          <a:ln w="9525">
            <a:noFill/>
            <a:miter lim="800000"/>
            <a:headEnd/>
            <a:tailEnd/>
          </a:ln>
        </p:spPr>
        <p:txBody>
          <a:bodyPr>
            <a:spAutoFit/>
          </a:bodyPr>
          <a:lstStyle/>
          <a:p>
            <a:pPr>
              <a:spcBef>
                <a:spcPct val="50000"/>
              </a:spcBef>
            </a:pPr>
            <a:r>
              <a:rPr lang="fr-FR" sz="2400" b="1">
                <a:solidFill>
                  <a:srgbClr val="FF9933"/>
                </a:solidFill>
                <a:latin typeface="Calisto MT" pitchFamily="18" charset="0"/>
              </a:rPr>
              <a:t>1990</a:t>
            </a:r>
          </a:p>
        </p:txBody>
      </p:sp>
      <p:sp>
        <p:nvSpPr>
          <p:cNvPr id="249867" name="Text Box 12"/>
          <p:cNvSpPr txBox="1">
            <a:spLocks noChangeArrowheads="1"/>
          </p:cNvSpPr>
          <p:nvPr/>
        </p:nvSpPr>
        <p:spPr bwMode="auto">
          <a:xfrm>
            <a:off x="215900" y="2563813"/>
            <a:ext cx="1116013" cy="457200"/>
          </a:xfrm>
          <a:prstGeom prst="rect">
            <a:avLst/>
          </a:prstGeom>
          <a:noFill/>
          <a:ln w="9525">
            <a:noFill/>
            <a:miter lim="800000"/>
            <a:headEnd/>
            <a:tailEnd/>
          </a:ln>
        </p:spPr>
        <p:txBody>
          <a:bodyPr>
            <a:spAutoFit/>
          </a:bodyPr>
          <a:lstStyle/>
          <a:p>
            <a:pPr>
              <a:spcBef>
                <a:spcPct val="50000"/>
              </a:spcBef>
            </a:pPr>
            <a:r>
              <a:rPr lang="fr-FR" sz="2400" b="1">
                <a:solidFill>
                  <a:srgbClr val="FF9933"/>
                </a:solidFill>
                <a:latin typeface="Calisto MT" pitchFamily="18" charset="0"/>
              </a:rPr>
              <a:t>2000</a:t>
            </a:r>
          </a:p>
        </p:txBody>
      </p:sp>
      <p:sp>
        <p:nvSpPr>
          <p:cNvPr id="249868" name="Text Box 13"/>
          <p:cNvSpPr txBox="1">
            <a:spLocks noChangeArrowheads="1"/>
          </p:cNvSpPr>
          <p:nvPr/>
        </p:nvSpPr>
        <p:spPr bwMode="auto">
          <a:xfrm>
            <a:off x="179388" y="1700213"/>
            <a:ext cx="1116012" cy="457200"/>
          </a:xfrm>
          <a:prstGeom prst="rect">
            <a:avLst/>
          </a:prstGeom>
          <a:noFill/>
          <a:ln w="9525">
            <a:noFill/>
            <a:miter lim="800000"/>
            <a:headEnd/>
            <a:tailEnd/>
          </a:ln>
        </p:spPr>
        <p:txBody>
          <a:bodyPr>
            <a:spAutoFit/>
          </a:bodyPr>
          <a:lstStyle/>
          <a:p>
            <a:pPr>
              <a:spcBef>
                <a:spcPct val="50000"/>
              </a:spcBef>
            </a:pPr>
            <a:r>
              <a:rPr lang="fr-FR" sz="2400" b="1">
                <a:solidFill>
                  <a:srgbClr val="339966"/>
                </a:solidFill>
                <a:latin typeface="Calisto MT" pitchFamily="18" charset="0"/>
              </a:rPr>
              <a:t>2008</a:t>
            </a:r>
          </a:p>
        </p:txBody>
      </p:sp>
      <p:sp>
        <p:nvSpPr>
          <p:cNvPr id="249869" name="Line 14"/>
          <p:cNvSpPr>
            <a:spLocks noChangeShapeType="1"/>
          </p:cNvSpPr>
          <p:nvPr/>
        </p:nvSpPr>
        <p:spPr bwMode="auto">
          <a:xfrm>
            <a:off x="1042988" y="5732463"/>
            <a:ext cx="1225550" cy="0"/>
          </a:xfrm>
          <a:prstGeom prst="line">
            <a:avLst/>
          </a:prstGeom>
          <a:noFill/>
          <a:ln w="34925">
            <a:solidFill>
              <a:srgbClr val="FF9900"/>
            </a:solidFill>
            <a:round/>
            <a:headEnd/>
            <a:tailEnd/>
          </a:ln>
        </p:spPr>
        <p:txBody>
          <a:bodyPr/>
          <a:lstStyle/>
          <a:p>
            <a:endParaRPr lang="it-IT"/>
          </a:p>
        </p:txBody>
      </p:sp>
      <p:sp>
        <p:nvSpPr>
          <p:cNvPr id="249870" name="Line 15"/>
          <p:cNvSpPr>
            <a:spLocks noChangeShapeType="1"/>
          </p:cNvSpPr>
          <p:nvPr/>
        </p:nvSpPr>
        <p:spPr bwMode="auto">
          <a:xfrm>
            <a:off x="1042988" y="5156200"/>
            <a:ext cx="1225550" cy="0"/>
          </a:xfrm>
          <a:prstGeom prst="line">
            <a:avLst/>
          </a:prstGeom>
          <a:noFill/>
          <a:ln w="34925">
            <a:solidFill>
              <a:srgbClr val="FF9900"/>
            </a:solidFill>
            <a:round/>
            <a:headEnd/>
            <a:tailEnd/>
          </a:ln>
        </p:spPr>
        <p:txBody>
          <a:bodyPr/>
          <a:lstStyle/>
          <a:p>
            <a:endParaRPr lang="it-IT"/>
          </a:p>
        </p:txBody>
      </p:sp>
      <p:sp>
        <p:nvSpPr>
          <p:cNvPr id="249871" name="Line 16"/>
          <p:cNvSpPr>
            <a:spLocks noChangeShapeType="1"/>
          </p:cNvSpPr>
          <p:nvPr/>
        </p:nvSpPr>
        <p:spPr bwMode="auto">
          <a:xfrm>
            <a:off x="1042988" y="4005263"/>
            <a:ext cx="1225550" cy="0"/>
          </a:xfrm>
          <a:prstGeom prst="line">
            <a:avLst/>
          </a:prstGeom>
          <a:noFill/>
          <a:ln w="34925">
            <a:solidFill>
              <a:srgbClr val="FF9900"/>
            </a:solidFill>
            <a:round/>
            <a:headEnd/>
            <a:tailEnd/>
          </a:ln>
        </p:spPr>
        <p:txBody>
          <a:bodyPr/>
          <a:lstStyle/>
          <a:p>
            <a:endParaRPr lang="it-IT"/>
          </a:p>
        </p:txBody>
      </p:sp>
      <p:sp>
        <p:nvSpPr>
          <p:cNvPr id="249872" name="Line 17"/>
          <p:cNvSpPr>
            <a:spLocks noChangeShapeType="1"/>
          </p:cNvSpPr>
          <p:nvPr/>
        </p:nvSpPr>
        <p:spPr bwMode="auto">
          <a:xfrm>
            <a:off x="1042988" y="3429000"/>
            <a:ext cx="1225550" cy="0"/>
          </a:xfrm>
          <a:prstGeom prst="line">
            <a:avLst/>
          </a:prstGeom>
          <a:noFill/>
          <a:ln w="34925">
            <a:solidFill>
              <a:srgbClr val="FF9900"/>
            </a:solidFill>
            <a:round/>
            <a:headEnd/>
            <a:tailEnd/>
          </a:ln>
        </p:spPr>
        <p:txBody>
          <a:bodyPr/>
          <a:lstStyle/>
          <a:p>
            <a:endParaRPr lang="it-IT"/>
          </a:p>
        </p:txBody>
      </p:sp>
      <p:sp>
        <p:nvSpPr>
          <p:cNvPr id="249873" name="Line 18"/>
          <p:cNvSpPr>
            <a:spLocks noChangeShapeType="1"/>
          </p:cNvSpPr>
          <p:nvPr/>
        </p:nvSpPr>
        <p:spPr bwMode="auto">
          <a:xfrm>
            <a:off x="1042988" y="2781300"/>
            <a:ext cx="1225550" cy="0"/>
          </a:xfrm>
          <a:prstGeom prst="line">
            <a:avLst/>
          </a:prstGeom>
          <a:noFill/>
          <a:ln w="34925">
            <a:solidFill>
              <a:srgbClr val="FF9900"/>
            </a:solidFill>
            <a:round/>
            <a:headEnd/>
            <a:tailEnd/>
          </a:ln>
        </p:spPr>
        <p:txBody>
          <a:bodyPr/>
          <a:lstStyle/>
          <a:p>
            <a:endParaRPr lang="it-IT"/>
          </a:p>
        </p:txBody>
      </p:sp>
      <p:sp>
        <p:nvSpPr>
          <p:cNvPr id="249874" name="Line 19"/>
          <p:cNvSpPr>
            <a:spLocks noChangeShapeType="1"/>
          </p:cNvSpPr>
          <p:nvPr/>
        </p:nvSpPr>
        <p:spPr bwMode="auto">
          <a:xfrm>
            <a:off x="1042988" y="4581525"/>
            <a:ext cx="1225550" cy="0"/>
          </a:xfrm>
          <a:prstGeom prst="line">
            <a:avLst/>
          </a:prstGeom>
          <a:noFill/>
          <a:ln w="34925">
            <a:solidFill>
              <a:srgbClr val="FF9900"/>
            </a:solidFill>
            <a:round/>
            <a:headEnd/>
            <a:tailEnd/>
          </a:ln>
        </p:spPr>
        <p:txBody>
          <a:bodyPr/>
          <a:lstStyle/>
          <a:p>
            <a:endParaRPr lang="it-IT"/>
          </a:p>
        </p:txBody>
      </p:sp>
      <p:sp>
        <p:nvSpPr>
          <p:cNvPr id="249875" name="Rectangle 20"/>
          <p:cNvSpPr>
            <a:spLocks noChangeArrowheads="1"/>
          </p:cNvSpPr>
          <p:nvPr/>
        </p:nvSpPr>
        <p:spPr bwMode="auto">
          <a:xfrm>
            <a:off x="2411413" y="2781300"/>
            <a:ext cx="2736850" cy="366713"/>
          </a:xfrm>
          <a:prstGeom prst="rect">
            <a:avLst/>
          </a:prstGeom>
          <a:noFill/>
          <a:ln w="9525">
            <a:noFill/>
            <a:miter lim="800000"/>
            <a:headEnd/>
            <a:tailEnd/>
          </a:ln>
        </p:spPr>
        <p:txBody>
          <a:bodyPr>
            <a:spAutoFit/>
          </a:bodyPr>
          <a:lstStyle/>
          <a:p>
            <a:pPr marL="363538" indent="-363538" defTabSz="914400">
              <a:spcBef>
                <a:spcPct val="20000"/>
              </a:spcBef>
              <a:buFontTx/>
              <a:buChar char="•"/>
            </a:pPr>
            <a:r>
              <a:rPr lang="fr-FR" i="1">
                <a:solidFill>
                  <a:srgbClr val="000099"/>
                </a:solidFill>
                <a:latin typeface="Calisto MT" pitchFamily="18" charset="0"/>
              </a:rPr>
              <a:t>Sufentanil </a:t>
            </a:r>
            <a:r>
              <a:rPr lang="fr-FR">
                <a:solidFill>
                  <a:srgbClr val="000099"/>
                </a:solidFill>
                <a:latin typeface="Calisto MT" pitchFamily="18" charset="0"/>
              </a:rPr>
              <a:t>(1998)</a:t>
            </a:r>
          </a:p>
        </p:txBody>
      </p:sp>
      <p:sp>
        <p:nvSpPr>
          <p:cNvPr id="249876" name="Rectangle 21"/>
          <p:cNvSpPr>
            <a:spLocks noChangeArrowheads="1"/>
          </p:cNvSpPr>
          <p:nvPr/>
        </p:nvSpPr>
        <p:spPr bwMode="auto">
          <a:xfrm>
            <a:off x="2411413" y="3133725"/>
            <a:ext cx="4483100" cy="366713"/>
          </a:xfrm>
          <a:prstGeom prst="rect">
            <a:avLst/>
          </a:prstGeom>
          <a:noFill/>
          <a:ln w="9525">
            <a:noFill/>
            <a:miter lim="800000"/>
            <a:headEnd/>
            <a:tailEnd/>
          </a:ln>
        </p:spPr>
        <p:txBody>
          <a:bodyPr wrap="none">
            <a:spAutoFit/>
          </a:bodyPr>
          <a:lstStyle/>
          <a:p>
            <a:pPr marL="363538" indent="-363538" defTabSz="914400">
              <a:spcBef>
                <a:spcPct val="20000"/>
              </a:spcBef>
              <a:buFontTx/>
              <a:buChar char="•"/>
            </a:pPr>
            <a:r>
              <a:rPr lang="it-IT">
                <a:solidFill>
                  <a:srgbClr val="000099"/>
                </a:solidFill>
                <a:latin typeface="Calisto MT" pitchFamily="18" charset="0"/>
              </a:rPr>
              <a:t>Durogesic</a:t>
            </a:r>
            <a:r>
              <a:rPr lang="it-IT" baseline="30000">
                <a:solidFill>
                  <a:srgbClr val="000099"/>
                </a:solidFill>
                <a:latin typeface="Calisto MT" pitchFamily="18" charset="0"/>
              </a:rPr>
              <a:t>®</a:t>
            </a:r>
            <a:r>
              <a:rPr lang="it-IT">
                <a:solidFill>
                  <a:srgbClr val="000099"/>
                </a:solidFill>
                <a:latin typeface="Calisto MT" pitchFamily="18" charset="0"/>
              </a:rPr>
              <a:t> cerotto transdemico (1993)</a:t>
            </a:r>
          </a:p>
        </p:txBody>
      </p:sp>
      <p:sp>
        <p:nvSpPr>
          <p:cNvPr id="249877" name="Rectangle 22"/>
          <p:cNvSpPr>
            <a:spLocks noChangeArrowheads="1"/>
          </p:cNvSpPr>
          <p:nvPr/>
        </p:nvSpPr>
        <p:spPr bwMode="auto">
          <a:xfrm>
            <a:off x="2411413" y="2455863"/>
            <a:ext cx="6732587" cy="396875"/>
          </a:xfrm>
          <a:prstGeom prst="rect">
            <a:avLst/>
          </a:prstGeom>
          <a:noFill/>
          <a:ln w="9525">
            <a:noFill/>
            <a:miter lim="800000"/>
            <a:headEnd/>
            <a:tailEnd/>
          </a:ln>
        </p:spPr>
        <p:txBody>
          <a:bodyPr>
            <a:spAutoFit/>
          </a:bodyPr>
          <a:lstStyle/>
          <a:p>
            <a:pPr marL="363538" indent="-363538" defTabSz="914400">
              <a:spcBef>
                <a:spcPct val="20000"/>
              </a:spcBef>
              <a:buFontTx/>
              <a:buChar char="•"/>
            </a:pPr>
            <a:r>
              <a:rPr lang="it-IT" sz="2000">
                <a:solidFill>
                  <a:srgbClr val="000099"/>
                </a:solidFill>
                <a:latin typeface="Calisto MT" pitchFamily="18" charset="0"/>
              </a:rPr>
              <a:t>ACTIQ</a:t>
            </a:r>
            <a:r>
              <a:rPr lang="it-IT" sz="2000" baseline="30000">
                <a:solidFill>
                  <a:srgbClr val="000099"/>
                </a:solidFill>
                <a:latin typeface="Calisto MT" pitchFamily="18" charset="0"/>
                <a:cs typeface="Arial" charset="0"/>
              </a:rPr>
              <a:t>®</a:t>
            </a:r>
            <a:r>
              <a:rPr lang="it-IT" sz="2000">
                <a:solidFill>
                  <a:srgbClr val="000099"/>
                </a:solidFill>
                <a:latin typeface="Calisto MT" pitchFamily="18" charset="0"/>
              </a:rPr>
              <a:t> fentanil citrato pastiglie (1998US-2000 EU)</a:t>
            </a:r>
          </a:p>
        </p:txBody>
      </p:sp>
      <p:sp>
        <p:nvSpPr>
          <p:cNvPr id="249878" name="Rectangle 23"/>
          <p:cNvSpPr>
            <a:spLocks noChangeArrowheads="1"/>
          </p:cNvSpPr>
          <p:nvPr/>
        </p:nvSpPr>
        <p:spPr bwMode="auto">
          <a:xfrm>
            <a:off x="2411413" y="1700213"/>
            <a:ext cx="3673475" cy="396875"/>
          </a:xfrm>
          <a:prstGeom prst="rect">
            <a:avLst/>
          </a:prstGeom>
          <a:noFill/>
          <a:ln w="9525">
            <a:noFill/>
            <a:miter lim="800000"/>
            <a:headEnd/>
            <a:tailEnd/>
          </a:ln>
        </p:spPr>
        <p:txBody>
          <a:bodyPr>
            <a:spAutoFit/>
          </a:bodyPr>
          <a:lstStyle/>
          <a:p>
            <a:pPr marL="261938" indent="-261938" defTabSz="914400">
              <a:spcBef>
                <a:spcPct val="20000"/>
              </a:spcBef>
              <a:buFontTx/>
              <a:buChar char="•"/>
            </a:pPr>
            <a:r>
              <a:rPr lang="fr-FR" sz="2000" b="1">
                <a:solidFill>
                  <a:srgbClr val="339966"/>
                </a:solidFill>
                <a:latin typeface="Calisto MT" pitchFamily="18" charset="0"/>
              </a:rPr>
              <a:t> EFFENTORA</a:t>
            </a:r>
            <a:r>
              <a:rPr lang="fr-FR" sz="2000" b="1" baseline="30000">
                <a:solidFill>
                  <a:srgbClr val="339966"/>
                </a:solidFill>
                <a:latin typeface="Calisto MT" pitchFamily="18" charset="0"/>
                <a:sym typeface="Symbol" pitchFamily="18" charset="2"/>
              </a:rPr>
              <a:t></a:t>
            </a:r>
            <a:r>
              <a:rPr lang="en-US" sz="2000" b="1">
                <a:solidFill>
                  <a:srgbClr val="339966"/>
                </a:solidFill>
                <a:latin typeface="Calisto MT" pitchFamily="18" charset="0"/>
              </a:rPr>
              <a:t> 4.04.08</a:t>
            </a:r>
            <a:endParaRPr lang="fr-FR" sz="2000" b="1">
              <a:solidFill>
                <a:srgbClr val="339966"/>
              </a:solidFill>
              <a:latin typeface="Calisto MT" pitchFamily="18" charset="0"/>
            </a:endParaRPr>
          </a:p>
        </p:txBody>
      </p:sp>
      <p:sp>
        <p:nvSpPr>
          <p:cNvPr id="249879" name="Rectangle 24"/>
          <p:cNvSpPr>
            <a:spLocks noChangeArrowheads="1"/>
          </p:cNvSpPr>
          <p:nvPr/>
        </p:nvSpPr>
        <p:spPr bwMode="auto">
          <a:xfrm>
            <a:off x="2420938" y="3854450"/>
            <a:ext cx="2173287" cy="366713"/>
          </a:xfrm>
          <a:prstGeom prst="rect">
            <a:avLst/>
          </a:prstGeom>
          <a:noFill/>
          <a:ln w="9525">
            <a:noFill/>
            <a:miter lim="800000"/>
            <a:headEnd/>
            <a:tailEnd/>
          </a:ln>
        </p:spPr>
        <p:txBody>
          <a:bodyPr wrap="none">
            <a:spAutoFit/>
          </a:bodyPr>
          <a:lstStyle/>
          <a:p>
            <a:pPr marL="261938" indent="-261938" defTabSz="914400">
              <a:buFontTx/>
              <a:buChar char="•"/>
            </a:pPr>
            <a:r>
              <a:rPr lang="fr-FR" i="1">
                <a:solidFill>
                  <a:srgbClr val="000099"/>
                </a:solidFill>
                <a:latin typeface="Calisto MT" pitchFamily="18" charset="0"/>
              </a:rPr>
              <a:t> Alfentanil </a:t>
            </a:r>
            <a:r>
              <a:rPr lang="fr-FR">
                <a:solidFill>
                  <a:srgbClr val="000099"/>
                </a:solidFill>
                <a:latin typeface="Calisto MT" pitchFamily="18" charset="0"/>
              </a:rPr>
              <a:t>(1984)</a:t>
            </a:r>
          </a:p>
        </p:txBody>
      </p:sp>
      <p:sp>
        <p:nvSpPr>
          <p:cNvPr id="249880" name="Text Box 25"/>
          <p:cNvSpPr txBox="1">
            <a:spLocks noChangeArrowheads="1"/>
          </p:cNvSpPr>
          <p:nvPr/>
        </p:nvSpPr>
        <p:spPr bwMode="auto">
          <a:xfrm>
            <a:off x="179388" y="1962150"/>
            <a:ext cx="1116012" cy="457200"/>
          </a:xfrm>
          <a:prstGeom prst="rect">
            <a:avLst/>
          </a:prstGeom>
          <a:noFill/>
          <a:ln w="9525">
            <a:noFill/>
            <a:miter lim="800000"/>
            <a:headEnd/>
            <a:tailEnd/>
          </a:ln>
        </p:spPr>
        <p:txBody>
          <a:bodyPr>
            <a:spAutoFit/>
          </a:bodyPr>
          <a:lstStyle/>
          <a:p>
            <a:pPr>
              <a:spcBef>
                <a:spcPct val="50000"/>
              </a:spcBef>
            </a:pPr>
            <a:r>
              <a:rPr lang="fr-FR" sz="2400" b="1">
                <a:solidFill>
                  <a:srgbClr val="339966"/>
                </a:solidFill>
                <a:latin typeface="Calisto MT" pitchFamily="18" charset="0"/>
              </a:rPr>
              <a:t>2006</a:t>
            </a:r>
          </a:p>
        </p:txBody>
      </p:sp>
      <p:sp>
        <p:nvSpPr>
          <p:cNvPr id="249881" name="Rectangle 26"/>
          <p:cNvSpPr>
            <a:spLocks noChangeArrowheads="1"/>
          </p:cNvSpPr>
          <p:nvPr/>
        </p:nvSpPr>
        <p:spPr bwMode="auto">
          <a:xfrm>
            <a:off x="2411413" y="1987550"/>
            <a:ext cx="3673475" cy="396875"/>
          </a:xfrm>
          <a:prstGeom prst="rect">
            <a:avLst/>
          </a:prstGeom>
          <a:noFill/>
          <a:ln w="9525">
            <a:noFill/>
            <a:miter lim="800000"/>
            <a:headEnd/>
            <a:tailEnd/>
          </a:ln>
        </p:spPr>
        <p:txBody>
          <a:bodyPr>
            <a:spAutoFit/>
          </a:bodyPr>
          <a:lstStyle/>
          <a:p>
            <a:pPr marL="261938" indent="-261938" defTabSz="914400">
              <a:spcBef>
                <a:spcPct val="20000"/>
              </a:spcBef>
              <a:buFontTx/>
              <a:buChar char="•"/>
            </a:pPr>
            <a:r>
              <a:rPr lang="fr-FR" sz="2000" b="1">
                <a:solidFill>
                  <a:srgbClr val="008000"/>
                </a:solidFill>
                <a:latin typeface="Calisto MT" pitchFamily="18" charset="0"/>
              </a:rPr>
              <a:t> FENTORA</a:t>
            </a:r>
            <a:r>
              <a:rPr lang="fr-FR" sz="2000" b="1" baseline="30000">
                <a:solidFill>
                  <a:srgbClr val="008000"/>
                </a:solidFill>
                <a:latin typeface="Calisto MT" pitchFamily="18" charset="0"/>
                <a:sym typeface="Symbol" pitchFamily="18" charset="2"/>
              </a:rPr>
              <a:t></a:t>
            </a:r>
            <a:r>
              <a:rPr lang="en-US" sz="2000" b="1">
                <a:solidFill>
                  <a:srgbClr val="008000"/>
                </a:solidFill>
                <a:latin typeface="Calisto MT" pitchFamily="18" charset="0"/>
              </a:rPr>
              <a:t> 25.09.06</a:t>
            </a:r>
            <a:endParaRPr lang="fr-FR" sz="2000" b="1">
              <a:solidFill>
                <a:srgbClr val="008000"/>
              </a:solidFill>
              <a:latin typeface="Calisto MT"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2"/>
          <p:cNvSpPr>
            <a:spLocks noGrp="1"/>
          </p:cNvSpPr>
          <p:nvPr>
            <p:ph type="title" idx="4294967295"/>
          </p:nvPr>
        </p:nvSpPr>
        <p:spPr/>
        <p:txBody>
          <a:bodyPr/>
          <a:lstStyle/>
          <a:p>
            <a:r>
              <a:rPr lang="it-IT" smtClean="0"/>
              <a:t>Analoghi del fentanil</a:t>
            </a:r>
          </a:p>
        </p:txBody>
      </p:sp>
      <p:pic>
        <p:nvPicPr>
          <p:cNvPr id="565251" name="Picture 3" descr="Senza titolo-1"/>
          <p:cNvPicPr>
            <a:picLocks noChangeAspect="1" noChangeArrowheads="1"/>
          </p:cNvPicPr>
          <p:nvPr/>
        </p:nvPicPr>
        <p:blipFill>
          <a:blip r:embed="rId3"/>
          <a:srcRect/>
          <a:stretch>
            <a:fillRect/>
          </a:stretch>
        </p:blipFill>
        <p:spPr bwMode="auto">
          <a:xfrm>
            <a:off x="179388" y="2393950"/>
            <a:ext cx="8785225" cy="4387850"/>
          </a:xfrm>
          <a:prstGeom prst="rect">
            <a:avLst/>
          </a:prstGeom>
          <a:solidFill>
            <a:schemeClr val="bg1"/>
          </a:solidFill>
          <a:ln w="9525">
            <a:solidFill>
              <a:schemeClr val="bg2"/>
            </a:solidFill>
            <a:miter lim="800000"/>
            <a:headEnd/>
            <a:tailEnd/>
          </a:ln>
          <a:effectLst>
            <a:outerShdw blurRad="63500" dist="107763" dir="2700000" algn="ctr" rotWithShape="0">
              <a:schemeClr val="bg2">
                <a:alpha val="50000"/>
              </a:schemeClr>
            </a:outerShdw>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Rectangle 2"/>
          <p:cNvSpPr>
            <a:spLocks noGrp="1"/>
          </p:cNvSpPr>
          <p:nvPr>
            <p:ph type="title" idx="4294967295"/>
          </p:nvPr>
        </p:nvSpPr>
        <p:spPr/>
        <p:txBody>
          <a:bodyPr/>
          <a:lstStyle/>
          <a:p>
            <a:r>
              <a:rPr lang="fr-FR" smtClean="0"/>
              <a:t>Agenda</a:t>
            </a:r>
          </a:p>
        </p:txBody>
      </p:sp>
      <p:sp>
        <p:nvSpPr>
          <p:cNvPr id="253954" name="Rectangle 3"/>
          <p:cNvSpPr>
            <a:spLocks noGrp="1"/>
          </p:cNvSpPr>
          <p:nvPr>
            <p:ph type="body" idx="4294967295"/>
          </p:nvPr>
        </p:nvSpPr>
        <p:spPr>
          <a:xfrm>
            <a:off x="468313" y="2360613"/>
            <a:ext cx="8229600" cy="3887787"/>
          </a:xfrm>
        </p:spPr>
        <p:txBody>
          <a:bodyPr/>
          <a:lstStyle/>
          <a:p>
            <a:r>
              <a:rPr lang="it-IT" b="1" smtClean="0"/>
              <a:t>Storia del fentanil</a:t>
            </a:r>
          </a:p>
          <a:p>
            <a:endParaRPr lang="it-IT" b="1" smtClean="0"/>
          </a:p>
          <a:p>
            <a:r>
              <a:rPr lang="it-IT" b="1" smtClean="0">
                <a:solidFill>
                  <a:srgbClr val="339966"/>
                </a:solidFill>
              </a:rPr>
              <a:t>Meccanismo di azione del fentanil</a:t>
            </a:r>
          </a:p>
          <a:p>
            <a:endParaRPr lang="it-IT" b="1" smtClean="0">
              <a:solidFill>
                <a:srgbClr val="339966"/>
              </a:solidFill>
            </a:endParaRPr>
          </a:p>
          <a:p>
            <a:r>
              <a:rPr lang="it-IT" b="1" smtClean="0"/>
              <a:t>Farmacocinetica del fentanil</a:t>
            </a:r>
            <a:br>
              <a:rPr lang="it-IT" b="1" smtClean="0"/>
            </a:br>
            <a:endParaRPr lang="it-IT" b="1" smtClean="0"/>
          </a:p>
          <a:p>
            <a:r>
              <a:rPr lang="it-IT" b="1" smtClean="0"/>
              <a:t>Uso terapeutico del fentanil</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2"/>
          <p:cNvSpPr>
            <a:spLocks noGrp="1"/>
          </p:cNvSpPr>
          <p:nvPr>
            <p:ph type="title" idx="4294967295"/>
          </p:nvPr>
        </p:nvSpPr>
        <p:spPr>
          <a:xfrm>
            <a:off x="195263" y="115888"/>
            <a:ext cx="8697912" cy="1009650"/>
          </a:xfrm>
        </p:spPr>
        <p:txBody>
          <a:bodyPr/>
          <a:lstStyle/>
          <a:p>
            <a:r>
              <a:rPr lang="it-IT" sz="2600" smtClean="0"/>
              <a:t>Fentanil – Un agonista puro dei recettori Mu</a:t>
            </a:r>
          </a:p>
        </p:txBody>
      </p:sp>
      <p:sp>
        <p:nvSpPr>
          <p:cNvPr id="256002" name="Rectangle 3"/>
          <p:cNvSpPr>
            <a:spLocks noGrp="1"/>
          </p:cNvSpPr>
          <p:nvPr>
            <p:ph type="body" idx="4294967295"/>
          </p:nvPr>
        </p:nvSpPr>
        <p:spPr>
          <a:xfrm>
            <a:off x="300038" y="2101850"/>
            <a:ext cx="8520112" cy="4679950"/>
          </a:xfrm>
        </p:spPr>
        <p:txBody>
          <a:bodyPr/>
          <a:lstStyle/>
          <a:p>
            <a:pPr algn="just">
              <a:spcBef>
                <a:spcPct val="0"/>
              </a:spcBef>
              <a:buClr>
                <a:srgbClr val="339966"/>
              </a:buClr>
              <a:buFont typeface="Wingdings" pitchFamily="2" charset="2"/>
              <a:buChar char="Ø"/>
            </a:pPr>
            <a:r>
              <a:rPr lang="it-IT" sz="1800" b="1" smtClean="0">
                <a:solidFill>
                  <a:srgbClr val="339966"/>
                </a:solidFill>
              </a:rPr>
              <a:t>Recettori mu</a:t>
            </a:r>
          </a:p>
          <a:p>
            <a:pPr lvl="1" algn="just">
              <a:spcBef>
                <a:spcPct val="0"/>
              </a:spcBef>
            </a:pPr>
            <a:r>
              <a:rPr lang="it-IT" sz="1600" b="1" smtClean="0"/>
              <a:t>Localizzazione:</a:t>
            </a:r>
          </a:p>
          <a:p>
            <a:pPr lvl="2" algn="just">
              <a:spcBef>
                <a:spcPct val="0"/>
              </a:spcBef>
              <a:buClr>
                <a:srgbClr val="000099"/>
              </a:buClr>
            </a:pPr>
            <a:r>
              <a:rPr lang="it-IT" sz="1400" b="1" smtClean="0"/>
              <a:t>nel cervello </a:t>
            </a:r>
          </a:p>
          <a:p>
            <a:pPr lvl="2" algn="just">
              <a:spcBef>
                <a:spcPct val="0"/>
              </a:spcBef>
              <a:buClr>
                <a:srgbClr val="000099"/>
              </a:buClr>
            </a:pPr>
            <a:r>
              <a:rPr lang="it-IT" sz="1400" b="1" i="1" smtClean="0"/>
              <a:t>corno dorsale del midollo spinale</a:t>
            </a:r>
          </a:p>
          <a:p>
            <a:pPr lvl="2" algn="just">
              <a:spcBef>
                <a:spcPct val="0"/>
              </a:spcBef>
              <a:buClr>
                <a:srgbClr val="000099"/>
              </a:buClr>
            </a:pPr>
            <a:endParaRPr lang="it-IT" sz="1400" b="1" i="1" smtClean="0"/>
          </a:p>
          <a:p>
            <a:pPr lvl="1" algn="just">
              <a:spcBef>
                <a:spcPct val="0"/>
              </a:spcBef>
            </a:pPr>
            <a:r>
              <a:rPr lang="it-IT" sz="1600" b="1" smtClean="0"/>
              <a:t>Ruolo:</a:t>
            </a:r>
            <a:r>
              <a:rPr lang="it-IT" sz="1600" b="1" i="1" smtClean="0"/>
              <a:t> </a:t>
            </a:r>
          </a:p>
          <a:p>
            <a:pPr lvl="2" algn="just">
              <a:spcBef>
                <a:spcPct val="0"/>
              </a:spcBef>
            </a:pPr>
            <a:r>
              <a:rPr lang="it-IT" sz="1400" smtClean="0"/>
              <a:t>nel </a:t>
            </a:r>
            <a:r>
              <a:rPr lang="it-IT" sz="1400" b="1" smtClean="0"/>
              <a:t>dolore e nell’analgesia</a:t>
            </a:r>
          </a:p>
          <a:p>
            <a:pPr lvl="2" algn="just">
              <a:spcBef>
                <a:spcPct val="0"/>
              </a:spcBef>
            </a:pPr>
            <a:r>
              <a:rPr lang="it-IT" sz="1400" smtClean="0"/>
              <a:t>in </a:t>
            </a:r>
            <a:r>
              <a:rPr lang="it-IT" sz="1400" b="1" smtClean="0"/>
              <a:t>altre funzioni</a:t>
            </a:r>
            <a:r>
              <a:rPr lang="it-IT" sz="1400" i="1" smtClean="0"/>
              <a:t>: </a:t>
            </a:r>
            <a:r>
              <a:rPr lang="it-IT" sz="1200" i="1" smtClean="0"/>
              <a:t>respiratoria, funzioni cardiovascolari, transito intestinale, alimentazione, umore, termoregolazione, secrezione ormonale e funzioni immunitarie</a:t>
            </a:r>
          </a:p>
          <a:p>
            <a:pPr lvl="2" algn="just">
              <a:spcBef>
                <a:spcPct val="0"/>
              </a:spcBef>
            </a:pPr>
            <a:endParaRPr lang="it-IT" sz="1400" i="1" smtClean="0"/>
          </a:p>
          <a:p>
            <a:pPr algn="just">
              <a:spcBef>
                <a:spcPct val="0"/>
              </a:spcBef>
              <a:buClr>
                <a:srgbClr val="339966"/>
              </a:buClr>
              <a:buFont typeface="Wingdings" pitchFamily="2" charset="2"/>
              <a:buChar char="Ø"/>
            </a:pPr>
            <a:r>
              <a:rPr lang="it-IT" sz="1800" b="1" smtClean="0">
                <a:solidFill>
                  <a:srgbClr val="339966"/>
                </a:solidFill>
              </a:rPr>
              <a:t>Ligandi endogeni mu</a:t>
            </a:r>
            <a:r>
              <a:rPr lang="it-IT" sz="1600" b="1" smtClean="0">
                <a:solidFill>
                  <a:srgbClr val="339966"/>
                </a:solidFill>
              </a:rPr>
              <a:t>:</a:t>
            </a:r>
            <a:r>
              <a:rPr lang="it-IT" sz="800" smtClean="0">
                <a:solidFill>
                  <a:srgbClr val="339966"/>
                </a:solidFill>
              </a:rPr>
              <a:t> </a:t>
            </a:r>
          </a:p>
          <a:p>
            <a:pPr lvl="1" algn="just">
              <a:spcBef>
                <a:spcPct val="0"/>
              </a:spcBef>
            </a:pPr>
            <a:r>
              <a:rPr lang="it-IT" sz="1600" b="1" smtClean="0">
                <a:sym typeface="Symbol" pitchFamily="18" charset="2"/>
              </a:rPr>
              <a:t> endorfina, encefalica, endomorfina</a:t>
            </a:r>
          </a:p>
          <a:p>
            <a:pPr algn="just">
              <a:spcBef>
                <a:spcPct val="0"/>
              </a:spcBef>
              <a:buFont typeface="Lucida Grande"/>
              <a:buNone/>
            </a:pPr>
            <a:endParaRPr lang="it-IT" sz="1600" b="1" smtClean="0">
              <a:sym typeface="Symbol" pitchFamily="18" charset="2"/>
            </a:endParaRPr>
          </a:p>
          <a:p>
            <a:pPr algn="just">
              <a:spcBef>
                <a:spcPct val="0"/>
              </a:spcBef>
              <a:buClr>
                <a:srgbClr val="339966"/>
              </a:buClr>
              <a:buFont typeface="Wingdings" pitchFamily="2" charset="2"/>
              <a:buChar char="Ø"/>
            </a:pPr>
            <a:r>
              <a:rPr lang="it-IT" sz="1800" b="1" smtClean="0">
                <a:solidFill>
                  <a:srgbClr val="339966"/>
                </a:solidFill>
              </a:rPr>
              <a:t>Agonista puro dei recettori mu </a:t>
            </a:r>
          </a:p>
          <a:p>
            <a:pPr lvl="1" algn="just">
              <a:spcBef>
                <a:spcPct val="0"/>
              </a:spcBef>
            </a:pPr>
            <a:r>
              <a:rPr lang="it-IT" sz="1400" smtClean="0">
                <a:sym typeface="Wingdings 3" pitchFamily="18" charset="2"/>
              </a:rPr>
              <a:t>Effetto proporzionale alla dose</a:t>
            </a:r>
          </a:p>
          <a:p>
            <a:pPr lvl="1" algn="just">
              <a:spcBef>
                <a:spcPct val="0"/>
              </a:spcBef>
            </a:pPr>
            <a:r>
              <a:rPr lang="it-IT" sz="1400" smtClean="0">
                <a:sym typeface="Wingdings 3" pitchFamily="18" charset="2"/>
              </a:rPr>
              <a:t>Assenza di effetto tetto</a:t>
            </a:r>
          </a:p>
          <a:p>
            <a:pPr lvl="1" algn="just">
              <a:spcBef>
                <a:spcPct val="0"/>
              </a:spcBef>
            </a:pPr>
            <a:r>
              <a:rPr lang="it-IT" sz="1400" smtClean="0">
                <a:sym typeface="Wingdings 3" pitchFamily="18" charset="2"/>
              </a:rPr>
              <a:t>Altri agonisti mu: morfina, ossicodone, idromorfone</a:t>
            </a:r>
          </a:p>
        </p:txBody>
      </p:sp>
      <p:sp>
        <p:nvSpPr>
          <p:cNvPr id="256003" name="Text Box 4"/>
          <p:cNvSpPr txBox="1">
            <a:spLocks noChangeArrowheads="1"/>
          </p:cNvSpPr>
          <p:nvPr/>
        </p:nvSpPr>
        <p:spPr bwMode="auto">
          <a:xfrm>
            <a:off x="179388" y="6430963"/>
            <a:ext cx="3671887" cy="274637"/>
          </a:xfrm>
          <a:prstGeom prst="rect">
            <a:avLst/>
          </a:prstGeom>
          <a:noFill/>
          <a:ln w="9525">
            <a:noFill/>
            <a:miter lim="800000"/>
            <a:headEnd/>
            <a:tailEnd/>
          </a:ln>
        </p:spPr>
        <p:txBody>
          <a:bodyPr>
            <a:spAutoFit/>
          </a:bodyPr>
          <a:lstStyle/>
          <a:p>
            <a:pPr>
              <a:spcBef>
                <a:spcPct val="50000"/>
              </a:spcBef>
            </a:pPr>
            <a:r>
              <a:rPr lang="fr-FR" sz="1200" i="1">
                <a:solidFill>
                  <a:srgbClr val="000099"/>
                </a:solidFill>
                <a:latin typeface="Calisto MT" pitchFamily="18" charset="0"/>
              </a:rPr>
              <a:t>IUPHAR RECEPTOR DATABASE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ChangeArrowheads="1"/>
          </p:cNvSpPr>
          <p:nvPr/>
        </p:nvSpPr>
        <p:spPr bwMode="auto">
          <a:xfrm>
            <a:off x="762000" y="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fontAlgn="auto">
              <a:spcBef>
                <a:spcPts val="0"/>
              </a:spcBef>
              <a:spcAft>
                <a:spcPts val="0"/>
              </a:spcAft>
              <a:defRPr/>
            </a:pPr>
            <a:r>
              <a:rPr lang="it-IT" sz="4000" b="1" dirty="0">
                <a:solidFill>
                  <a:srgbClr val="FFFF00"/>
                </a:solidFill>
                <a:latin typeface="+mn-lt"/>
              </a:rPr>
              <a:t>Dolore nel malato oncologico</a:t>
            </a:r>
          </a:p>
        </p:txBody>
      </p:sp>
      <p:sp>
        <p:nvSpPr>
          <p:cNvPr id="169989" name="Rectangle 5"/>
          <p:cNvSpPr>
            <a:spLocks noChangeArrowheads="1"/>
          </p:cNvSpPr>
          <p:nvPr/>
        </p:nvSpPr>
        <p:spPr bwMode="auto">
          <a:xfrm>
            <a:off x="509588" y="1911350"/>
            <a:ext cx="6211887" cy="466725"/>
          </a:xfrm>
          <a:prstGeom prst="rect">
            <a:avLst/>
          </a:prstGeom>
          <a:solidFill>
            <a:schemeClr val="tx2"/>
          </a:solidFill>
          <a:ln w="9525">
            <a:solidFill>
              <a:schemeClr val="tx2"/>
            </a:solidFill>
            <a:miter lim="800000"/>
            <a:headEnd/>
            <a:tailEnd/>
          </a:ln>
          <a:effectLst>
            <a:outerShdw blurRad="63500" dist="38099" dir="2700000" algn="ctr" rotWithShape="0">
              <a:schemeClr val="tx1">
                <a:alpha val="74998"/>
              </a:schemeClr>
            </a:outerShdw>
          </a:effectLst>
        </p:spPr>
        <p:txBody>
          <a:bodyPr>
            <a:spAutoFit/>
          </a:bodyPr>
          <a:lstStyle/>
          <a:p>
            <a:pPr fontAlgn="auto">
              <a:spcBef>
                <a:spcPts val="0"/>
              </a:spcBef>
              <a:spcAft>
                <a:spcPts val="0"/>
              </a:spcAft>
              <a:defRPr/>
            </a:pPr>
            <a:r>
              <a:rPr lang="it-IT" sz="2400" b="1">
                <a:solidFill>
                  <a:srgbClr val="FFFF00"/>
                </a:solidFill>
                <a:latin typeface="+mn-lt"/>
              </a:rPr>
              <a:t>Dolore di Base o Cronico o Persistente</a:t>
            </a:r>
          </a:p>
        </p:txBody>
      </p:sp>
      <p:sp>
        <p:nvSpPr>
          <p:cNvPr id="23555" name="Rectangle 6"/>
          <p:cNvSpPr>
            <a:spLocks noChangeArrowheads="1"/>
          </p:cNvSpPr>
          <p:nvPr/>
        </p:nvSpPr>
        <p:spPr bwMode="auto">
          <a:xfrm>
            <a:off x="725488" y="2716213"/>
            <a:ext cx="7561262" cy="941387"/>
          </a:xfrm>
          <a:prstGeom prst="rect">
            <a:avLst/>
          </a:prstGeom>
          <a:noFill/>
          <a:ln w="9525">
            <a:solidFill>
              <a:srgbClr val="D0EBEC"/>
            </a:solidFill>
            <a:miter lim="800000"/>
            <a:headEnd/>
            <a:tailEnd/>
          </a:ln>
        </p:spPr>
        <p:txBody>
          <a:bodyPr>
            <a:spAutoFit/>
          </a:bodyPr>
          <a:lstStyle/>
          <a:p>
            <a:pPr marL="190500" lvl="1">
              <a:lnSpc>
                <a:spcPct val="90000"/>
              </a:lnSpc>
              <a:spcBef>
                <a:spcPct val="50000"/>
              </a:spcBef>
              <a:buClr>
                <a:srgbClr val="000099"/>
              </a:buClr>
              <a:buFont typeface="Wingdings" pitchFamily="2" charset="2"/>
              <a:buNone/>
            </a:pPr>
            <a:r>
              <a:rPr lang="it-IT" sz="2400" b="1">
                <a:solidFill>
                  <a:schemeClr val="tx2"/>
                </a:solidFill>
                <a:latin typeface="Calisto MT" pitchFamily="18" charset="0"/>
                <a:cs typeface="Arial" charset="0"/>
              </a:rPr>
              <a:t> - Durata </a:t>
            </a:r>
            <a:r>
              <a:rPr lang="it-IT" sz="2400" b="1">
                <a:solidFill>
                  <a:schemeClr val="tx2"/>
                </a:solidFill>
                <a:latin typeface="Calisto MT" pitchFamily="18" charset="0"/>
                <a:cs typeface="Arial" charset="0"/>
                <a:sym typeface="Symbol" pitchFamily="18" charset="2"/>
              </a:rPr>
              <a:t></a:t>
            </a:r>
            <a:r>
              <a:rPr lang="it-IT" sz="2400" b="1">
                <a:solidFill>
                  <a:schemeClr val="tx2"/>
                </a:solidFill>
                <a:latin typeface="Calisto MT" pitchFamily="18" charset="0"/>
                <a:cs typeface="Arial" charset="0"/>
              </a:rPr>
              <a:t> 12 h/die</a:t>
            </a:r>
          </a:p>
          <a:p>
            <a:pPr marL="190500" lvl="1">
              <a:lnSpc>
                <a:spcPct val="90000"/>
              </a:lnSpc>
              <a:spcBef>
                <a:spcPct val="50000"/>
              </a:spcBef>
              <a:buClr>
                <a:srgbClr val="000099"/>
              </a:buClr>
              <a:buFont typeface="Wingdings" pitchFamily="2" charset="2"/>
              <a:buNone/>
            </a:pPr>
            <a:r>
              <a:rPr lang="it-IT" sz="2400" b="1">
                <a:solidFill>
                  <a:schemeClr val="tx2"/>
                </a:solidFill>
                <a:latin typeface="Calisto MT" pitchFamily="18" charset="0"/>
                <a:cs typeface="Arial" charset="0"/>
              </a:rPr>
              <a:t> - Terapia analgesica ATC (dosi fisse a orari fissi)</a:t>
            </a:r>
          </a:p>
        </p:txBody>
      </p:sp>
      <p:sp>
        <p:nvSpPr>
          <p:cNvPr id="169992" name="Rectangle 8"/>
          <p:cNvSpPr>
            <a:spLocks noChangeArrowheads="1"/>
          </p:cNvSpPr>
          <p:nvPr/>
        </p:nvSpPr>
        <p:spPr bwMode="auto">
          <a:xfrm>
            <a:off x="438150" y="4138613"/>
            <a:ext cx="7815263" cy="457200"/>
          </a:xfrm>
          <a:prstGeom prst="rect">
            <a:avLst/>
          </a:prstGeom>
          <a:solidFill>
            <a:schemeClr val="tx2"/>
          </a:solidFill>
          <a:ln w="9525">
            <a:noFill/>
            <a:miter lim="800000"/>
            <a:headEnd/>
            <a:tailEnd/>
          </a:ln>
          <a:effectLst>
            <a:outerShdw blurRad="63500" dist="38099" dir="2700000" algn="ctr" rotWithShape="0">
              <a:schemeClr val="tx1">
                <a:alpha val="74998"/>
              </a:schemeClr>
            </a:outerShdw>
          </a:effectLst>
        </p:spPr>
        <p:txBody>
          <a:bodyPr wrap="none">
            <a:spAutoFit/>
          </a:bodyPr>
          <a:lstStyle/>
          <a:p>
            <a:pPr fontAlgn="auto">
              <a:spcBef>
                <a:spcPts val="0"/>
              </a:spcBef>
              <a:spcAft>
                <a:spcPts val="0"/>
              </a:spcAft>
              <a:defRPr/>
            </a:pPr>
            <a:r>
              <a:rPr lang="it-IT" sz="2400" b="1">
                <a:solidFill>
                  <a:srgbClr val="FFFF00"/>
                </a:solidFill>
                <a:latin typeface="+mn-lt"/>
              </a:rPr>
              <a:t>Dolore Episodico Intenso o Breakthrough Pain-BTcP</a:t>
            </a:r>
          </a:p>
        </p:txBody>
      </p:sp>
      <p:sp>
        <p:nvSpPr>
          <p:cNvPr id="169993" name="Rectangle 9"/>
          <p:cNvSpPr>
            <a:spLocks noChangeArrowheads="1"/>
          </p:cNvSpPr>
          <p:nvPr/>
        </p:nvSpPr>
        <p:spPr bwMode="auto">
          <a:xfrm>
            <a:off x="725488" y="4968875"/>
            <a:ext cx="7402512" cy="1050925"/>
          </a:xfrm>
          <a:prstGeom prst="rect">
            <a:avLst/>
          </a:prstGeom>
          <a:noFill/>
          <a:ln w="9525">
            <a:solidFill>
              <a:srgbClr val="D0EBEC"/>
            </a:solidFill>
            <a:miter lim="800000"/>
            <a:headEnd/>
            <a:tailEnd/>
          </a:ln>
          <a:effectLst/>
        </p:spPr>
        <p:txBody>
          <a:bodyPr>
            <a:spAutoFit/>
          </a:bodyPr>
          <a:lstStyle/>
          <a:p>
            <a:pPr marL="190500" lvl="1" fontAlgn="auto">
              <a:lnSpc>
                <a:spcPct val="130000"/>
              </a:lnSpc>
              <a:spcBef>
                <a:spcPct val="50000"/>
              </a:spcBef>
              <a:spcAft>
                <a:spcPts val="0"/>
              </a:spcAft>
              <a:buClr>
                <a:srgbClr val="000099"/>
              </a:buClr>
              <a:buFont typeface="Wingdings" charset="2"/>
              <a:buNone/>
              <a:defRPr/>
            </a:pPr>
            <a:r>
              <a:rPr lang="it-IT" sz="2400" b="1">
                <a:solidFill>
                  <a:schemeClr val="tx2"/>
                </a:solidFill>
                <a:latin typeface="+mn-lt"/>
                <a:ea typeface="Arial" charset="0"/>
                <a:cs typeface="Arial" charset="0"/>
              </a:rPr>
              <a:t> - </a:t>
            </a:r>
            <a:r>
              <a:rPr lang="it-IT" sz="2400" b="1">
                <a:solidFill>
                  <a:schemeClr val="tx2"/>
                </a:solidFill>
                <a:effectLst>
                  <a:outerShdw blurRad="38100" dist="38100" dir="2700000" algn="tl">
                    <a:srgbClr val="DDDDDD"/>
                  </a:outerShdw>
                </a:effectLst>
                <a:latin typeface="+mn-lt"/>
                <a:ea typeface="Arial" charset="0"/>
                <a:cs typeface="Arial" charset="0"/>
              </a:rPr>
              <a:t> </a:t>
            </a:r>
            <a:r>
              <a:rPr lang="it-IT" sz="2400" b="1">
                <a:solidFill>
                  <a:schemeClr val="tx2"/>
                </a:solidFill>
                <a:latin typeface="+mn-lt"/>
                <a:ea typeface="Arial" charset="0"/>
                <a:cs typeface="Arial" charset="0"/>
              </a:rPr>
              <a:t>Episodi transitori di esacerbazione del dolore</a:t>
            </a:r>
          </a:p>
          <a:p>
            <a:pPr marL="190500" lvl="1" algn="just" fontAlgn="auto">
              <a:lnSpc>
                <a:spcPct val="130000"/>
              </a:lnSpc>
              <a:spcBef>
                <a:spcPts val="0"/>
              </a:spcBef>
              <a:spcAft>
                <a:spcPts val="0"/>
              </a:spcAft>
              <a:buClr>
                <a:srgbClr val="000099"/>
              </a:buClr>
              <a:buFont typeface="Wingdings" charset="2"/>
              <a:buNone/>
              <a:defRPr/>
            </a:pPr>
            <a:r>
              <a:rPr lang="it-IT" sz="2400" b="1">
                <a:solidFill>
                  <a:schemeClr val="tx2"/>
                </a:solidFill>
                <a:latin typeface="+mn-lt"/>
                <a:ea typeface="Arial" charset="0"/>
                <a:cs typeface="Arial" charset="0"/>
              </a:rPr>
              <a:t>  - Terapia analgesica “rescue” al bisogno</a:t>
            </a:r>
          </a:p>
        </p:txBody>
      </p:sp>
      <p:sp>
        <p:nvSpPr>
          <p:cNvPr id="23558" name="Rectangle 10"/>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2"/>
          <p:cNvSpPr>
            <a:spLocks noGrp="1"/>
          </p:cNvSpPr>
          <p:nvPr>
            <p:ph type="title" idx="4294967295"/>
          </p:nvPr>
        </p:nvSpPr>
        <p:spPr>
          <a:xfrm>
            <a:off x="460375" y="174625"/>
            <a:ext cx="8229600" cy="720725"/>
          </a:xfrm>
        </p:spPr>
        <p:txBody>
          <a:bodyPr/>
          <a:lstStyle/>
          <a:p>
            <a:r>
              <a:rPr lang="it-IT" smtClean="0"/>
              <a:t>Agonista puro dei recettori Mu</a:t>
            </a:r>
          </a:p>
        </p:txBody>
      </p:sp>
      <p:pic>
        <p:nvPicPr>
          <p:cNvPr id="571395" name="Picture 3" descr="Senza titolo-1"/>
          <p:cNvPicPr>
            <a:picLocks noChangeAspect="1" noChangeArrowheads="1"/>
          </p:cNvPicPr>
          <p:nvPr/>
        </p:nvPicPr>
        <p:blipFill>
          <a:blip r:embed="rId3"/>
          <a:srcRect/>
          <a:stretch>
            <a:fillRect/>
          </a:stretch>
        </p:blipFill>
        <p:spPr bwMode="auto">
          <a:xfrm>
            <a:off x="1547813" y="1638300"/>
            <a:ext cx="6107112" cy="4533900"/>
          </a:xfrm>
          <a:prstGeom prst="rect">
            <a:avLst/>
          </a:prstGeom>
          <a:solidFill>
            <a:schemeClr val="bg1"/>
          </a:solidFill>
          <a:ln w="9525">
            <a:solidFill>
              <a:schemeClr val="bg2"/>
            </a:solidFill>
            <a:miter lim="800000"/>
            <a:headEnd/>
            <a:tailEnd/>
          </a:ln>
          <a:effectLst>
            <a:outerShdw blurRad="63500" dist="107763" dir="2700000" algn="ctr" rotWithShape="0">
              <a:schemeClr val="bg2">
                <a:alpha val="50000"/>
              </a:schemeClr>
            </a:outerShdw>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Rectangle 2"/>
          <p:cNvSpPr>
            <a:spLocks noGrp="1"/>
          </p:cNvSpPr>
          <p:nvPr>
            <p:ph type="title" idx="4294967295"/>
          </p:nvPr>
        </p:nvSpPr>
        <p:spPr/>
        <p:txBody>
          <a:bodyPr/>
          <a:lstStyle/>
          <a:p>
            <a:r>
              <a:rPr lang="fr-FR" smtClean="0"/>
              <a:t>Agenda</a:t>
            </a:r>
          </a:p>
        </p:txBody>
      </p:sp>
      <p:sp>
        <p:nvSpPr>
          <p:cNvPr id="260098" name="Rectangle 3"/>
          <p:cNvSpPr>
            <a:spLocks noGrp="1"/>
          </p:cNvSpPr>
          <p:nvPr>
            <p:ph type="body" idx="4294967295"/>
          </p:nvPr>
        </p:nvSpPr>
        <p:spPr>
          <a:xfrm>
            <a:off x="468313" y="2589213"/>
            <a:ext cx="8229600" cy="3887787"/>
          </a:xfrm>
        </p:spPr>
        <p:txBody>
          <a:bodyPr/>
          <a:lstStyle/>
          <a:p>
            <a:r>
              <a:rPr lang="it-IT" b="1" smtClean="0"/>
              <a:t>Storia del fentanil</a:t>
            </a:r>
          </a:p>
          <a:p>
            <a:endParaRPr lang="it-IT" b="1" smtClean="0"/>
          </a:p>
          <a:p>
            <a:r>
              <a:rPr lang="it-IT" b="1" smtClean="0"/>
              <a:t>Meccanismo di azione del fentanil</a:t>
            </a:r>
          </a:p>
          <a:p>
            <a:endParaRPr lang="it-IT" b="1" smtClean="0"/>
          </a:p>
          <a:p>
            <a:r>
              <a:rPr lang="it-IT" b="1" smtClean="0">
                <a:solidFill>
                  <a:srgbClr val="339966"/>
                </a:solidFill>
              </a:rPr>
              <a:t>Farmacocinetica del fentanil</a:t>
            </a:r>
            <a:br>
              <a:rPr lang="it-IT" b="1" smtClean="0">
                <a:solidFill>
                  <a:srgbClr val="339966"/>
                </a:solidFill>
              </a:rPr>
            </a:br>
            <a:endParaRPr lang="it-IT" b="1" smtClean="0">
              <a:solidFill>
                <a:srgbClr val="339966"/>
              </a:solidFill>
            </a:endParaRPr>
          </a:p>
          <a:p>
            <a:r>
              <a:rPr lang="it-IT" b="1" smtClean="0"/>
              <a:t>Uso terapeutico del fentanil</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45" name="Rectangle 2"/>
          <p:cNvSpPr>
            <a:spLocks noGrp="1"/>
          </p:cNvSpPr>
          <p:nvPr>
            <p:ph type="title" idx="4294967295"/>
          </p:nvPr>
        </p:nvSpPr>
        <p:spPr>
          <a:xfrm>
            <a:off x="446088" y="115888"/>
            <a:ext cx="8229600" cy="1009650"/>
          </a:xfrm>
        </p:spPr>
        <p:txBody>
          <a:bodyPr/>
          <a:lstStyle/>
          <a:p>
            <a:r>
              <a:rPr lang="it-IT" sz="3200" smtClean="0"/>
              <a:t>Proprietà del fentanil</a:t>
            </a:r>
          </a:p>
        </p:txBody>
      </p:sp>
      <p:sp>
        <p:nvSpPr>
          <p:cNvPr id="262146" name="Rectangle 3"/>
          <p:cNvSpPr>
            <a:spLocks noGrp="1"/>
          </p:cNvSpPr>
          <p:nvPr>
            <p:ph type="body" idx="4294967295"/>
          </p:nvPr>
        </p:nvSpPr>
        <p:spPr>
          <a:xfrm>
            <a:off x="395288" y="1219200"/>
            <a:ext cx="8280400" cy="5113338"/>
          </a:xfrm>
          <a:solidFill>
            <a:schemeClr val="bg1"/>
          </a:solidFill>
          <a:ln>
            <a:solidFill>
              <a:srgbClr val="000090"/>
            </a:solidFill>
          </a:ln>
        </p:spPr>
        <p:txBody>
          <a:bodyPr/>
          <a:lstStyle/>
          <a:p>
            <a:pPr algn="just">
              <a:lnSpc>
                <a:spcPct val="150000"/>
              </a:lnSpc>
              <a:spcBef>
                <a:spcPct val="30000"/>
              </a:spcBef>
              <a:buClr>
                <a:srgbClr val="339966"/>
              </a:buClr>
              <a:buFont typeface="Wingdings" pitchFamily="2" charset="2"/>
              <a:buChar char="Ø"/>
            </a:pPr>
            <a:r>
              <a:rPr lang="it-IT" sz="1800" smtClean="0">
                <a:solidFill>
                  <a:srgbClr val="339966"/>
                </a:solidFill>
              </a:rPr>
              <a:t>Altamente lipofilo</a:t>
            </a:r>
            <a:r>
              <a:rPr lang="it-IT" sz="1800" smtClean="0"/>
              <a:t>: attraversa rapidamente le membrane</a:t>
            </a:r>
          </a:p>
          <a:p>
            <a:pPr algn="just">
              <a:lnSpc>
                <a:spcPct val="150000"/>
              </a:lnSpc>
              <a:buClr>
                <a:srgbClr val="339966"/>
              </a:buClr>
              <a:buFont typeface="Wingdings" pitchFamily="2" charset="2"/>
              <a:buChar char="Ø"/>
            </a:pPr>
            <a:r>
              <a:rPr lang="it-IT" sz="1800" smtClean="0"/>
              <a:t>Rapida </a:t>
            </a:r>
            <a:r>
              <a:rPr lang="it-IT" sz="1800" smtClean="0">
                <a:solidFill>
                  <a:srgbClr val="339966"/>
                </a:solidFill>
              </a:rPr>
              <a:t>redistribuzione nei tessuti</a:t>
            </a:r>
          </a:p>
          <a:p>
            <a:pPr algn="just">
              <a:lnSpc>
                <a:spcPct val="150000"/>
              </a:lnSpc>
              <a:spcBef>
                <a:spcPct val="30000"/>
              </a:spcBef>
              <a:buClr>
                <a:srgbClr val="339966"/>
              </a:buClr>
              <a:buFont typeface="Wingdings" pitchFamily="2" charset="2"/>
              <a:buChar char="Ø"/>
            </a:pPr>
            <a:r>
              <a:rPr lang="it-IT" sz="1800" smtClean="0"/>
              <a:t>Legame proteico 80-85%</a:t>
            </a:r>
          </a:p>
          <a:p>
            <a:pPr algn="just">
              <a:lnSpc>
                <a:spcPct val="150000"/>
              </a:lnSpc>
              <a:spcBef>
                <a:spcPct val="30000"/>
              </a:spcBef>
              <a:buClr>
                <a:srgbClr val="339966"/>
              </a:buClr>
              <a:buFont typeface="Wingdings" pitchFamily="2" charset="2"/>
              <a:buChar char="Ø"/>
            </a:pPr>
            <a:r>
              <a:rPr lang="it-IT" sz="1800" smtClean="0"/>
              <a:t>Esteso </a:t>
            </a:r>
            <a:r>
              <a:rPr lang="it-IT" sz="1800" smtClean="0">
                <a:solidFill>
                  <a:srgbClr val="339966"/>
                </a:solidFill>
              </a:rPr>
              <a:t>metabolismo di primo passaggio</a:t>
            </a:r>
          </a:p>
          <a:p>
            <a:pPr algn="just">
              <a:lnSpc>
                <a:spcPct val="150000"/>
              </a:lnSpc>
              <a:spcBef>
                <a:spcPct val="30000"/>
              </a:spcBef>
              <a:buClr>
                <a:srgbClr val="339966"/>
              </a:buClr>
              <a:buFont typeface="Wingdings" pitchFamily="2" charset="2"/>
              <a:buChar char="Ø"/>
            </a:pPr>
            <a:r>
              <a:rPr lang="it-IT" sz="1800" smtClean="0"/>
              <a:t>Metabolismo epatico principalmente ad opera di </a:t>
            </a:r>
            <a:r>
              <a:rPr lang="it-IT" sz="1800" smtClean="0">
                <a:solidFill>
                  <a:srgbClr val="339966"/>
                </a:solidFill>
              </a:rPr>
              <a:t>CYP 3A4</a:t>
            </a:r>
          </a:p>
          <a:p>
            <a:pPr algn="just">
              <a:lnSpc>
                <a:spcPct val="150000"/>
              </a:lnSpc>
              <a:buClr>
                <a:srgbClr val="339966"/>
              </a:buClr>
              <a:buFont typeface="Wingdings" pitchFamily="2" charset="2"/>
              <a:buChar char="Ø"/>
            </a:pPr>
            <a:r>
              <a:rPr lang="it-IT" sz="1800" smtClean="0"/>
              <a:t>Metaboliti farmacologicamente </a:t>
            </a:r>
            <a:r>
              <a:rPr lang="it-IT" sz="1800" smtClean="0">
                <a:solidFill>
                  <a:srgbClr val="339966"/>
                </a:solidFill>
              </a:rPr>
              <a:t>inattivi</a:t>
            </a:r>
          </a:p>
          <a:p>
            <a:pPr algn="just">
              <a:lnSpc>
                <a:spcPct val="150000"/>
              </a:lnSpc>
              <a:buClr>
                <a:srgbClr val="339966"/>
              </a:buClr>
              <a:buFont typeface="Wingdings" pitchFamily="2" charset="2"/>
              <a:buChar char="Ø"/>
            </a:pPr>
            <a:r>
              <a:rPr lang="it-IT" sz="1800" smtClean="0"/>
              <a:t>Escrezione principalmente renale</a:t>
            </a:r>
          </a:p>
          <a:p>
            <a:pPr algn="just">
              <a:lnSpc>
                <a:spcPct val="150000"/>
              </a:lnSpc>
              <a:buClr>
                <a:srgbClr val="339966"/>
              </a:buClr>
              <a:buFont typeface="Wingdings" pitchFamily="2" charset="2"/>
              <a:buChar char="Ø"/>
            </a:pPr>
            <a:r>
              <a:rPr lang="it-IT" sz="1800" smtClean="0"/>
              <a:t>Attraversa la </a:t>
            </a:r>
            <a:r>
              <a:rPr lang="it-IT" sz="1800" smtClean="0">
                <a:solidFill>
                  <a:srgbClr val="339966"/>
                </a:solidFill>
              </a:rPr>
              <a:t>placenta</a:t>
            </a:r>
            <a:r>
              <a:rPr lang="it-IT" sz="1800" smtClean="0">
                <a:solidFill>
                  <a:srgbClr val="009999"/>
                </a:solidFill>
              </a:rPr>
              <a:t> </a:t>
            </a:r>
            <a:r>
              <a:rPr lang="it-IT" sz="1800" smtClean="0"/>
              <a:t>ed è stato ritrovato nel </a:t>
            </a:r>
            <a:r>
              <a:rPr lang="it-IT" sz="1800" smtClean="0">
                <a:solidFill>
                  <a:srgbClr val="339966"/>
                </a:solidFill>
              </a:rPr>
              <a:t>latte materno</a:t>
            </a:r>
            <a:r>
              <a:rPr lang="it-IT" sz="1800" smtClean="0"/>
              <a:t> </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4193" name="Rectangle 2"/>
          <p:cNvSpPr>
            <a:spLocks noGrp="1"/>
          </p:cNvSpPr>
          <p:nvPr>
            <p:ph type="title" idx="4294967295"/>
          </p:nvPr>
        </p:nvSpPr>
        <p:spPr>
          <a:xfrm>
            <a:off x="446088" y="115888"/>
            <a:ext cx="8229600" cy="1009650"/>
          </a:xfrm>
        </p:spPr>
        <p:txBody>
          <a:bodyPr/>
          <a:lstStyle/>
          <a:p>
            <a:r>
              <a:rPr lang="it-IT" sz="3200" smtClean="0"/>
              <a:t>Proprietà del fentanil</a:t>
            </a:r>
          </a:p>
        </p:txBody>
      </p:sp>
      <p:sp>
        <p:nvSpPr>
          <p:cNvPr id="264194" name="Rectangle 3"/>
          <p:cNvSpPr>
            <a:spLocks noGrp="1"/>
          </p:cNvSpPr>
          <p:nvPr>
            <p:ph type="body" idx="4294967295"/>
          </p:nvPr>
        </p:nvSpPr>
        <p:spPr>
          <a:xfrm>
            <a:off x="685800" y="3186113"/>
            <a:ext cx="8893175" cy="2376487"/>
          </a:xfrm>
        </p:spPr>
        <p:txBody>
          <a:bodyPr/>
          <a:lstStyle/>
          <a:p>
            <a:pPr algn="just">
              <a:spcBef>
                <a:spcPct val="30000"/>
              </a:spcBef>
              <a:buClr>
                <a:srgbClr val="339966"/>
              </a:buClr>
              <a:buFont typeface="Wingdings" pitchFamily="2" charset="2"/>
              <a:buChar char="Ø"/>
            </a:pPr>
            <a:r>
              <a:rPr lang="it-IT" smtClean="0"/>
              <a:t>Potenza stimata: </a:t>
            </a:r>
            <a:r>
              <a:rPr lang="it-IT" smtClean="0">
                <a:solidFill>
                  <a:srgbClr val="339966"/>
                </a:solidFill>
              </a:rPr>
              <a:t>80/100 volte più potente della morfina</a:t>
            </a:r>
          </a:p>
          <a:p>
            <a:pPr algn="just">
              <a:spcBef>
                <a:spcPct val="30000"/>
              </a:spcBef>
              <a:buClr>
                <a:srgbClr val="339966"/>
              </a:buClr>
              <a:buFont typeface="Wingdings" pitchFamily="2" charset="2"/>
              <a:buChar char="Ø"/>
            </a:pPr>
            <a:endParaRPr lang="it-IT" smtClean="0">
              <a:solidFill>
                <a:srgbClr val="339966"/>
              </a:solidFill>
            </a:endParaRPr>
          </a:p>
          <a:p>
            <a:pPr algn="just">
              <a:spcBef>
                <a:spcPct val="30000"/>
              </a:spcBef>
              <a:buClr>
                <a:srgbClr val="339966"/>
              </a:buClr>
              <a:buFont typeface="Wingdings" pitchFamily="2" charset="2"/>
              <a:buChar char="Ø"/>
            </a:pPr>
            <a:r>
              <a:rPr lang="it-IT" smtClean="0">
                <a:solidFill>
                  <a:srgbClr val="339966"/>
                </a:solidFill>
              </a:rPr>
              <a:t>Nessun effetto tetto </a:t>
            </a:r>
            <a:r>
              <a:rPr lang="it-IT" smtClean="0"/>
              <a:t>per l’analgesia  </a:t>
            </a:r>
          </a:p>
          <a:p>
            <a:pPr algn="just">
              <a:spcBef>
                <a:spcPct val="30000"/>
              </a:spcBef>
              <a:buClr>
                <a:srgbClr val="339966"/>
              </a:buClr>
              <a:buFont typeface="Wingdings" pitchFamily="2" charset="2"/>
              <a:buNone/>
            </a:pPr>
            <a:endParaRPr lang="it-IT" smtClean="0"/>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Rectangle 2"/>
          <p:cNvSpPr>
            <a:spLocks noGrp="1"/>
          </p:cNvSpPr>
          <p:nvPr>
            <p:ph type="title" idx="4294967295"/>
          </p:nvPr>
        </p:nvSpPr>
        <p:spPr/>
        <p:txBody>
          <a:bodyPr/>
          <a:lstStyle/>
          <a:p>
            <a:r>
              <a:rPr lang="fr-FR" smtClean="0"/>
              <a:t>Agenda</a:t>
            </a:r>
          </a:p>
        </p:txBody>
      </p:sp>
      <p:sp>
        <p:nvSpPr>
          <p:cNvPr id="266242" name="Rectangle 3"/>
          <p:cNvSpPr>
            <a:spLocks noGrp="1"/>
          </p:cNvSpPr>
          <p:nvPr>
            <p:ph type="body" idx="4294967295"/>
          </p:nvPr>
        </p:nvSpPr>
        <p:spPr>
          <a:xfrm>
            <a:off x="468313" y="2665413"/>
            <a:ext cx="8229600" cy="3887787"/>
          </a:xfrm>
        </p:spPr>
        <p:txBody>
          <a:bodyPr/>
          <a:lstStyle/>
          <a:p>
            <a:r>
              <a:rPr lang="it-IT" b="1" smtClean="0"/>
              <a:t>Storia del fentanil</a:t>
            </a:r>
          </a:p>
          <a:p>
            <a:endParaRPr lang="it-IT" b="1" smtClean="0">
              <a:solidFill>
                <a:srgbClr val="009999"/>
              </a:solidFill>
            </a:endParaRPr>
          </a:p>
          <a:p>
            <a:r>
              <a:rPr lang="it-IT" b="1" smtClean="0"/>
              <a:t>Meccanismo di azione del fentanil</a:t>
            </a:r>
          </a:p>
          <a:p>
            <a:endParaRPr lang="it-IT" b="1" smtClean="0"/>
          </a:p>
          <a:p>
            <a:r>
              <a:rPr lang="it-IT" b="1" smtClean="0"/>
              <a:t>Farmacocinetica del fentanil</a:t>
            </a:r>
            <a:br>
              <a:rPr lang="it-IT" b="1" smtClean="0"/>
            </a:br>
            <a:endParaRPr lang="it-IT" b="1" smtClean="0"/>
          </a:p>
          <a:p>
            <a:r>
              <a:rPr lang="it-IT" b="1" smtClean="0">
                <a:solidFill>
                  <a:srgbClr val="339966"/>
                </a:solidFill>
              </a:rPr>
              <a:t>Uso terapeutico del fentanil</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Rectangle 2"/>
          <p:cNvSpPr>
            <a:spLocks noGrp="1"/>
          </p:cNvSpPr>
          <p:nvPr>
            <p:ph type="title" idx="4294967295"/>
          </p:nvPr>
        </p:nvSpPr>
        <p:spPr/>
        <p:txBody>
          <a:bodyPr/>
          <a:lstStyle/>
          <a:p>
            <a:r>
              <a:rPr lang="it-IT" sz="3000" smtClean="0"/>
              <a:t>Uso terapeutico del fentanil</a:t>
            </a:r>
          </a:p>
        </p:txBody>
      </p:sp>
      <p:sp>
        <p:nvSpPr>
          <p:cNvPr id="268290" name="Rectangle 3"/>
          <p:cNvSpPr>
            <a:spLocks noGrp="1"/>
          </p:cNvSpPr>
          <p:nvPr>
            <p:ph type="body" idx="4294967295"/>
          </p:nvPr>
        </p:nvSpPr>
        <p:spPr>
          <a:xfrm>
            <a:off x="446088" y="2767013"/>
            <a:ext cx="8229600" cy="3024187"/>
          </a:xfrm>
        </p:spPr>
        <p:txBody>
          <a:bodyPr/>
          <a:lstStyle/>
          <a:p>
            <a:pPr>
              <a:buClr>
                <a:srgbClr val="339966"/>
              </a:buClr>
              <a:buFont typeface="Wingdings" pitchFamily="2" charset="2"/>
              <a:buChar char="Ø"/>
            </a:pPr>
            <a:r>
              <a:rPr lang="it-IT" sz="2400" b="1" smtClean="0"/>
              <a:t>Anestesia</a:t>
            </a:r>
            <a:r>
              <a:rPr lang="it-IT" sz="2400" smtClean="0"/>
              <a:t> </a:t>
            </a:r>
          </a:p>
          <a:p>
            <a:pPr>
              <a:buClr>
                <a:srgbClr val="339966"/>
              </a:buClr>
              <a:buFont typeface="Wingdings" pitchFamily="2" charset="2"/>
              <a:buChar char="Ø"/>
            </a:pPr>
            <a:endParaRPr lang="it-IT" sz="2400" smtClean="0"/>
          </a:p>
          <a:p>
            <a:pPr>
              <a:buClr>
                <a:srgbClr val="339966"/>
              </a:buClr>
              <a:buFont typeface="Wingdings" pitchFamily="2" charset="2"/>
              <a:buChar char="Ø"/>
            </a:pPr>
            <a:r>
              <a:rPr lang="it-IT" sz="2400" b="1" smtClean="0"/>
              <a:t>Analgesia:</a:t>
            </a:r>
          </a:p>
          <a:p>
            <a:pPr lvl="1">
              <a:buClr>
                <a:srgbClr val="339966"/>
              </a:buClr>
              <a:buFontTx/>
              <a:buChar char="•"/>
            </a:pPr>
            <a:r>
              <a:rPr lang="it-IT" sz="1800" smtClean="0"/>
              <a:t>Dolore postoperatorio</a:t>
            </a:r>
          </a:p>
          <a:p>
            <a:pPr lvl="1">
              <a:buClr>
                <a:srgbClr val="339966"/>
              </a:buClr>
              <a:buFontTx/>
              <a:buChar char="•"/>
            </a:pPr>
            <a:r>
              <a:rPr lang="it-IT" sz="1800" smtClean="0"/>
              <a:t>Dolore oncologico cronico severo </a:t>
            </a:r>
          </a:p>
          <a:p>
            <a:pPr lvl="1">
              <a:buClr>
                <a:srgbClr val="339966"/>
              </a:buClr>
              <a:buFontTx/>
              <a:buChar char="•"/>
            </a:pPr>
            <a:r>
              <a:rPr lang="it-IT" sz="1800" smtClean="0"/>
              <a:t>Dolore episodico intenso oncologico (BTcP)</a:t>
            </a:r>
            <a:endParaRPr lang="it-IT" smtClean="0">
              <a:solidFill>
                <a:srgbClr val="FF3300"/>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2"/>
          <p:cNvSpPr>
            <a:spLocks noGrp="1"/>
          </p:cNvSpPr>
          <p:nvPr>
            <p:ph type="body" idx="4294967295"/>
          </p:nvPr>
        </p:nvSpPr>
        <p:spPr>
          <a:xfrm>
            <a:off x="250825" y="2397125"/>
            <a:ext cx="8642350" cy="4537075"/>
          </a:xfrm>
        </p:spPr>
        <p:txBody>
          <a:bodyPr/>
          <a:lstStyle/>
          <a:p>
            <a:pPr marL="354013" indent="-354013" algn="just">
              <a:lnSpc>
                <a:spcPct val="130000"/>
              </a:lnSpc>
              <a:buClr>
                <a:srgbClr val="339966"/>
              </a:buClr>
              <a:buFont typeface="Wingdings" pitchFamily="2" charset="2"/>
              <a:buChar char="Ø"/>
            </a:pPr>
            <a:r>
              <a:rPr lang="it-IT" sz="1900" b="1" smtClean="0">
                <a:solidFill>
                  <a:srgbClr val="339966"/>
                </a:solidFill>
              </a:rPr>
              <a:t>Come per gli analgesici oppioidi in generale:</a:t>
            </a:r>
          </a:p>
          <a:p>
            <a:pPr marL="354013" indent="-354013" algn="just">
              <a:lnSpc>
                <a:spcPct val="130000"/>
              </a:lnSpc>
              <a:buClr>
                <a:srgbClr val="339966"/>
              </a:buClr>
              <a:buFont typeface="Wingdings" pitchFamily="2" charset="2"/>
              <a:buChar char="Ø"/>
            </a:pPr>
            <a:r>
              <a:rPr lang="it-IT" sz="1900" b="1" smtClean="0"/>
              <a:t>Uso normale:</a:t>
            </a:r>
          </a:p>
          <a:p>
            <a:pPr marL="715963" lvl="1" indent="-182563" algn="just">
              <a:lnSpc>
                <a:spcPct val="130000"/>
              </a:lnSpc>
            </a:pPr>
            <a:r>
              <a:rPr lang="it-IT" sz="1400" smtClean="0"/>
              <a:t>Comuni: </a:t>
            </a:r>
            <a:r>
              <a:rPr lang="it-IT" sz="1400" b="1" smtClean="0">
                <a:solidFill>
                  <a:srgbClr val="339966"/>
                </a:solidFill>
              </a:rPr>
              <a:t>Nausea, vomito, stipsi, sonnolenza, e confusione</a:t>
            </a:r>
          </a:p>
          <a:p>
            <a:pPr marL="715963" lvl="1" indent="-182563" algn="just">
              <a:lnSpc>
                <a:spcPct val="130000"/>
              </a:lnSpc>
            </a:pPr>
            <a:r>
              <a:rPr lang="it-IT" sz="1400" smtClean="0"/>
              <a:t>Rari:</a:t>
            </a:r>
            <a:r>
              <a:rPr lang="it-IT" sz="1200" smtClean="0"/>
              <a:t> </a:t>
            </a:r>
            <a:r>
              <a:rPr lang="it-IT" sz="1400" smtClean="0"/>
              <a:t>d</a:t>
            </a:r>
            <a:r>
              <a:rPr lang="it-IT" sz="1400" i="1" smtClean="0"/>
              <a:t>ifficoltà nella minzione, spasmo ureterale e biliare, effetto antidiuretico, secchezza delle fauci, sudorazione, vampate di calore al volto, cefalea, vertigini, bradicardia, tachicardia, palpitazioni, ipotensione ortostatica, ipotermia, irrequietezza, cambiamenti di umore, diminuzione della libido o della potenza sessuale, allucinazioni, miosi</a:t>
            </a:r>
            <a:endParaRPr lang="it-IT" sz="1400" smtClean="0"/>
          </a:p>
          <a:p>
            <a:pPr marL="354013" indent="-354013" algn="just">
              <a:lnSpc>
                <a:spcPct val="130000"/>
              </a:lnSpc>
              <a:buClr>
                <a:srgbClr val="339966"/>
              </a:buClr>
              <a:buFont typeface="Wingdings" pitchFamily="2" charset="2"/>
              <a:buChar char="Ø"/>
            </a:pPr>
            <a:r>
              <a:rPr lang="it-IT" sz="1900" b="1" smtClean="0"/>
              <a:t>Dosi maggiori</a:t>
            </a:r>
            <a:r>
              <a:rPr lang="it-IT" sz="1900" smtClean="0"/>
              <a:t>:</a:t>
            </a:r>
          </a:p>
          <a:p>
            <a:pPr marL="715963" lvl="1" indent="-182563" algn="just">
              <a:lnSpc>
                <a:spcPct val="130000"/>
              </a:lnSpc>
            </a:pPr>
            <a:r>
              <a:rPr lang="it-IT" sz="1400" b="1" smtClean="0"/>
              <a:t>Depressione respiratoria e ipotensione </a:t>
            </a:r>
          </a:p>
          <a:p>
            <a:pPr marL="715963" lvl="1" indent="-182563" algn="just">
              <a:lnSpc>
                <a:spcPct val="130000"/>
              </a:lnSpc>
              <a:spcBef>
                <a:spcPct val="5000"/>
              </a:spcBef>
              <a:buFont typeface="Lucida Grande"/>
              <a:buNone/>
            </a:pPr>
            <a:r>
              <a:rPr lang="it-IT" sz="1400" b="1" smtClean="0"/>
              <a:t>	=&gt;</a:t>
            </a:r>
            <a:r>
              <a:rPr lang="it-IT" sz="1200" b="1" smtClean="0"/>
              <a:t> </a:t>
            </a:r>
            <a:r>
              <a:rPr lang="it-IT" sz="1200" smtClean="0"/>
              <a:t>si può verificare morte per insufficienza respiratoria</a:t>
            </a:r>
          </a:p>
          <a:p>
            <a:pPr marL="715963" lvl="1" indent="-182563" algn="just">
              <a:lnSpc>
                <a:spcPct val="130000"/>
              </a:lnSpc>
              <a:spcBef>
                <a:spcPct val="5000"/>
              </a:spcBef>
            </a:pPr>
            <a:r>
              <a:rPr lang="it-IT" sz="1400" b="1" smtClean="0"/>
              <a:t>Rigidità muscolare</a:t>
            </a:r>
            <a:endParaRPr lang="it-IT" sz="1200" smtClean="0"/>
          </a:p>
        </p:txBody>
      </p:sp>
      <p:sp>
        <p:nvSpPr>
          <p:cNvPr id="270338" name="Rectangle 3"/>
          <p:cNvSpPr>
            <a:spLocks noGrp="1" noChangeArrowheads="1"/>
          </p:cNvSpPr>
          <p:nvPr>
            <p:ph type="title" idx="4294967295"/>
          </p:nvPr>
        </p:nvSpPr>
        <p:spPr>
          <a:xfrm>
            <a:off x="446088" y="115888"/>
            <a:ext cx="8229600" cy="1009650"/>
          </a:xfrm>
        </p:spPr>
        <p:txBody>
          <a:bodyPr/>
          <a:lstStyle/>
          <a:p>
            <a:r>
              <a:rPr lang="it-IT" sz="3000" smtClean="0"/>
              <a:t>Fentanil – Eventi avversi</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Rectangle 2"/>
          <p:cNvSpPr>
            <a:spLocks noGrp="1"/>
          </p:cNvSpPr>
          <p:nvPr>
            <p:ph type="body" idx="4294967295"/>
          </p:nvPr>
        </p:nvSpPr>
        <p:spPr>
          <a:xfrm>
            <a:off x="446088" y="2657475"/>
            <a:ext cx="8280400" cy="2951163"/>
          </a:xfrm>
        </p:spPr>
        <p:txBody>
          <a:bodyPr/>
          <a:lstStyle/>
          <a:p>
            <a:pPr marL="268288" indent="-268288" algn="just">
              <a:lnSpc>
                <a:spcPct val="110000"/>
              </a:lnSpc>
              <a:buClr>
                <a:srgbClr val="339966"/>
              </a:buClr>
              <a:buFont typeface="Wingdings" pitchFamily="2" charset="2"/>
              <a:buChar char="Ø"/>
            </a:pPr>
            <a:r>
              <a:rPr lang="it-IT" sz="1900" b="1" smtClean="0">
                <a:solidFill>
                  <a:srgbClr val="339966"/>
                </a:solidFill>
              </a:rPr>
              <a:t>Come per gli analgesici oppioidi in generale:</a:t>
            </a:r>
          </a:p>
          <a:p>
            <a:pPr marL="268288" indent="-268288" algn="just">
              <a:lnSpc>
                <a:spcPct val="110000"/>
              </a:lnSpc>
            </a:pPr>
            <a:endParaRPr lang="it-IT" sz="1900" smtClean="0"/>
          </a:p>
          <a:p>
            <a:pPr marL="268288" indent="-268288" algn="just">
              <a:lnSpc>
                <a:spcPct val="110000"/>
              </a:lnSpc>
              <a:buClr>
                <a:srgbClr val="339966"/>
              </a:buClr>
              <a:buFont typeface="Wingdings" pitchFamily="2" charset="2"/>
              <a:buChar char="Ø"/>
            </a:pPr>
            <a:r>
              <a:rPr lang="it-IT" sz="1700" b="1" smtClean="0"/>
              <a:t>Dosi tossiche:</a:t>
            </a:r>
            <a:r>
              <a:rPr lang="it-IT" sz="1400" smtClean="0"/>
              <a:t> </a:t>
            </a:r>
          </a:p>
          <a:p>
            <a:pPr marL="630238" lvl="1" indent="-182563" algn="just">
              <a:lnSpc>
                <a:spcPct val="110000"/>
              </a:lnSpc>
            </a:pPr>
            <a:r>
              <a:rPr lang="it-IT" sz="1500" b="1" smtClean="0"/>
              <a:t>Variano notevolmente</a:t>
            </a:r>
            <a:r>
              <a:rPr lang="it-IT" sz="1500" smtClean="0"/>
              <a:t> da individuo a individuo</a:t>
            </a:r>
          </a:p>
          <a:p>
            <a:pPr marL="630238" lvl="1" indent="-182563" algn="just">
              <a:lnSpc>
                <a:spcPct val="110000"/>
              </a:lnSpc>
            </a:pPr>
            <a:r>
              <a:rPr lang="it-IT" sz="1500" smtClean="0"/>
              <a:t>Chi ne fa regolarmente uso può tollerare grandi dosi</a:t>
            </a:r>
          </a:p>
          <a:p>
            <a:pPr marL="630238" lvl="1" indent="-182563" algn="just">
              <a:lnSpc>
                <a:spcPct val="110000"/>
              </a:lnSpc>
            </a:pPr>
            <a:r>
              <a:rPr lang="it-IT" sz="1500" smtClean="0"/>
              <a:t>La triade di sintomi coma, miosi e depressione respiratoria = </a:t>
            </a:r>
            <a:r>
              <a:rPr lang="it-IT" sz="1500" b="1" smtClean="0"/>
              <a:t>sovradosaggio di oppioidi</a:t>
            </a:r>
            <a:r>
              <a:rPr lang="it-IT" sz="1400" b="1" smtClean="0"/>
              <a:t> </a:t>
            </a:r>
          </a:p>
          <a:p>
            <a:pPr marL="268288" indent="-268288" algn="just">
              <a:lnSpc>
                <a:spcPct val="110000"/>
              </a:lnSpc>
            </a:pPr>
            <a:endParaRPr lang="it-IT" sz="1000" b="1" smtClean="0"/>
          </a:p>
        </p:txBody>
      </p:sp>
      <p:sp>
        <p:nvSpPr>
          <p:cNvPr id="272386" name="Rectangle 3"/>
          <p:cNvSpPr>
            <a:spLocks noGrp="1" noChangeArrowheads="1"/>
          </p:cNvSpPr>
          <p:nvPr>
            <p:ph type="title" idx="4294967295"/>
          </p:nvPr>
        </p:nvSpPr>
        <p:spPr>
          <a:xfrm>
            <a:off x="446088" y="115888"/>
            <a:ext cx="8229600" cy="1009650"/>
          </a:xfrm>
        </p:spPr>
        <p:txBody>
          <a:bodyPr/>
          <a:lstStyle/>
          <a:p>
            <a:r>
              <a:rPr lang="it-IT" sz="3000" smtClean="0"/>
              <a:t>Fentanil – Eventi avversi</a:t>
            </a:r>
          </a:p>
        </p:txBody>
      </p:sp>
      <p:sp>
        <p:nvSpPr>
          <p:cNvPr id="272387" name="Rectangle 4"/>
          <p:cNvSpPr>
            <a:spLocks noChangeArrowheads="1"/>
          </p:cNvSpPr>
          <p:nvPr/>
        </p:nvSpPr>
        <p:spPr bwMode="auto">
          <a:xfrm>
            <a:off x="714375" y="5775325"/>
            <a:ext cx="7713663" cy="701675"/>
          </a:xfrm>
          <a:prstGeom prst="rect">
            <a:avLst/>
          </a:prstGeom>
          <a:solidFill>
            <a:srgbClr val="FF9933"/>
          </a:solidFill>
          <a:ln w="9525">
            <a:noFill/>
            <a:miter lim="800000"/>
            <a:headEnd/>
            <a:tailEnd/>
          </a:ln>
        </p:spPr>
        <p:txBody>
          <a:bodyPr>
            <a:spAutoFit/>
          </a:bodyPr>
          <a:lstStyle/>
          <a:p>
            <a:pPr algn="ctr">
              <a:spcBef>
                <a:spcPct val="20000"/>
              </a:spcBef>
            </a:pPr>
            <a:r>
              <a:rPr lang="it-IT" sz="2000" b="1" i="1">
                <a:solidFill>
                  <a:schemeClr val="bg1"/>
                </a:solidFill>
                <a:latin typeface="Calisto MT" pitchFamily="18" charset="0"/>
              </a:rPr>
              <a:t>A differenza della morfina, il fentanil non provoca rilascio significativo di istamina</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Rectangle 2"/>
          <p:cNvSpPr>
            <a:spLocks noGrp="1"/>
          </p:cNvSpPr>
          <p:nvPr>
            <p:ph type="title" idx="4294967295"/>
          </p:nvPr>
        </p:nvSpPr>
        <p:spPr>
          <a:xfrm>
            <a:off x="446088" y="115888"/>
            <a:ext cx="8229600" cy="1009650"/>
          </a:xfrm>
        </p:spPr>
        <p:txBody>
          <a:bodyPr/>
          <a:lstStyle/>
          <a:p>
            <a:r>
              <a:rPr lang="it-IT" sz="3000" smtClean="0"/>
              <a:t>Fentanil – Vie di somministrazione</a:t>
            </a:r>
          </a:p>
        </p:txBody>
      </p:sp>
      <p:sp>
        <p:nvSpPr>
          <p:cNvPr id="274434" name="Rectangle 3"/>
          <p:cNvSpPr>
            <a:spLocks noGrp="1"/>
          </p:cNvSpPr>
          <p:nvPr>
            <p:ph type="body" idx="4294967295"/>
          </p:nvPr>
        </p:nvSpPr>
        <p:spPr>
          <a:xfrm>
            <a:off x="1219200" y="2697163"/>
            <a:ext cx="7620000" cy="3932237"/>
          </a:xfrm>
        </p:spPr>
        <p:txBody>
          <a:bodyPr/>
          <a:lstStyle/>
          <a:p>
            <a:pPr>
              <a:lnSpc>
                <a:spcPct val="140000"/>
              </a:lnSpc>
            </a:pPr>
            <a:r>
              <a:rPr lang="it-IT" sz="2000" smtClean="0"/>
              <a:t>Infusione endovenosa</a:t>
            </a:r>
          </a:p>
          <a:p>
            <a:pPr>
              <a:lnSpc>
                <a:spcPct val="140000"/>
              </a:lnSpc>
            </a:pPr>
            <a:r>
              <a:rPr lang="it-IT" sz="2000" smtClean="0"/>
              <a:t>Epidurale</a:t>
            </a:r>
          </a:p>
          <a:p>
            <a:pPr>
              <a:lnSpc>
                <a:spcPct val="140000"/>
              </a:lnSpc>
            </a:pPr>
            <a:r>
              <a:rPr lang="it-IT" sz="2000" smtClean="0"/>
              <a:t>Infusione sottocutanea</a:t>
            </a:r>
          </a:p>
          <a:p>
            <a:pPr>
              <a:lnSpc>
                <a:spcPct val="140000"/>
              </a:lnSpc>
            </a:pPr>
            <a:r>
              <a:rPr lang="it-IT" sz="2000" smtClean="0"/>
              <a:t>Transdermica</a:t>
            </a:r>
          </a:p>
          <a:p>
            <a:pPr>
              <a:lnSpc>
                <a:spcPct val="140000"/>
              </a:lnSpc>
            </a:pPr>
            <a:r>
              <a:rPr lang="it-IT" sz="2000" smtClean="0"/>
              <a:t>Transmucosale</a:t>
            </a:r>
          </a:p>
          <a:p>
            <a:pPr>
              <a:lnSpc>
                <a:spcPct val="140000"/>
              </a:lnSpc>
            </a:pPr>
            <a:r>
              <a:rPr lang="it-IT" sz="2000" smtClean="0">
                <a:solidFill>
                  <a:srgbClr val="FF3300"/>
                </a:solidFill>
              </a:rPr>
              <a:t>Orale?</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Rectangle 2"/>
          <p:cNvSpPr>
            <a:spLocks noGrp="1"/>
          </p:cNvSpPr>
          <p:nvPr>
            <p:ph type="title" idx="4294967295"/>
          </p:nvPr>
        </p:nvSpPr>
        <p:spPr>
          <a:xfrm>
            <a:off x="446088" y="44450"/>
            <a:ext cx="8229600" cy="1009650"/>
          </a:xfrm>
        </p:spPr>
        <p:txBody>
          <a:bodyPr/>
          <a:lstStyle/>
          <a:p>
            <a:r>
              <a:rPr lang="it-IT" sz="3000" smtClean="0"/>
              <a:t>Fentanil - Conclusione</a:t>
            </a:r>
          </a:p>
        </p:txBody>
      </p:sp>
      <p:sp>
        <p:nvSpPr>
          <p:cNvPr id="276482" name="Rectangle 3"/>
          <p:cNvSpPr>
            <a:spLocks noGrp="1"/>
          </p:cNvSpPr>
          <p:nvPr>
            <p:ph type="body" idx="4294967295"/>
          </p:nvPr>
        </p:nvSpPr>
        <p:spPr>
          <a:xfrm>
            <a:off x="1219200" y="2922588"/>
            <a:ext cx="7620000" cy="3249612"/>
          </a:xfrm>
        </p:spPr>
        <p:txBody>
          <a:bodyPr/>
          <a:lstStyle/>
          <a:p>
            <a:pPr>
              <a:spcBef>
                <a:spcPct val="50000"/>
              </a:spcBef>
              <a:buClr>
                <a:srgbClr val="339966"/>
              </a:buClr>
              <a:buFont typeface="Wingdings" pitchFamily="2" charset="2"/>
              <a:buChar char="Ø"/>
            </a:pPr>
            <a:r>
              <a:rPr lang="it-IT" smtClean="0"/>
              <a:t>Agonista puro dei recettori mu </a:t>
            </a:r>
          </a:p>
          <a:p>
            <a:pPr>
              <a:spcBef>
                <a:spcPct val="50000"/>
              </a:spcBef>
              <a:buClr>
                <a:srgbClr val="339966"/>
              </a:buClr>
              <a:buFont typeface="Wingdings" pitchFamily="2" charset="2"/>
              <a:buChar char="Ø"/>
            </a:pPr>
            <a:r>
              <a:rPr lang="it-IT" smtClean="0"/>
              <a:t>Assenza di effetto tetto</a:t>
            </a:r>
          </a:p>
          <a:p>
            <a:pPr>
              <a:spcBef>
                <a:spcPct val="50000"/>
              </a:spcBef>
              <a:buClr>
                <a:srgbClr val="339966"/>
              </a:buClr>
              <a:buFont typeface="Wingdings" pitchFamily="2" charset="2"/>
              <a:buChar char="Ø"/>
            </a:pPr>
            <a:r>
              <a:rPr lang="it-IT" smtClean="0">
                <a:solidFill>
                  <a:srgbClr val="FF9933"/>
                </a:solidFill>
              </a:rPr>
              <a:t>80/100 volte più potente della morfina</a:t>
            </a:r>
          </a:p>
          <a:p>
            <a:pPr>
              <a:spcBef>
                <a:spcPct val="50000"/>
              </a:spcBef>
              <a:buClr>
                <a:srgbClr val="339966"/>
              </a:buClr>
              <a:buFont typeface="Wingdings" pitchFamily="2" charset="2"/>
              <a:buChar char="Ø"/>
            </a:pPr>
            <a:r>
              <a:rPr lang="it-IT" smtClean="0">
                <a:solidFill>
                  <a:srgbClr val="FF9933"/>
                </a:solidFill>
              </a:rPr>
              <a:t>Altamente lipofilo</a:t>
            </a:r>
          </a:p>
          <a:p>
            <a:pPr>
              <a:spcBef>
                <a:spcPct val="50000"/>
              </a:spcBef>
              <a:buClr>
                <a:srgbClr val="339966"/>
              </a:buClr>
              <a:buFont typeface="Wingdings" pitchFamily="2" charset="2"/>
              <a:buChar char="Ø"/>
            </a:pPr>
            <a:r>
              <a:rPr lang="it-IT" smtClean="0"/>
              <a:t>Esteso metabolismo di primo passaggio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457200" y="1143000"/>
            <a:ext cx="8153400" cy="5410200"/>
          </a:xfrm>
          <a:prstGeom prst="rect">
            <a:avLst/>
          </a:prstGeom>
          <a:solidFill>
            <a:schemeClr val="bg1"/>
          </a:solidFill>
          <a:ln>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5602" name="Rectangle 8"/>
          <p:cNvSpPr>
            <a:spLocks noChangeArrowheads="1"/>
          </p:cNvSpPr>
          <p:nvPr/>
        </p:nvSpPr>
        <p:spPr bwMode="auto">
          <a:xfrm>
            <a:off x="0" y="0"/>
            <a:ext cx="9144000" cy="777875"/>
          </a:xfrm>
          <a:prstGeom prst="rect">
            <a:avLst/>
          </a:prstGeom>
          <a:noFill/>
          <a:ln w="12700">
            <a:noFill/>
            <a:miter lim="800000"/>
            <a:headEnd/>
            <a:tailEnd/>
          </a:ln>
        </p:spPr>
        <p:txBody>
          <a:bodyPr lIns="90487" tIns="44450" rIns="90487" bIns="44450" anchor="b"/>
          <a:lstStyle/>
          <a:p>
            <a:pPr algn="ctr" defTabSz="914400">
              <a:lnSpc>
                <a:spcPct val="130000"/>
              </a:lnSpc>
            </a:pPr>
            <a:r>
              <a:rPr lang="it-IT" sz="3000" b="1">
                <a:solidFill>
                  <a:srgbClr val="D20000"/>
                </a:solidFill>
                <a:latin typeface="Calisto MT" pitchFamily="18" charset="0"/>
              </a:rPr>
              <a:t>Dolore Cronico - Trattamento</a:t>
            </a:r>
            <a:endParaRPr lang="it-IT" sz="2800">
              <a:solidFill>
                <a:srgbClr val="D20000"/>
              </a:solidFill>
              <a:latin typeface="Calisto MT" pitchFamily="18" charset="0"/>
            </a:endParaRPr>
          </a:p>
        </p:txBody>
      </p:sp>
      <p:sp>
        <p:nvSpPr>
          <p:cNvPr id="25603" name="Rectangle 11"/>
          <p:cNvSpPr>
            <a:spLocks noChangeArrowheads="1"/>
          </p:cNvSpPr>
          <p:nvPr/>
        </p:nvSpPr>
        <p:spPr bwMode="auto">
          <a:xfrm>
            <a:off x="1309688" y="1143000"/>
            <a:ext cx="6381750" cy="876300"/>
          </a:xfrm>
          <a:prstGeom prst="rect">
            <a:avLst/>
          </a:prstGeom>
          <a:noFill/>
          <a:ln w="28575">
            <a:noFill/>
            <a:miter lim="800000"/>
            <a:headEnd/>
            <a:tailEnd/>
          </a:ln>
        </p:spPr>
        <p:txBody>
          <a:bodyPr>
            <a:spAutoFit/>
          </a:bodyPr>
          <a:lstStyle/>
          <a:p>
            <a:pPr algn="ctr">
              <a:lnSpc>
                <a:spcPct val="130000"/>
              </a:lnSpc>
            </a:pPr>
            <a:r>
              <a:rPr lang="it-IT">
                <a:solidFill>
                  <a:srgbClr val="000090"/>
                </a:solidFill>
                <a:latin typeface="Calisto MT" pitchFamily="18" charset="0"/>
              </a:rPr>
              <a:t>Dose fissa a orari fissi</a:t>
            </a:r>
            <a:r>
              <a:rPr lang="it-IT" sz="2300">
                <a:solidFill>
                  <a:srgbClr val="000090"/>
                </a:solidFill>
                <a:latin typeface="Calisto MT" pitchFamily="18" charset="0"/>
              </a:rPr>
              <a:t>  </a:t>
            </a:r>
          </a:p>
          <a:p>
            <a:pPr algn="ctr">
              <a:lnSpc>
                <a:spcPct val="90000"/>
              </a:lnSpc>
            </a:pPr>
            <a:r>
              <a:rPr lang="it-IT" sz="2300">
                <a:solidFill>
                  <a:srgbClr val="000090"/>
                </a:solidFill>
                <a:latin typeface="Calisto MT" pitchFamily="18" charset="0"/>
              </a:rPr>
              <a:t>ATC  - </a:t>
            </a:r>
            <a:r>
              <a:rPr lang="it-IT" sz="2000">
                <a:solidFill>
                  <a:srgbClr val="000090"/>
                </a:solidFill>
                <a:latin typeface="Calisto MT" pitchFamily="18" charset="0"/>
              </a:rPr>
              <a:t>Around The Clock Medication</a:t>
            </a:r>
          </a:p>
        </p:txBody>
      </p:sp>
      <p:sp>
        <p:nvSpPr>
          <p:cNvPr id="522252" name="Rectangle 12"/>
          <p:cNvSpPr>
            <a:spLocks noChangeArrowheads="1"/>
          </p:cNvSpPr>
          <p:nvPr/>
        </p:nvSpPr>
        <p:spPr bwMode="auto">
          <a:xfrm>
            <a:off x="609600" y="762000"/>
            <a:ext cx="7924800" cy="76200"/>
          </a:xfrm>
          <a:prstGeom prst="rect">
            <a:avLst/>
          </a:prstGeom>
          <a:gradFill rotWithShape="0">
            <a:gsLst>
              <a:gs pos="0">
                <a:schemeClr val="bg1"/>
              </a:gs>
              <a:gs pos="50000">
                <a:srgbClr val="D20000"/>
              </a:gs>
              <a:gs pos="100000">
                <a:schemeClr val="bg1"/>
              </a:gs>
            </a:gsLst>
            <a:lin ang="0" scaled="1"/>
          </a:gradFill>
          <a:ln w="28575">
            <a:noFill/>
            <a:miter lim="800000"/>
            <a:headEnd/>
            <a:tailEnd/>
          </a:ln>
          <a:effectLst/>
        </p:spPr>
        <p:txBody>
          <a:bodyPr wrap="none" anchor="ctr"/>
          <a:lstStyle/>
          <a:p>
            <a:pPr fontAlgn="auto">
              <a:spcBef>
                <a:spcPts val="0"/>
              </a:spcBef>
              <a:spcAft>
                <a:spcPts val="0"/>
              </a:spcAft>
              <a:defRPr/>
            </a:pPr>
            <a:endParaRPr lang="it-IT">
              <a:latin typeface="+mn-lt"/>
            </a:endParaRPr>
          </a:p>
        </p:txBody>
      </p:sp>
      <p:grpSp>
        <p:nvGrpSpPr>
          <p:cNvPr id="25605" name="Gruppo 14"/>
          <p:cNvGrpSpPr>
            <a:grpSpLocks/>
          </p:cNvGrpSpPr>
          <p:nvPr/>
        </p:nvGrpSpPr>
        <p:grpSpPr bwMode="auto">
          <a:xfrm>
            <a:off x="1347788" y="2355850"/>
            <a:ext cx="7267575" cy="3702050"/>
            <a:chOff x="1347787" y="2355850"/>
            <a:chExt cx="7267575" cy="3702050"/>
          </a:xfrm>
        </p:grpSpPr>
        <p:pic>
          <p:nvPicPr>
            <p:cNvPr id="25606" name="Picture 2"/>
            <p:cNvPicPr>
              <a:picLocks noChangeArrowheads="1"/>
            </p:cNvPicPr>
            <p:nvPr/>
          </p:nvPicPr>
          <p:blipFill>
            <a:blip r:embed="rId3"/>
            <a:srcRect t="25354"/>
            <a:stretch>
              <a:fillRect/>
            </a:stretch>
          </p:blipFill>
          <p:spPr bwMode="auto">
            <a:xfrm>
              <a:off x="1347787" y="2355850"/>
              <a:ext cx="6286500" cy="3435350"/>
            </a:xfrm>
            <a:prstGeom prst="rect">
              <a:avLst/>
            </a:prstGeom>
            <a:noFill/>
            <a:ln w="12700">
              <a:noFill/>
              <a:miter lim="800000"/>
              <a:headEnd/>
              <a:tailEnd/>
            </a:ln>
          </p:spPr>
        </p:pic>
        <p:sp>
          <p:nvSpPr>
            <p:cNvPr id="25607" name="Rectangle 3"/>
            <p:cNvSpPr>
              <a:spLocks noChangeArrowheads="1"/>
            </p:cNvSpPr>
            <p:nvPr/>
          </p:nvSpPr>
          <p:spPr bwMode="auto">
            <a:xfrm>
              <a:off x="2143125" y="5341938"/>
              <a:ext cx="6472237" cy="457200"/>
            </a:xfrm>
            <a:prstGeom prst="rect">
              <a:avLst/>
            </a:prstGeom>
            <a:noFill/>
            <a:ln w="28575">
              <a:noFill/>
              <a:miter lim="800000"/>
              <a:headEnd/>
              <a:tailEnd/>
            </a:ln>
          </p:spPr>
          <p:txBody>
            <a:bodyPr>
              <a:spAutoFit/>
            </a:bodyPr>
            <a:lstStyle/>
            <a:p>
              <a:pPr algn="r" eaLnBrk="0" hangingPunct="0"/>
              <a:r>
                <a:rPr lang="en-US" sz="1200" i="1">
                  <a:solidFill>
                    <a:srgbClr val="000066"/>
                  </a:solidFill>
                  <a:latin typeface="Calisto MT" pitchFamily="18" charset="0"/>
                </a:rPr>
                <a:t>Coluzzi PH. American Journal </a:t>
              </a:r>
            </a:p>
            <a:p>
              <a:pPr algn="r" eaLnBrk="0" hangingPunct="0"/>
              <a:r>
                <a:rPr lang="en-US" sz="1200" i="1">
                  <a:solidFill>
                    <a:srgbClr val="000066"/>
                  </a:solidFill>
                  <a:latin typeface="Calisto MT" pitchFamily="18" charset="0"/>
                </a:rPr>
                <a:t>Hospice Palliative Care. 1998 Jan-Feb:15(1)</a:t>
              </a:r>
            </a:p>
          </p:txBody>
        </p:sp>
        <p:sp>
          <p:nvSpPr>
            <p:cNvPr id="25608" name="Rectangle 4"/>
            <p:cNvSpPr>
              <a:spLocks noChangeArrowheads="1"/>
            </p:cNvSpPr>
            <p:nvPr/>
          </p:nvSpPr>
          <p:spPr bwMode="auto">
            <a:xfrm rot="-700933">
              <a:off x="4081462" y="4484688"/>
              <a:ext cx="2063750" cy="339725"/>
            </a:xfrm>
            <a:prstGeom prst="rect">
              <a:avLst/>
            </a:prstGeom>
            <a:noFill/>
            <a:ln w="28575">
              <a:noFill/>
              <a:miter lim="800000"/>
              <a:headEnd/>
              <a:tailEnd/>
            </a:ln>
          </p:spPr>
          <p:txBody>
            <a:bodyPr wrap="none">
              <a:spAutoFit/>
            </a:bodyPr>
            <a:lstStyle/>
            <a:p>
              <a:pPr eaLnBrk="0" hangingPunct="0">
                <a:lnSpc>
                  <a:spcPct val="90000"/>
                </a:lnSpc>
              </a:pPr>
              <a:r>
                <a:rPr lang="en-US">
                  <a:solidFill>
                    <a:srgbClr val="000066"/>
                  </a:solidFill>
                  <a:latin typeface="Calisto MT" pitchFamily="18" charset="0"/>
                </a:rPr>
                <a:t>Dolore Persistente</a:t>
              </a:r>
            </a:p>
          </p:txBody>
        </p:sp>
        <p:sp>
          <p:nvSpPr>
            <p:cNvPr id="25609" name="Rectangle 5"/>
            <p:cNvSpPr>
              <a:spLocks noChangeArrowheads="1"/>
            </p:cNvSpPr>
            <p:nvPr/>
          </p:nvSpPr>
          <p:spPr bwMode="auto">
            <a:xfrm rot="-640229">
              <a:off x="4443412" y="5070475"/>
              <a:ext cx="895350" cy="339725"/>
            </a:xfrm>
            <a:prstGeom prst="rect">
              <a:avLst/>
            </a:prstGeom>
            <a:noFill/>
            <a:ln w="28575">
              <a:noFill/>
              <a:miter lim="800000"/>
              <a:headEnd/>
              <a:tailEnd/>
            </a:ln>
          </p:spPr>
          <p:txBody>
            <a:bodyPr wrap="none">
              <a:spAutoFit/>
            </a:bodyPr>
            <a:lstStyle/>
            <a:p>
              <a:pPr eaLnBrk="0" hangingPunct="0">
                <a:lnSpc>
                  <a:spcPct val="90000"/>
                </a:lnSpc>
              </a:pPr>
              <a:r>
                <a:rPr lang="en-US" i="1">
                  <a:solidFill>
                    <a:srgbClr val="000066"/>
                  </a:solidFill>
                  <a:latin typeface="Calisto MT" pitchFamily="18" charset="0"/>
                </a:rPr>
                <a:t>Tempo</a:t>
              </a:r>
            </a:p>
          </p:txBody>
        </p:sp>
        <p:sp>
          <p:nvSpPr>
            <p:cNvPr id="25610" name="Line 6"/>
            <p:cNvSpPr>
              <a:spLocks noChangeShapeType="1"/>
            </p:cNvSpPr>
            <p:nvPr/>
          </p:nvSpPr>
          <p:spPr bwMode="auto">
            <a:xfrm flipV="1">
              <a:off x="5408612" y="4872038"/>
              <a:ext cx="1220788" cy="312737"/>
            </a:xfrm>
            <a:prstGeom prst="line">
              <a:avLst/>
            </a:prstGeom>
            <a:noFill/>
            <a:ln w="12700">
              <a:solidFill>
                <a:srgbClr val="000066"/>
              </a:solidFill>
              <a:round/>
              <a:headEnd/>
              <a:tailEnd type="triangle" w="med" len="med"/>
            </a:ln>
          </p:spPr>
          <p:txBody>
            <a:bodyPr wrap="none" anchor="ctr"/>
            <a:lstStyle/>
            <a:p>
              <a:endParaRPr lang="it-IT"/>
            </a:p>
          </p:txBody>
        </p:sp>
        <p:sp>
          <p:nvSpPr>
            <p:cNvPr id="25611" name="Rectangle 7"/>
            <p:cNvSpPr>
              <a:spLocks noChangeArrowheads="1"/>
            </p:cNvSpPr>
            <p:nvPr/>
          </p:nvSpPr>
          <p:spPr bwMode="auto">
            <a:xfrm>
              <a:off x="2579687" y="2895600"/>
              <a:ext cx="3516313" cy="336550"/>
            </a:xfrm>
            <a:prstGeom prst="rect">
              <a:avLst/>
            </a:prstGeom>
            <a:noFill/>
            <a:ln w="12700">
              <a:noFill/>
              <a:miter lim="800000"/>
              <a:headEnd/>
              <a:tailEnd/>
            </a:ln>
          </p:spPr>
          <p:txBody>
            <a:bodyPr lIns="90487" tIns="44450" rIns="90487" bIns="44450">
              <a:spAutoFit/>
            </a:bodyPr>
            <a:lstStyle/>
            <a:p>
              <a:pPr algn="ctr" eaLnBrk="0" hangingPunct="0">
                <a:lnSpc>
                  <a:spcPct val="90000"/>
                </a:lnSpc>
              </a:pPr>
              <a:r>
                <a:rPr lang="en-US" b="1">
                  <a:solidFill>
                    <a:srgbClr val="000066"/>
                  </a:solidFill>
                  <a:latin typeface="Calisto MT" pitchFamily="18" charset="0"/>
                </a:rPr>
                <a:t>Controllo costante</a:t>
              </a:r>
              <a:r>
                <a:rPr lang="en-GB" b="1">
                  <a:solidFill>
                    <a:srgbClr val="000066"/>
                  </a:solidFill>
                  <a:latin typeface="Calisto MT" pitchFamily="18" charset="0"/>
                </a:rPr>
                <a:t> del dolore</a:t>
              </a:r>
              <a:endParaRPr lang="en-US" b="1">
                <a:solidFill>
                  <a:srgbClr val="000066"/>
                </a:solidFill>
                <a:latin typeface="Calisto MT" pitchFamily="18" charset="0"/>
              </a:endParaRPr>
            </a:p>
          </p:txBody>
        </p:sp>
        <p:sp>
          <p:nvSpPr>
            <p:cNvPr id="25612" name="Rectangle 9"/>
            <p:cNvSpPr>
              <a:spLocks noChangeArrowheads="1"/>
            </p:cNvSpPr>
            <p:nvPr/>
          </p:nvSpPr>
          <p:spPr bwMode="auto">
            <a:xfrm>
              <a:off x="1781175" y="5721350"/>
              <a:ext cx="3668712" cy="336550"/>
            </a:xfrm>
            <a:prstGeom prst="rect">
              <a:avLst/>
            </a:prstGeom>
            <a:noFill/>
            <a:ln w="12700">
              <a:noFill/>
              <a:miter lim="800000"/>
              <a:headEnd/>
              <a:tailEnd/>
            </a:ln>
          </p:spPr>
          <p:txBody>
            <a:bodyPr lIns="90487" tIns="44450" rIns="90487" bIns="44450">
              <a:spAutoFit/>
            </a:bodyPr>
            <a:lstStyle/>
            <a:p>
              <a:pPr algn="ctr" eaLnBrk="0" hangingPunct="0">
                <a:lnSpc>
                  <a:spcPct val="90000"/>
                </a:lnSpc>
              </a:pPr>
              <a:r>
                <a:rPr lang="en-GB">
                  <a:solidFill>
                    <a:srgbClr val="000066"/>
                  </a:solidFill>
                  <a:latin typeface="Calisto MT" pitchFamily="18" charset="0"/>
                </a:rPr>
                <a:t>ATC - 1° somministrazione</a:t>
              </a:r>
              <a:endParaRPr lang="en-US">
                <a:solidFill>
                  <a:srgbClr val="000066"/>
                </a:solidFill>
                <a:latin typeface="Calisto MT" pitchFamily="18" charset="0"/>
              </a:endParaRPr>
            </a:p>
          </p:txBody>
        </p:sp>
        <p:sp>
          <p:nvSpPr>
            <p:cNvPr id="25613" name="Line 10"/>
            <p:cNvSpPr>
              <a:spLocks noChangeShapeType="1"/>
            </p:cNvSpPr>
            <p:nvPr/>
          </p:nvSpPr>
          <p:spPr bwMode="auto">
            <a:xfrm>
              <a:off x="4267200" y="3200400"/>
              <a:ext cx="0" cy="304800"/>
            </a:xfrm>
            <a:prstGeom prst="line">
              <a:avLst/>
            </a:prstGeom>
            <a:noFill/>
            <a:ln w="12700">
              <a:solidFill>
                <a:srgbClr val="000066"/>
              </a:solidFill>
              <a:round/>
              <a:headEnd/>
              <a:tailEnd type="triangle" w="med" len="med"/>
            </a:ln>
          </p:spPr>
          <p:txBody>
            <a:bodyPr/>
            <a:lstStyle/>
            <a:p>
              <a:endParaRPr lang="it-IT"/>
            </a:p>
          </p:txBody>
        </p:sp>
        <p:sp>
          <p:nvSpPr>
            <p:cNvPr id="25614" name="Line 13"/>
            <p:cNvSpPr>
              <a:spLocks noChangeShapeType="1"/>
            </p:cNvSpPr>
            <p:nvPr/>
          </p:nvSpPr>
          <p:spPr bwMode="auto">
            <a:xfrm rot="10800000">
              <a:off x="1949450" y="5759450"/>
              <a:ext cx="277812" cy="101600"/>
            </a:xfrm>
            <a:prstGeom prst="line">
              <a:avLst/>
            </a:prstGeom>
            <a:noFill/>
            <a:ln w="19050">
              <a:solidFill>
                <a:srgbClr val="000066"/>
              </a:solidFill>
              <a:round/>
              <a:headEnd/>
              <a:tailEnd type="triangle" w="med" len="med"/>
            </a:ln>
          </p:spPr>
          <p:txBody>
            <a:bodyPr/>
            <a:lstStyle/>
            <a:p>
              <a:endParaRPr lang="it-IT"/>
            </a:p>
          </p:txBody>
        </p:sp>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Picture 5"/>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5943600" y="1410741"/>
            <a:ext cx="3084189" cy="5371059"/>
          </a:xfrm>
          <a:prstGeom prst="rect">
            <a:avLst/>
          </a:prstGeom>
          <a:noFill/>
          <a:ln w="9525">
            <a:noFill/>
            <a:miter lim="800000"/>
            <a:headEnd/>
            <a:tailEnd/>
          </a:ln>
          <a:effectLst/>
        </p:spPr>
      </p:pic>
      <p:sp>
        <p:nvSpPr>
          <p:cNvPr id="278530" name="Titre 1"/>
          <p:cNvSpPr txBox="1">
            <a:spLocks/>
          </p:cNvSpPr>
          <p:nvPr/>
        </p:nvSpPr>
        <p:spPr bwMode="auto">
          <a:xfrm>
            <a:off x="611188" y="0"/>
            <a:ext cx="8281987" cy="1143000"/>
          </a:xfrm>
          <a:prstGeom prst="rect">
            <a:avLst/>
          </a:prstGeom>
          <a:noFill/>
          <a:ln w="9525">
            <a:noFill/>
            <a:miter lim="800000"/>
            <a:headEnd/>
            <a:tailEnd/>
          </a:ln>
        </p:spPr>
        <p:txBody>
          <a:bodyPr anchor="ctr"/>
          <a:lstStyle/>
          <a:p>
            <a:pPr defTabSz="914400" eaLnBrk="0" hangingPunct="0"/>
            <a:r>
              <a:rPr lang="fr-FR" sz="3200" b="1">
                <a:solidFill>
                  <a:srgbClr val="FFFF00"/>
                </a:solidFill>
                <a:latin typeface="Verdana" pitchFamily="34" charset="0"/>
              </a:rPr>
              <a:t>Fentanyl: La molecola più     </a:t>
            </a:r>
          </a:p>
          <a:p>
            <a:pPr defTabSz="914400" eaLnBrk="0" hangingPunct="0"/>
            <a:r>
              <a:rPr lang="fr-FR" sz="3200" b="1">
                <a:solidFill>
                  <a:srgbClr val="FFFF00"/>
                </a:solidFill>
                <a:latin typeface="Verdana" pitchFamily="34" charset="0"/>
              </a:rPr>
              <a:t>                adatta per essere ROO</a:t>
            </a:r>
          </a:p>
        </p:txBody>
      </p:sp>
      <p:grpSp>
        <p:nvGrpSpPr>
          <p:cNvPr id="278531" name="Gruppo 21"/>
          <p:cNvGrpSpPr>
            <a:grpSpLocks/>
          </p:cNvGrpSpPr>
          <p:nvPr/>
        </p:nvGrpSpPr>
        <p:grpSpPr bwMode="auto">
          <a:xfrm>
            <a:off x="228600" y="2362200"/>
            <a:ext cx="8208963" cy="4343400"/>
            <a:chOff x="611188" y="2362200"/>
            <a:chExt cx="8208962" cy="4343400"/>
          </a:xfrm>
        </p:grpSpPr>
        <p:grpSp>
          <p:nvGrpSpPr>
            <p:cNvPr id="278532" name="Group 15"/>
            <p:cNvGrpSpPr>
              <a:grpSpLocks/>
            </p:cNvGrpSpPr>
            <p:nvPr/>
          </p:nvGrpSpPr>
          <p:grpSpPr bwMode="auto">
            <a:xfrm>
              <a:off x="611188" y="2362200"/>
              <a:ext cx="6697662" cy="557213"/>
              <a:chOff x="249" y="909"/>
              <a:chExt cx="4219" cy="351"/>
            </a:xfrm>
          </p:grpSpPr>
          <p:pic>
            <p:nvPicPr>
              <p:cNvPr id="278548" name="Picture 5" descr="pyramide"/>
              <p:cNvPicPr>
                <a:picLocks noChangeAspect="1" noChangeArrowheads="1"/>
              </p:cNvPicPr>
              <p:nvPr/>
            </p:nvPicPr>
            <p:blipFill>
              <a:blip r:embed="rId4"/>
              <a:srcRect l="49986" t="69342" r="37569" b="14267"/>
              <a:stretch>
                <a:fillRect/>
              </a:stretch>
            </p:blipFill>
            <p:spPr bwMode="auto">
              <a:xfrm>
                <a:off x="249" y="947"/>
                <a:ext cx="229" cy="205"/>
              </a:xfrm>
              <a:prstGeom prst="rect">
                <a:avLst/>
              </a:prstGeom>
              <a:noFill/>
              <a:ln w="9525">
                <a:noFill/>
                <a:miter lim="800000"/>
                <a:headEnd/>
                <a:tailEnd/>
              </a:ln>
            </p:spPr>
          </p:pic>
          <p:sp>
            <p:nvSpPr>
              <p:cNvPr id="278549" name="Espace réservé du contenu 2"/>
              <p:cNvSpPr>
                <a:spLocks/>
              </p:cNvSpPr>
              <p:nvPr/>
            </p:nvSpPr>
            <p:spPr bwMode="auto">
              <a:xfrm>
                <a:off x="521" y="909"/>
                <a:ext cx="3947" cy="351"/>
              </a:xfrm>
              <a:prstGeom prst="rect">
                <a:avLst/>
              </a:prstGeom>
              <a:noFill/>
              <a:ln w="9525">
                <a:noFill/>
                <a:miter lim="800000"/>
                <a:headEnd/>
                <a:tailEnd/>
              </a:ln>
            </p:spPr>
            <p:txBody>
              <a:bodyPr/>
              <a:lstStyle/>
              <a:p>
                <a:pPr marL="342900" indent="-342900" defTabSz="914400">
                  <a:spcBef>
                    <a:spcPct val="20000"/>
                  </a:spcBef>
                  <a:spcAft>
                    <a:spcPts val="600"/>
                  </a:spcAft>
                  <a:buFont typeface="Wingdings" pitchFamily="2" charset="2"/>
                  <a:buNone/>
                </a:pPr>
                <a:r>
                  <a:rPr lang="fr-FR" sz="2000" b="1">
                    <a:latin typeface="Verdana" pitchFamily="34" charset="0"/>
                  </a:rPr>
                  <a:t>Molecola molto lipofila</a:t>
                </a:r>
              </a:p>
            </p:txBody>
          </p:sp>
        </p:grpSp>
        <p:grpSp>
          <p:nvGrpSpPr>
            <p:cNvPr id="278533" name="Group 16"/>
            <p:cNvGrpSpPr>
              <a:grpSpLocks/>
            </p:cNvGrpSpPr>
            <p:nvPr/>
          </p:nvGrpSpPr>
          <p:grpSpPr bwMode="auto">
            <a:xfrm>
              <a:off x="611188" y="3062288"/>
              <a:ext cx="6675437" cy="557212"/>
              <a:chOff x="249" y="896"/>
              <a:chExt cx="4205" cy="351"/>
            </a:xfrm>
          </p:grpSpPr>
          <p:pic>
            <p:nvPicPr>
              <p:cNvPr id="278546" name="Picture 5" descr="pyramide"/>
              <p:cNvPicPr>
                <a:picLocks noChangeAspect="1" noChangeArrowheads="1"/>
              </p:cNvPicPr>
              <p:nvPr/>
            </p:nvPicPr>
            <p:blipFill>
              <a:blip r:embed="rId4"/>
              <a:srcRect l="49986" t="69342" r="37569" b="14267"/>
              <a:stretch>
                <a:fillRect/>
              </a:stretch>
            </p:blipFill>
            <p:spPr bwMode="auto">
              <a:xfrm>
                <a:off x="249" y="947"/>
                <a:ext cx="229" cy="205"/>
              </a:xfrm>
              <a:prstGeom prst="rect">
                <a:avLst/>
              </a:prstGeom>
              <a:noFill/>
              <a:ln w="9525">
                <a:noFill/>
                <a:miter lim="800000"/>
                <a:headEnd/>
                <a:tailEnd/>
              </a:ln>
            </p:spPr>
          </p:pic>
          <p:sp>
            <p:nvSpPr>
              <p:cNvPr id="278547" name="Espace réservé du contenu 2"/>
              <p:cNvSpPr>
                <a:spLocks/>
              </p:cNvSpPr>
              <p:nvPr/>
            </p:nvSpPr>
            <p:spPr bwMode="auto">
              <a:xfrm>
                <a:off x="507" y="896"/>
                <a:ext cx="3947" cy="351"/>
              </a:xfrm>
              <a:prstGeom prst="rect">
                <a:avLst/>
              </a:prstGeom>
              <a:noFill/>
              <a:ln w="9525">
                <a:noFill/>
                <a:miter lim="800000"/>
                <a:headEnd/>
                <a:tailEnd/>
              </a:ln>
            </p:spPr>
            <p:txBody>
              <a:bodyPr/>
              <a:lstStyle/>
              <a:p>
                <a:pPr marL="342900" indent="-342900" defTabSz="914400">
                  <a:spcBef>
                    <a:spcPct val="20000"/>
                  </a:spcBef>
                  <a:spcAft>
                    <a:spcPts val="600"/>
                  </a:spcAft>
                  <a:buFont typeface="Wingdings" pitchFamily="2" charset="2"/>
                  <a:buNone/>
                </a:pPr>
                <a:r>
                  <a:rPr lang="fr-FR" sz="2000" b="1">
                    <a:latin typeface="Verdana" pitchFamily="34" charset="0"/>
                  </a:rPr>
                  <a:t>Potente Analgesico (Oppioide Forte)</a:t>
                </a:r>
              </a:p>
            </p:txBody>
          </p:sp>
        </p:grpSp>
        <p:grpSp>
          <p:nvGrpSpPr>
            <p:cNvPr id="278534" name="Group 19"/>
            <p:cNvGrpSpPr>
              <a:grpSpLocks/>
            </p:cNvGrpSpPr>
            <p:nvPr/>
          </p:nvGrpSpPr>
          <p:grpSpPr bwMode="auto">
            <a:xfrm>
              <a:off x="611188" y="3848100"/>
              <a:ext cx="6697662" cy="557213"/>
              <a:chOff x="249" y="892"/>
              <a:chExt cx="4219" cy="351"/>
            </a:xfrm>
          </p:grpSpPr>
          <p:pic>
            <p:nvPicPr>
              <p:cNvPr id="278544" name="Picture 5" descr="pyramide"/>
              <p:cNvPicPr>
                <a:picLocks noChangeAspect="1" noChangeArrowheads="1"/>
              </p:cNvPicPr>
              <p:nvPr/>
            </p:nvPicPr>
            <p:blipFill>
              <a:blip r:embed="rId4"/>
              <a:srcRect l="49986" t="69342" r="37569" b="14267"/>
              <a:stretch>
                <a:fillRect/>
              </a:stretch>
            </p:blipFill>
            <p:spPr bwMode="auto">
              <a:xfrm>
                <a:off x="249" y="947"/>
                <a:ext cx="229" cy="205"/>
              </a:xfrm>
              <a:prstGeom prst="rect">
                <a:avLst/>
              </a:prstGeom>
              <a:noFill/>
              <a:ln w="9525">
                <a:noFill/>
                <a:miter lim="800000"/>
                <a:headEnd/>
                <a:tailEnd/>
              </a:ln>
            </p:spPr>
          </p:pic>
          <p:sp>
            <p:nvSpPr>
              <p:cNvPr id="278545" name="Espace réservé du contenu 2"/>
              <p:cNvSpPr>
                <a:spLocks/>
              </p:cNvSpPr>
              <p:nvPr/>
            </p:nvSpPr>
            <p:spPr bwMode="auto">
              <a:xfrm>
                <a:off x="521" y="892"/>
                <a:ext cx="3947" cy="351"/>
              </a:xfrm>
              <a:prstGeom prst="rect">
                <a:avLst/>
              </a:prstGeom>
              <a:noFill/>
              <a:ln w="9525">
                <a:noFill/>
                <a:miter lim="800000"/>
                <a:headEnd/>
                <a:tailEnd/>
              </a:ln>
            </p:spPr>
            <p:txBody>
              <a:bodyPr/>
              <a:lstStyle/>
              <a:p>
                <a:pPr marL="342900" indent="-342900" defTabSz="914400">
                  <a:spcBef>
                    <a:spcPct val="20000"/>
                  </a:spcBef>
                  <a:spcAft>
                    <a:spcPts val="600"/>
                  </a:spcAft>
                  <a:buFont typeface="Wingdings" pitchFamily="2" charset="2"/>
                  <a:buNone/>
                </a:pPr>
                <a:r>
                  <a:rPr lang="fr-FR" sz="2000" b="1">
                    <a:latin typeface="Verdana" pitchFamily="34" charset="0"/>
                  </a:rPr>
                  <a:t>Analgesia veloce</a:t>
                </a:r>
              </a:p>
            </p:txBody>
          </p:sp>
        </p:grpSp>
        <p:grpSp>
          <p:nvGrpSpPr>
            <p:cNvPr id="278535" name="Group 22"/>
            <p:cNvGrpSpPr>
              <a:grpSpLocks/>
            </p:cNvGrpSpPr>
            <p:nvPr/>
          </p:nvGrpSpPr>
          <p:grpSpPr bwMode="auto">
            <a:xfrm>
              <a:off x="611188" y="4562475"/>
              <a:ext cx="6697662" cy="557213"/>
              <a:chOff x="249" y="888"/>
              <a:chExt cx="4219" cy="351"/>
            </a:xfrm>
          </p:grpSpPr>
          <p:pic>
            <p:nvPicPr>
              <p:cNvPr id="278542" name="Picture 5" descr="pyramide"/>
              <p:cNvPicPr>
                <a:picLocks noChangeAspect="1" noChangeArrowheads="1"/>
              </p:cNvPicPr>
              <p:nvPr/>
            </p:nvPicPr>
            <p:blipFill>
              <a:blip r:embed="rId4"/>
              <a:srcRect l="49986" t="69342" r="37569" b="14267"/>
              <a:stretch>
                <a:fillRect/>
              </a:stretch>
            </p:blipFill>
            <p:spPr bwMode="auto">
              <a:xfrm>
                <a:off x="249" y="947"/>
                <a:ext cx="229" cy="205"/>
              </a:xfrm>
              <a:prstGeom prst="rect">
                <a:avLst/>
              </a:prstGeom>
              <a:noFill/>
              <a:ln w="9525">
                <a:noFill/>
                <a:miter lim="800000"/>
                <a:headEnd/>
                <a:tailEnd/>
              </a:ln>
            </p:spPr>
          </p:pic>
          <p:sp>
            <p:nvSpPr>
              <p:cNvPr id="278543" name="Espace réservé du contenu 2"/>
              <p:cNvSpPr>
                <a:spLocks/>
              </p:cNvSpPr>
              <p:nvPr/>
            </p:nvSpPr>
            <p:spPr bwMode="auto">
              <a:xfrm>
                <a:off x="521" y="888"/>
                <a:ext cx="3947" cy="351"/>
              </a:xfrm>
              <a:prstGeom prst="rect">
                <a:avLst/>
              </a:prstGeom>
              <a:noFill/>
              <a:ln w="9525">
                <a:noFill/>
                <a:miter lim="800000"/>
                <a:headEnd/>
                <a:tailEnd/>
              </a:ln>
            </p:spPr>
            <p:txBody>
              <a:bodyPr/>
              <a:lstStyle/>
              <a:p>
                <a:pPr marL="342900" indent="-342900" defTabSz="914400">
                  <a:spcBef>
                    <a:spcPct val="20000"/>
                  </a:spcBef>
                  <a:spcAft>
                    <a:spcPts val="600"/>
                  </a:spcAft>
                  <a:buFont typeface="Wingdings" pitchFamily="2" charset="2"/>
                  <a:buNone/>
                </a:pPr>
                <a:r>
                  <a:rPr lang="fr-FR" sz="2000" b="1">
                    <a:latin typeface="Verdana" pitchFamily="34" charset="0"/>
                  </a:rPr>
                  <a:t>Corta durata di azione</a:t>
                </a:r>
              </a:p>
            </p:txBody>
          </p:sp>
        </p:grpSp>
        <p:grpSp>
          <p:nvGrpSpPr>
            <p:cNvPr id="278536" name="Group 32"/>
            <p:cNvGrpSpPr>
              <a:grpSpLocks/>
            </p:cNvGrpSpPr>
            <p:nvPr/>
          </p:nvGrpSpPr>
          <p:grpSpPr bwMode="auto">
            <a:xfrm>
              <a:off x="611188" y="5362575"/>
              <a:ext cx="8208962" cy="557213"/>
              <a:chOff x="385" y="2448"/>
              <a:chExt cx="5171" cy="351"/>
            </a:xfrm>
          </p:grpSpPr>
          <p:pic>
            <p:nvPicPr>
              <p:cNvPr id="278540" name="Picture 5" descr="pyramide"/>
              <p:cNvPicPr>
                <a:picLocks noChangeAspect="1" noChangeArrowheads="1"/>
              </p:cNvPicPr>
              <p:nvPr/>
            </p:nvPicPr>
            <p:blipFill>
              <a:blip r:embed="rId4"/>
              <a:srcRect l="49986" t="69342" r="37569" b="14267"/>
              <a:stretch>
                <a:fillRect/>
              </a:stretch>
            </p:blipFill>
            <p:spPr bwMode="auto">
              <a:xfrm>
                <a:off x="385" y="2490"/>
                <a:ext cx="229" cy="205"/>
              </a:xfrm>
              <a:prstGeom prst="rect">
                <a:avLst/>
              </a:prstGeom>
              <a:noFill/>
              <a:ln w="9525">
                <a:noFill/>
                <a:miter lim="800000"/>
                <a:headEnd/>
                <a:tailEnd/>
              </a:ln>
            </p:spPr>
          </p:pic>
          <p:sp>
            <p:nvSpPr>
              <p:cNvPr id="278541" name="Espace réservé du contenu 2"/>
              <p:cNvSpPr>
                <a:spLocks/>
              </p:cNvSpPr>
              <p:nvPr/>
            </p:nvSpPr>
            <p:spPr bwMode="auto">
              <a:xfrm>
                <a:off x="657" y="2448"/>
                <a:ext cx="4899" cy="351"/>
              </a:xfrm>
              <a:prstGeom prst="rect">
                <a:avLst/>
              </a:prstGeom>
              <a:noFill/>
              <a:ln w="9525">
                <a:noFill/>
                <a:miter lim="800000"/>
                <a:headEnd/>
                <a:tailEnd/>
              </a:ln>
            </p:spPr>
            <p:txBody>
              <a:bodyPr/>
              <a:lstStyle/>
              <a:p>
                <a:pPr marL="342900" indent="-342900" defTabSz="914400">
                  <a:spcBef>
                    <a:spcPct val="20000"/>
                  </a:spcBef>
                  <a:spcAft>
                    <a:spcPts val="600"/>
                  </a:spcAft>
                  <a:buFont typeface="Wingdings" pitchFamily="2" charset="2"/>
                  <a:buNone/>
                </a:pPr>
                <a:r>
                  <a:rPr lang="fr-FR" sz="2000" b="1">
                    <a:latin typeface="Verdana" pitchFamily="34" charset="0"/>
                  </a:rPr>
                  <a:t>Metaboliti inattivi farmacologicamente</a:t>
                </a:r>
              </a:p>
            </p:txBody>
          </p:sp>
        </p:grpSp>
        <p:grpSp>
          <p:nvGrpSpPr>
            <p:cNvPr id="278537" name="Group 33"/>
            <p:cNvGrpSpPr>
              <a:grpSpLocks/>
            </p:cNvGrpSpPr>
            <p:nvPr/>
          </p:nvGrpSpPr>
          <p:grpSpPr bwMode="auto">
            <a:xfrm>
              <a:off x="611188" y="6148388"/>
              <a:ext cx="6697662" cy="557212"/>
              <a:chOff x="249" y="901"/>
              <a:chExt cx="4219" cy="351"/>
            </a:xfrm>
          </p:grpSpPr>
          <p:pic>
            <p:nvPicPr>
              <p:cNvPr id="278538" name="Picture 5" descr="pyramide"/>
              <p:cNvPicPr>
                <a:picLocks noChangeAspect="1" noChangeArrowheads="1"/>
              </p:cNvPicPr>
              <p:nvPr/>
            </p:nvPicPr>
            <p:blipFill>
              <a:blip r:embed="rId4"/>
              <a:srcRect l="49986" t="69342" r="37569" b="14267"/>
              <a:stretch>
                <a:fillRect/>
              </a:stretch>
            </p:blipFill>
            <p:spPr bwMode="auto">
              <a:xfrm>
                <a:off x="249" y="947"/>
                <a:ext cx="229" cy="205"/>
              </a:xfrm>
              <a:prstGeom prst="rect">
                <a:avLst/>
              </a:prstGeom>
              <a:noFill/>
              <a:ln w="9525">
                <a:noFill/>
                <a:miter lim="800000"/>
                <a:headEnd/>
                <a:tailEnd/>
              </a:ln>
            </p:spPr>
          </p:pic>
          <p:sp>
            <p:nvSpPr>
              <p:cNvPr id="278539" name="Espace réservé du contenu 2"/>
              <p:cNvSpPr>
                <a:spLocks/>
              </p:cNvSpPr>
              <p:nvPr/>
            </p:nvSpPr>
            <p:spPr bwMode="auto">
              <a:xfrm>
                <a:off x="521" y="901"/>
                <a:ext cx="3947" cy="351"/>
              </a:xfrm>
              <a:prstGeom prst="rect">
                <a:avLst/>
              </a:prstGeom>
              <a:noFill/>
              <a:ln w="9525">
                <a:noFill/>
                <a:miter lim="800000"/>
                <a:headEnd/>
                <a:tailEnd/>
              </a:ln>
            </p:spPr>
            <p:txBody>
              <a:bodyPr/>
              <a:lstStyle/>
              <a:p>
                <a:pPr marL="342900" indent="-342900" defTabSz="914400">
                  <a:spcBef>
                    <a:spcPct val="20000"/>
                  </a:spcBef>
                  <a:spcAft>
                    <a:spcPts val="600"/>
                  </a:spcAft>
                  <a:buFont typeface="Wingdings" pitchFamily="2" charset="2"/>
                  <a:buNone/>
                </a:pPr>
                <a:r>
                  <a:rPr lang="fr-FR" sz="2000" b="1">
                    <a:latin typeface="Verdana" pitchFamily="34" charset="0"/>
                  </a:rPr>
                  <a:t>Eliminazione renale ed epatica</a:t>
                </a:r>
              </a:p>
            </p:txBody>
          </p:sp>
        </p:gr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p:cNvSpPr>
          <p:nvPr>
            <p:ph type="body" idx="4294967295"/>
          </p:nvPr>
        </p:nvSpPr>
        <p:spPr>
          <a:xfrm>
            <a:off x="533400" y="152400"/>
            <a:ext cx="7994650" cy="2546350"/>
          </a:xfrm>
          <a:solidFill>
            <a:schemeClr val="bg1"/>
          </a:solidFill>
        </p:spPr>
        <p:txBody>
          <a:bodyPr rtlCol="0">
            <a:normAutofit/>
          </a:bodyPr>
          <a:lstStyle/>
          <a:p>
            <a:pPr marL="0" indent="0" algn="ctr" fontAlgn="auto">
              <a:spcBef>
                <a:spcPct val="0"/>
              </a:spcBef>
              <a:spcAft>
                <a:spcPts val="0"/>
              </a:spcAft>
              <a:buFont typeface="Lucida Grande" charset="0"/>
              <a:buNone/>
              <a:defRPr/>
            </a:pPr>
            <a:r>
              <a:rPr lang="en-US" sz="3200" b="1" dirty="0" err="1">
                <a:solidFill>
                  <a:srgbClr val="E7893E"/>
                </a:solidFill>
                <a:effectLst>
                  <a:outerShdw blurRad="38100" dist="38100" dir="2700000" algn="tl">
                    <a:srgbClr val="DDDDDD"/>
                  </a:outerShdw>
                </a:effectLst>
                <a:latin typeface="Arial" charset="0"/>
              </a:rPr>
              <a:t>Indicazione</a:t>
            </a:r>
            <a:r>
              <a:rPr lang="en-US" sz="3200" b="1" dirty="0">
                <a:solidFill>
                  <a:srgbClr val="E7893E"/>
                </a:solidFill>
                <a:effectLst>
                  <a:outerShdw blurRad="38100" dist="38100" dir="2700000" algn="tl">
                    <a:srgbClr val="DDDDDD"/>
                  </a:outerShdw>
                </a:effectLst>
                <a:latin typeface="Arial" charset="0"/>
              </a:rPr>
              <a:t>:</a:t>
            </a:r>
          </a:p>
          <a:p>
            <a:pPr marL="0" indent="0" fontAlgn="auto">
              <a:spcAft>
                <a:spcPts val="0"/>
              </a:spcAft>
              <a:buFont typeface="Lucida Grande" charset="0"/>
              <a:buNone/>
              <a:defRPr/>
            </a:pPr>
            <a:r>
              <a:rPr lang="en-GB" sz="2000" dirty="0" err="1">
                <a:solidFill>
                  <a:schemeClr val="tx1">
                    <a:lumMod val="65000"/>
                    <a:lumOff val="35000"/>
                  </a:schemeClr>
                </a:solidFill>
              </a:rPr>
              <a:t>Fentanyl</a:t>
            </a:r>
            <a:r>
              <a:rPr lang="en-GB" sz="2000" dirty="0">
                <a:solidFill>
                  <a:schemeClr val="tx1">
                    <a:lumMod val="65000"/>
                    <a:lumOff val="35000"/>
                  </a:schemeClr>
                </a:solidFill>
              </a:rPr>
              <a:t> </a:t>
            </a:r>
            <a:r>
              <a:rPr lang="en-GB" sz="2000" dirty="0" err="1">
                <a:solidFill>
                  <a:schemeClr val="tx1">
                    <a:lumMod val="65000"/>
                    <a:lumOff val="35000"/>
                  </a:schemeClr>
                </a:solidFill>
              </a:rPr>
              <a:t>è</a:t>
            </a:r>
            <a:r>
              <a:rPr lang="en-GB" sz="2000" dirty="0">
                <a:solidFill>
                  <a:schemeClr val="tx1">
                    <a:lumMod val="65000"/>
                    <a:lumOff val="35000"/>
                  </a:schemeClr>
                </a:solidFill>
              </a:rPr>
              <a:t> </a:t>
            </a:r>
            <a:r>
              <a:rPr lang="en-GB" sz="2000" dirty="0" err="1">
                <a:solidFill>
                  <a:schemeClr val="tx1">
                    <a:lumMod val="65000"/>
                    <a:lumOff val="35000"/>
                  </a:schemeClr>
                </a:solidFill>
              </a:rPr>
              <a:t>indicato</a:t>
            </a:r>
            <a:r>
              <a:rPr lang="en-GB" sz="2000" dirty="0">
                <a:solidFill>
                  <a:schemeClr val="tx1">
                    <a:lumMod val="65000"/>
                    <a:lumOff val="35000"/>
                  </a:schemeClr>
                </a:solidFill>
              </a:rPr>
              <a:t> per </a:t>
            </a:r>
            <a:r>
              <a:rPr lang="en-GB" sz="2000" dirty="0" err="1">
                <a:solidFill>
                  <a:schemeClr val="tx1">
                    <a:lumMod val="65000"/>
                    <a:lumOff val="35000"/>
                  </a:schemeClr>
                </a:solidFill>
              </a:rPr>
              <a:t>il</a:t>
            </a:r>
            <a:r>
              <a:rPr lang="en-GB" sz="2000" dirty="0">
                <a:solidFill>
                  <a:schemeClr val="tx1">
                    <a:lumMod val="65000"/>
                    <a:lumOff val="35000"/>
                  </a:schemeClr>
                </a:solidFill>
              </a:rPr>
              <a:t> </a:t>
            </a:r>
            <a:r>
              <a:rPr lang="en-GB" sz="2000" dirty="0" err="1">
                <a:solidFill>
                  <a:schemeClr val="tx1">
                    <a:lumMod val="65000"/>
                    <a:lumOff val="35000"/>
                  </a:schemeClr>
                </a:solidFill>
              </a:rPr>
              <a:t>trattamento</a:t>
            </a:r>
            <a:r>
              <a:rPr lang="en-GB" sz="2000" dirty="0">
                <a:solidFill>
                  <a:schemeClr val="tx1">
                    <a:lumMod val="65000"/>
                    <a:lumOff val="35000"/>
                  </a:schemeClr>
                </a:solidFill>
              </a:rPr>
              <a:t> </a:t>
            </a:r>
            <a:r>
              <a:rPr lang="en-GB" sz="2000" dirty="0" err="1">
                <a:solidFill>
                  <a:schemeClr val="tx1">
                    <a:lumMod val="65000"/>
                    <a:lumOff val="35000"/>
                  </a:schemeClr>
                </a:solidFill>
              </a:rPr>
              <a:t>delle</a:t>
            </a:r>
            <a:r>
              <a:rPr lang="en-GB" sz="2000" dirty="0">
                <a:solidFill>
                  <a:schemeClr val="tx1">
                    <a:lumMod val="65000"/>
                    <a:lumOff val="35000"/>
                  </a:schemeClr>
                </a:solidFill>
              </a:rPr>
              <a:t> </a:t>
            </a:r>
            <a:r>
              <a:rPr lang="en-GB" sz="2000" dirty="0" err="1">
                <a:solidFill>
                  <a:schemeClr val="tx1">
                    <a:lumMod val="65000"/>
                    <a:lumOff val="35000"/>
                  </a:schemeClr>
                </a:solidFill>
              </a:rPr>
              <a:t>esacerbazioni</a:t>
            </a:r>
            <a:r>
              <a:rPr lang="en-GB" sz="2000" dirty="0">
                <a:solidFill>
                  <a:schemeClr val="tx1">
                    <a:lumMod val="65000"/>
                    <a:lumOff val="35000"/>
                  </a:schemeClr>
                </a:solidFill>
              </a:rPr>
              <a:t> </a:t>
            </a:r>
            <a:r>
              <a:rPr lang="en-GB" sz="2000" dirty="0" err="1">
                <a:solidFill>
                  <a:schemeClr val="tx1">
                    <a:lumMod val="65000"/>
                    <a:lumOff val="35000"/>
                  </a:schemeClr>
                </a:solidFill>
              </a:rPr>
              <a:t>transitorie</a:t>
            </a:r>
            <a:r>
              <a:rPr lang="en-GB" sz="2000" dirty="0">
                <a:solidFill>
                  <a:schemeClr val="tx1">
                    <a:lumMod val="65000"/>
                    <a:lumOff val="35000"/>
                  </a:schemeClr>
                </a:solidFill>
              </a:rPr>
              <a:t> </a:t>
            </a:r>
            <a:r>
              <a:rPr lang="en-GB" sz="2000" dirty="0" err="1">
                <a:solidFill>
                  <a:schemeClr val="tx1">
                    <a:lumMod val="65000"/>
                    <a:lumOff val="35000"/>
                  </a:schemeClr>
                </a:solidFill>
              </a:rPr>
              <a:t>di</a:t>
            </a:r>
            <a:r>
              <a:rPr lang="en-GB" sz="2000" dirty="0">
                <a:solidFill>
                  <a:schemeClr val="tx1">
                    <a:lumMod val="65000"/>
                    <a:lumOff val="35000"/>
                  </a:schemeClr>
                </a:solidFill>
              </a:rPr>
              <a:t> </a:t>
            </a:r>
            <a:r>
              <a:rPr lang="en-GB" sz="2000" dirty="0" err="1">
                <a:solidFill>
                  <a:schemeClr val="tx1">
                    <a:lumMod val="65000"/>
                    <a:lumOff val="35000"/>
                  </a:schemeClr>
                </a:solidFill>
              </a:rPr>
              <a:t>dolore</a:t>
            </a:r>
            <a:r>
              <a:rPr lang="en-GB" sz="2000" dirty="0">
                <a:solidFill>
                  <a:schemeClr val="tx1">
                    <a:lumMod val="65000"/>
                    <a:lumOff val="35000"/>
                  </a:schemeClr>
                </a:solidFill>
              </a:rPr>
              <a:t> </a:t>
            </a:r>
            <a:r>
              <a:rPr lang="en-GB" sz="2000" b="1" dirty="0">
                <a:solidFill>
                  <a:srgbClr val="339966"/>
                </a:solidFill>
              </a:rPr>
              <a:t>(Breakthrough Pain - </a:t>
            </a:r>
            <a:r>
              <a:rPr lang="en-GB" sz="2000" b="1" dirty="0" err="1">
                <a:solidFill>
                  <a:srgbClr val="339966"/>
                </a:solidFill>
              </a:rPr>
              <a:t>Dolore</a:t>
            </a:r>
            <a:r>
              <a:rPr lang="en-GB" sz="2000" b="1" dirty="0">
                <a:solidFill>
                  <a:srgbClr val="339966"/>
                </a:solidFill>
              </a:rPr>
              <a:t> </a:t>
            </a:r>
            <a:r>
              <a:rPr lang="en-GB" sz="2000" b="1" dirty="0" err="1">
                <a:solidFill>
                  <a:srgbClr val="339966"/>
                </a:solidFill>
              </a:rPr>
              <a:t>Episodico</a:t>
            </a:r>
            <a:r>
              <a:rPr lang="en-GB" sz="2000" b="1" dirty="0">
                <a:solidFill>
                  <a:srgbClr val="339966"/>
                </a:solidFill>
              </a:rPr>
              <a:t> </a:t>
            </a:r>
            <a:r>
              <a:rPr lang="en-GB" sz="2000" b="1" dirty="0" err="1">
                <a:solidFill>
                  <a:srgbClr val="339966"/>
                </a:solidFill>
              </a:rPr>
              <a:t>Intenso</a:t>
            </a:r>
            <a:r>
              <a:rPr lang="en-GB" sz="2000" b="1" dirty="0">
                <a:solidFill>
                  <a:srgbClr val="339966"/>
                </a:solidFill>
              </a:rPr>
              <a:t> − DEI)</a:t>
            </a:r>
            <a:r>
              <a:rPr lang="en-GB" sz="2000" dirty="0">
                <a:solidFill>
                  <a:srgbClr val="339966"/>
                </a:solidFill>
              </a:rPr>
              <a:t> </a:t>
            </a:r>
            <a:r>
              <a:rPr lang="en-GB" sz="2000" dirty="0" err="1">
                <a:solidFill>
                  <a:schemeClr val="tx1">
                    <a:lumMod val="65000"/>
                    <a:lumOff val="35000"/>
                  </a:schemeClr>
                </a:solidFill>
              </a:rPr>
              <a:t>negli</a:t>
            </a:r>
            <a:r>
              <a:rPr lang="en-GB" sz="2000" dirty="0">
                <a:solidFill>
                  <a:srgbClr val="339966"/>
                </a:solidFill>
              </a:rPr>
              <a:t> </a:t>
            </a:r>
            <a:r>
              <a:rPr lang="en-GB" sz="2000" b="1" dirty="0" err="1">
                <a:solidFill>
                  <a:srgbClr val="339966"/>
                </a:solidFill>
              </a:rPr>
              <a:t>adulti</a:t>
            </a:r>
            <a:r>
              <a:rPr lang="en-GB" sz="2000" b="1" dirty="0">
                <a:solidFill>
                  <a:srgbClr val="339966"/>
                </a:solidFill>
              </a:rPr>
              <a:t> </a:t>
            </a:r>
            <a:r>
              <a:rPr lang="en-GB" sz="2000" b="1" dirty="0" err="1">
                <a:solidFill>
                  <a:srgbClr val="339966"/>
                </a:solidFill>
              </a:rPr>
              <a:t>oncologici</a:t>
            </a:r>
            <a:r>
              <a:rPr lang="en-GB" sz="2000" b="1" dirty="0">
                <a:solidFill>
                  <a:srgbClr val="339966"/>
                </a:solidFill>
              </a:rPr>
              <a:t>,</a:t>
            </a:r>
            <a:r>
              <a:rPr lang="en-GB" sz="2000" dirty="0">
                <a:solidFill>
                  <a:srgbClr val="339966"/>
                </a:solidFill>
              </a:rPr>
              <a:t> </a:t>
            </a:r>
            <a:r>
              <a:rPr lang="en-GB" sz="2000" b="1" dirty="0" err="1">
                <a:solidFill>
                  <a:srgbClr val="339966"/>
                </a:solidFill>
              </a:rPr>
              <a:t>già</a:t>
            </a:r>
            <a:r>
              <a:rPr lang="en-GB" sz="2000" b="1" dirty="0">
                <a:solidFill>
                  <a:srgbClr val="339966"/>
                </a:solidFill>
              </a:rPr>
              <a:t> in</a:t>
            </a:r>
            <a:r>
              <a:rPr lang="en-GB" sz="2000" dirty="0">
                <a:solidFill>
                  <a:srgbClr val="339966"/>
                </a:solidFill>
              </a:rPr>
              <a:t> </a:t>
            </a:r>
            <a:r>
              <a:rPr lang="en-GB" sz="2000" b="1" dirty="0" err="1">
                <a:solidFill>
                  <a:srgbClr val="339966"/>
                </a:solidFill>
              </a:rPr>
              <a:t>terapia</a:t>
            </a:r>
            <a:r>
              <a:rPr lang="en-GB" sz="2000" b="1" dirty="0">
                <a:solidFill>
                  <a:srgbClr val="339966"/>
                </a:solidFill>
              </a:rPr>
              <a:t> </a:t>
            </a:r>
            <a:r>
              <a:rPr lang="en-GB" sz="2000" b="1" dirty="0" err="1">
                <a:solidFill>
                  <a:srgbClr val="339966"/>
                </a:solidFill>
              </a:rPr>
              <a:t>di</a:t>
            </a:r>
            <a:r>
              <a:rPr lang="en-GB" sz="2000" b="1" dirty="0">
                <a:solidFill>
                  <a:srgbClr val="339966"/>
                </a:solidFill>
              </a:rPr>
              <a:t> </a:t>
            </a:r>
            <a:r>
              <a:rPr lang="en-GB" sz="2000" b="1" dirty="0" err="1">
                <a:solidFill>
                  <a:srgbClr val="339966"/>
                </a:solidFill>
              </a:rPr>
              <a:t>mantenimento</a:t>
            </a:r>
            <a:r>
              <a:rPr lang="en-GB" sz="2000" b="1" dirty="0">
                <a:solidFill>
                  <a:srgbClr val="339966"/>
                </a:solidFill>
              </a:rPr>
              <a:t> con un </a:t>
            </a:r>
            <a:r>
              <a:rPr lang="en-GB" sz="2000" b="1" dirty="0" err="1">
                <a:solidFill>
                  <a:srgbClr val="339966"/>
                </a:solidFill>
              </a:rPr>
              <a:t>oppioide</a:t>
            </a:r>
            <a:r>
              <a:rPr lang="en-GB" sz="2000" dirty="0">
                <a:solidFill>
                  <a:schemeClr val="tx1">
                    <a:lumMod val="65000"/>
                    <a:lumOff val="35000"/>
                  </a:schemeClr>
                </a:solidFill>
              </a:rPr>
              <a:t> per </a:t>
            </a:r>
            <a:r>
              <a:rPr lang="en-GB" sz="2000" dirty="0" err="1">
                <a:solidFill>
                  <a:schemeClr val="tx1">
                    <a:lumMod val="65000"/>
                    <a:lumOff val="35000"/>
                  </a:schemeClr>
                </a:solidFill>
              </a:rPr>
              <a:t>il</a:t>
            </a:r>
            <a:r>
              <a:rPr lang="en-GB" sz="2000" dirty="0">
                <a:solidFill>
                  <a:schemeClr val="tx1">
                    <a:lumMod val="65000"/>
                    <a:lumOff val="35000"/>
                  </a:schemeClr>
                </a:solidFill>
              </a:rPr>
              <a:t> </a:t>
            </a:r>
            <a:r>
              <a:rPr lang="en-GB" sz="2000" dirty="0" err="1">
                <a:solidFill>
                  <a:schemeClr val="tx1">
                    <a:lumMod val="65000"/>
                    <a:lumOff val="35000"/>
                  </a:schemeClr>
                </a:solidFill>
              </a:rPr>
              <a:t>dolore</a:t>
            </a:r>
            <a:r>
              <a:rPr lang="en-GB" sz="2000" dirty="0">
                <a:solidFill>
                  <a:schemeClr val="tx1">
                    <a:lumMod val="65000"/>
                    <a:lumOff val="35000"/>
                  </a:schemeClr>
                </a:solidFill>
              </a:rPr>
              <a:t> </a:t>
            </a:r>
            <a:r>
              <a:rPr lang="en-GB" sz="2000" dirty="0" err="1">
                <a:solidFill>
                  <a:schemeClr val="tx1">
                    <a:lumMod val="65000"/>
                    <a:lumOff val="35000"/>
                  </a:schemeClr>
                </a:solidFill>
              </a:rPr>
              <a:t>cronico</a:t>
            </a:r>
            <a:r>
              <a:rPr lang="en-GB" sz="2000" dirty="0">
                <a:solidFill>
                  <a:schemeClr val="tx1">
                    <a:lumMod val="65000"/>
                    <a:lumOff val="35000"/>
                  </a:schemeClr>
                </a:solidFill>
              </a:rPr>
              <a:t> </a:t>
            </a:r>
            <a:r>
              <a:rPr lang="en-GB" sz="2000" dirty="0" err="1">
                <a:solidFill>
                  <a:schemeClr val="tx1">
                    <a:lumMod val="65000"/>
                    <a:lumOff val="35000"/>
                  </a:schemeClr>
                </a:solidFill>
              </a:rPr>
              <a:t>da</a:t>
            </a:r>
            <a:r>
              <a:rPr lang="en-GB" sz="2000" dirty="0">
                <a:solidFill>
                  <a:schemeClr val="tx1">
                    <a:lumMod val="65000"/>
                    <a:lumOff val="35000"/>
                  </a:schemeClr>
                </a:solidFill>
              </a:rPr>
              <a:t> </a:t>
            </a:r>
            <a:r>
              <a:rPr lang="en-GB" sz="2000" dirty="0" err="1">
                <a:solidFill>
                  <a:schemeClr val="tx1">
                    <a:lumMod val="65000"/>
                    <a:lumOff val="35000"/>
                  </a:schemeClr>
                </a:solidFill>
              </a:rPr>
              <a:t>cancro</a:t>
            </a:r>
            <a:endParaRPr lang="en-GB" sz="2000" dirty="0">
              <a:solidFill>
                <a:schemeClr val="tx1">
                  <a:lumMod val="65000"/>
                  <a:lumOff val="35000"/>
                </a:schemeClr>
              </a:solidFill>
            </a:endParaRPr>
          </a:p>
        </p:txBody>
      </p:sp>
      <p:sp>
        <p:nvSpPr>
          <p:cNvPr id="280578" name="Rectangle 7"/>
          <p:cNvSpPr>
            <a:spLocks noChangeArrowheads="1"/>
          </p:cNvSpPr>
          <p:nvPr/>
        </p:nvSpPr>
        <p:spPr bwMode="auto">
          <a:xfrm>
            <a:off x="3505200" y="4343400"/>
            <a:ext cx="5410200" cy="2355850"/>
          </a:xfrm>
          <a:prstGeom prst="rect">
            <a:avLst/>
          </a:prstGeom>
          <a:solidFill>
            <a:schemeClr val="accent1"/>
          </a:solidFill>
          <a:ln w="57150" cmpd="thickThin">
            <a:solidFill>
              <a:schemeClr val="tx2"/>
            </a:solidFill>
            <a:miter lim="800000"/>
            <a:headEnd/>
            <a:tailEnd/>
          </a:ln>
        </p:spPr>
        <p:txBody>
          <a:bodyPr lIns="0" tIns="0" rIns="0" bIns="0" anchor="ctr">
            <a:spAutoFit/>
          </a:bodyPr>
          <a:lstStyle/>
          <a:p>
            <a:pPr marL="365125" indent="-190500" algn="just">
              <a:lnSpc>
                <a:spcPct val="120000"/>
              </a:lnSpc>
              <a:tabLst>
                <a:tab pos="4749800" algn="l"/>
                <a:tab pos="5027613" algn="l"/>
                <a:tab pos="5114925" algn="l"/>
              </a:tabLst>
            </a:pPr>
            <a:r>
              <a:rPr lang="en-GB" sz="1600" b="1">
                <a:solidFill>
                  <a:srgbClr val="FFFF00"/>
                </a:solidFill>
                <a:latin typeface="Calisto MT" pitchFamily="18" charset="0"/>
              </a:rPr>
              <a:t>“I pazienti che ricevono una terapia di mantenimento con oppioidi sono quelli che stanno assumendo:</a:t>
            </a:r>
          </a:p>
          <a:p>
            <a:pPr marL="365125" indent="-190500" algn="just">
              <a:lnSpc>
                <a:spcPct val="120000"/>
              </a:lnSpc>
              <a:buFont typeface="Arial" charset="0"/>
              <a:buChar char="•"/>
              <a:tabLst>
                <a:tab pos="4749800" algn="l"/>
                <a:tab pos="5027613" algn="l"/>
                <a:tab pos="5114925" algn="l"/>
              </a:tabLst>
            </a:pPr>
            <a:r>
              <a:rPr lang="en-GB" sz="1600" b="1">
                <a:solidFill>
                  <a:srgbClr val="FFFF00"/>
                </a:solidFill>
                <a:latin typeface="Calisto MT" pitchFamily="18" charset="0"/>
              </a:rPr>
              <a:t> almeno 60 mg/die di morfina orale</a:t>
            </a:r>
          </a:p>
          <a:p>
            <a:pPr marL="365125" indent="-190500" algn="just">
              <a:lnSpc>
                <a:spcPct val="120000"/>
              </a:lnSpc>
              <a:buFont typeface="Arial" charset="0"/>
              <a:buChar char="•"/>
              <a:tabLst>
                <a:tab pos="4749800" algn="l"/>
                <a:tab pos="5027613" algn="l"/>
                <a:tab pos="5114925" algn="l"/>
              </a:tabLst>
            </a:pPr>
            <a:r>
              <a:rPr lang="en-GB" sz="1600" b="1">
                <a:solidFill>
                  <a:srgbClr val="FFFF00"/>
                </a:solidFill>
                <a:latin typeface="Calisto MT" pitchFamily="18" charset="0"/>
              </a:rPr>
              <a:t> almeno 25 </a:t>
            </a:r>
            <a:r>
              <a:rPr lang="en-GB" sz="1600" b="1">
                <a:solidFill>
                  <a:srgbClr val="FFFF00"/>
                </a:solidFill>
                <a:latin typeface="Calisto MT" pitchFamily="18" charset="0"/>
                <a:sym typeface="Symbol" pitchFamily="18" charset="2"/>
              </a:rPr>
              <a:t>/h di fentanil transdemico</a:t>
            </a:r>
          </a:p>
          <a:p>
            <a:pPr marL="365125" indent="-190500" algn="just">
              <a:lnSpc>
                <a:spcPct val="120000"/>
              </a:lnSpc>
              <a:buFont typeface="Arial" charset="0"/>
              <a:buChar char="•"/>
              <a:tabLst>
                <a:tab pos="4749800" algn="l"/>
                <a:tab pos="5027613" algn="l"/>
                <a:tab pos="5114925" algn="l"/>
              </a:tabLst>
            </a:pPr>
            <a:r>
              <a:rPr lang="en-GB" sz="1600" b="1">
                <a:solidFill>
                  <a:srgbClr val="FFFF00"/>
                </a:solidFill>
                <a:latin typeface="Calisto MT" pitchFamily="18" charset="0"/>
                <a:sym typeface="Symbol" pitchFamily="18" charset="2"/>
              </a:rPr>
              <a:t> almeno 30 mg/die di oxicodone</a:t>
            </a:r>
          </a:p>
          <a:p>
            <a:pPr marL="365125" indent="-190500" algn="just">
              <a:lnSpc>
                <a:spcPct val="120000"/>
              </a:lnSpc>
              <a:buFont typeface="Arial" charset="0"/>
              <a:buChar char="•"/>
              <a:tabLst>
                <a:tab pos="4749800" algn="l"/>
                <a:tab pos="5027613" algn="l"/>
                <a:tab pos="5114925" algn="l"/>
              </a:tabLst>
            </a:pPr>
            <a:r>
              <a:rPr lang="en-GB" sz="1600" b="1">
                <a:solidFill>
                  <a:srgbClr val="FFFF00"/>
                </a:solidFill>
                <a:latin typeface="Calisto MT" pitchFamily="18" charset="0"/>
                <a:sym typeface="Symbol" pitchFamily="18" charset="2"/>
              </a:rPr>
              <a:t>almeno 8 mg/die di idromorfone o una dose equianalgesica di un altro oppioide per </a:t>
            </a:r>
            <a:r>
              <a:rPr lang="en-GB" sz="1600" b="1">
                <a:solidFill>
                  <a:srgbClr val="FFFF00"/>
                </a:solidFill>
                <a:latin typeface="Calisto MT" pitchFamily="18" charset="0"/>
                <a:cs typeface="Arial" charset="0"/>
                <a:sym typeface="Symbol" pitchFamily="18" charset="2"/>
              </a:rPr>
              <a:t>≥1 settimana”</a:t>
            </a:r>
          </a:p>
        </p:txBody>
      </p:sp>
      <p:grpSp>
        <p:nvGrpSpPr>
          <p:cNvPr id="280579" name="Gruppo 8"/>
          <p:cNvGrpSpPr>
            <a:grpSpLocks/>
          </p:cNvGrpSpPr>
          <p:nvPr/>
        </p:nvGrpSpPr>
        <p:grpSpPr bwMode="auto">
          <a:xfrm>
            <a:off x="777875" y="2362200"/>
            <a:ext cx="4022725" cy="1800225"/>
            <a:chOff x="101600" y="2847975"/>
            <a:chExt cx="4022725" cy="1800225"/>
          </a:xfrm>
        </p:grpSpPr>
        <p:grpSp>
          <p:nvGrpSpPr>
            <p:cNvPr id="280580" name="Group 3"/>
            <p:cNvGrpSpPr>
              <a:grpSpLocks/>
            </p:cNvGrpSpPr>
            <p:nvPr/>
          </p:nvGrpSpPr>
          <p:grpSpPr bwMode="auto">
            <a:xfrm>
              <a:off x="101600" y="2847975"/>
              <a:ext cx="3816350" cy="1800225"/>
              <a:chOff x="68" y="2115"/>
              <a:chExt cx="2404" cy="1134"/>
            </a:xfrm>
          </p:grpSpPr>
          <p:sp>
            <p:nvSpPr>
              <p:cNvPr id="280582" name="AutoShape 4"/>
              <p:cNvSpPr>
                <a:spLocks noChangeArrowheads="1"/>
              </p:cNvSpPr>
              <p:nvPr/>
            </p:nvSpPr>
            <p:spPr bwMode="auto">
              <a:xfrm>
                <a:off x="68" y="2115"/>
                <a:ext cx="2404" cy="1134"/>
              </a:xfrm>
              <a:prstGeom prst="roundRect">
                <a:avLst>
                  <a:gd name="adj" fmla="val 6116"/>
                </a:avLst>
              </a:prstGeom>
              <a:solidFill>
                <a:srgbClr val="2FA56A"/>
              </a:solidFill>
              <a:ln w="12700">
                <a:noFill/>
                <a:round/>
                <a:headEnd/>
                <a:tailEnd/>
              </a:ln>
            </p:spPr>
            <p:txBody>
              <a:bodyPr wrap="none" lIns="0" tIns="0" rIns="0" bIns="0" anchor="ctr"/>
              <a:lstStyle/>
              <a:p>
                <a:endParaRPr lang="it-IT">
                  <a:latin typeface="Calisto MT" pitchFamily="18" charset="0"/>
                </a:endParaRPr>
              </a:p>
            </p:txBody>
          </p:sp>
          <p:sp>
            <p:nvSpPr>
              <p:cNvPr id="537605" name="AutoShape 5"/>
              <p:cNvSpPr>
                <a:spLocks noChangeArrowheads="1"/>
              </p:cNvSpPr>
              <p:nvPr/>
            </p:nvSpPr>
            <p:spPr bwMode="auto">
              <a:xfrm>
                <a:off x="68" y="2115"/>
                <a:ext cx="2380" cy="1111"/>
              </a:xfrm>
              <a:prstGeom prst="roundRect">
                <a:avLst>
                  <a:gd name="adj" fmla="val 6250"/>
                </a:avLst>
              </a:prstGeom>
              <a:solidFill>
                <a:srgbClr val="FFCC66"/>
              </a:solidFill>
              <a:ln w="12700">
                <a:noFill/>
                <a:round/>
                <a:headEnd/>
                <a:tailEnd/>
              </a:ln>
              <a:effectLst/>
            </p:spPr>
            <p:txBody>
              <a:bodyPr wrap="none" lIns="0" tIns="0" rIns="0" bIns="0" anchor="ctr"/>
              <a:lstStyle/>
              <a:p>
                <a:pPr fontAlgn="auto">
                  <a:spcBef>
                    <a:spcPct val="50000"/>
                  </a:spcBef>
                  <a:spcAft>
                    <a:spcPts val="0"/>
                  </a:spcAft>
                  <a:defRPr/>
                </a:pPr>
                <a:endParaRPr lang="it-IT" b="1">
                  <a:solidFill>
                    <a:srgbClr val="DA782E"/>
                  </a:solidFill>
                  <a:effectLst>
                    <a:outerShdw blurRad="38100" dist="38100" dir="2700000" algn="tl">
                      <a:srgbClr val="000000"/>
                    </a:outerShdw>
                  </a:effectLst>
                  <a:latin typeface="+mn-lt"/>
                </a:endParaRPr>
              </a:p>
            </p:txBody>
          </p:sp>
          <p:pic>
            <p:nvPicPr>
              <p:cNvPr id="280584" name="Picture 6"/>
              <p:cNvPicPr>
                <a:picLocks noChangeAspect="1" noChangeArrowheads="1"/>
              </p:cNvPicPr>
              <p:nvPr/>
            </p:nvPicPr>
            <p:blipFill>
              <a:blip r:embed="rId3"/>
              <a:srcRect/>
              <a:stretch>
                <a:fillRect/>
              </a:stretch>
            </p:blipFill>
            <p:spPr bwMode="auto">
              <a:xfrm>
                <a:off x="2064" y="2145"/>
                <a:ext cx="324" cy="209"/>
              </a:xfrm>
              <a:prstGeom prst="rect">
                <a:avLst/>
              </a:prstGeom>
              <a:noFill/>
              <a:ln w="9525">
                <a:noFill/>
                <a:miter lim="800000"/>
                <a:headEnd/>
                <a:tailEnd/>
              </a:ln>
            </p:spPr>
          </p:pic>
        </p:grpSp>
        <p:sp>
          <p:nvSpPr>
            <p:cNvPr id="280581" name="Rectangle 8"/>
            <p:cNvSpPr>
              <a:spLocks noChangeArrowheads="1"/>
            </p:cNvSpPr>
            <p:nvPr/>
          </p:nvSpPr>
          <p:spPr bwMode="auto">
            <a:xfrm>
              <a:off x="273050" y="3275013"/>
              <a:ext cx="3851275" cy="992187"/>
            </a:xfrm>
            <a:prstGeom prst="rect">
              <a:avLst/>
            </a:prstGeom>
            <a:noFill/>
            <a:ln w="57150" cmpd="thickThin">
              <a:noFill/>
              <a:miter lim="800000"/>
              <a:headEnd/>
              <a:tailEnd/>
            </a:ln>
          </p:spPr>
          <p:txBody>
            <a:bodyPr lIns="0" tIns="0" rIns="0" bIns="0" anchor="ctr">
              <a:spAutoFit/>
            </a:bodyPr>
            <a:lstStyle/>
            <a:p>
              <a:pPr algn="just"/>
              <a:r>
                <a:rPr lang="en-GB" sz="1700">
                  <a:latin typeface="Calisto MT" pitchFamily="18" charset="0"/>
                </a:rPr>
                <a:t>“</a:t>
              </a:r>
              <a:r>
                <a:rPr lang="en-GB" sz="1600">
                  <a:latin typeface="Calisto MT" pitchFamily="18" charset="0"/>
                </a:rPr>
                <a:t>BTP è un’esarcebazione</a:t>
              </a:r>
            </a:p>
            <a:p>
              <a:pPr algn="just"/>
              <a:r>
                <a:rPr lang="en-GB" sz="1600">
                  <a:latin typeface="Calisto MT" pitchFamily="18" charset="0"/>
                </a:rPr>
                <a:t> transitoria del dolore che si verifica </a:t>
              </a:r>
            </a:p>
            <a:p>
              <a:pPr algn="just"/>
              <a:r>
                <a:rPr lang="en-GB" sz="1600">
                  <a:latin typeface="Calisto MT" pitchFamily="18" charset="0"/>
                </a:rPr>
                <a:t>sulla base di un </a:t>
              </a:r>
              <a:r>
                <a:rPr lang="en-GB" sz="1600" b="1">
                  <a:latin typeface="Calisto MT" pitchFamily="18" charset="0"/>
                </a:rPr>
                <a:t>dolore persistente</a:t>
              </a:r>
            </a:p>
            <a:p>
              <a:pPr algn="just"/>
              <a:r>
                <a:rPr lang="en-GB" sz="1600" b="1">
                  <a:latin typeface="Calisto MT" pitchFamily="18" charset="0"/>
                </a:rPr>
                <a:t>controllato.”</a:t>
              </a: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Rectangle 58"/>
          <p:cNvSpPr>
            <a:spLocks noChangeArrowheads="1"/>
          </p:cNvSpPr>
          <p:nvPr/>
        </p:nvSpPr>
        <p:spPr bwMode="auto">
          <a:xfrm>
            <a:off x="158750" y="2565400"/>
            <a:ext cx="8877300" cy="1952625"/>
          </a:xfrm>
          <a:prstGeom prst="rect">
            <a:avLst/>
          </a:prstGeom>
          <a:solidFill>
            <a:schemeClr val="bg1"/>
          </a:solidFill>
          <a:ln w="9525">
            <a:solidFill>
              <a:schemeClr val="tx1"/>
            </a:solidFill>
            <a:miter lim="800000"/>
            <a:headEnd/>
            <a:tailEnd/>
          </a:ln>
        </p:spPr>
        <p:txBody>
          <a:bodyPr wrap="none" anchor="ctr"/>
          <a:lstStyle/>
          <a:p>
            <a:pPr algn="ctr" defTabSz="914400"/>
            <a:endParaRPr lang="en-GB">
              <a:latin typeface="Calibri" pitchFamily="34" charset="0"/>
            </a:endParaRPr>
          </a:p>
        </p:txBody>
      </p:sp>
      <p:sp>
        <p:nvSpPr>
          <p:cNvPr id="282626" name="Line 3"/>
          <p:cNvSpPr>
            <a:spLocks noChangeShapeType="1"/>
          </p:cNvSpPr>
          <p:nvPr/>
        </p:nvSpPr>
        <p:spPr bwMode="auto">
          <a:xfrm>
            <a:off x="793750" y="3232150"/>
            <a:ext cx="7307263" cy="0"/>
          </a:xfrm>
          <a:prstGeom prst="line">
            <a:avLst/>
          </a:prstGeom>
          <a:noFill/>
          <a:ln w="28575">
            <a:solidFill>
              <a:schemeClr val="tx1"/>
            </a:solidFill>
            <a:round/>
            <a:headEnd/>
            <a:tailEnd/>
          </a:ln>
        </p:spPr>
        <p:txBody>
          <a:bodyPr/>
          <a:lstStyle/>
          <a:p>
            <a:endParaRPr lang="it-IT"/>
          </a:p>
        </p:txBody>
      </p:sp>
      <p:sp>
        <p:nvSpPr>
          <p:cNvPr id="282627" name="Line 4"/>
          <p:cNvSpPr>
            <a:spLocks noChangeShapeType="1"/>
          </p:cNvSpPr>
          <p:nvPr/>
        </p:nvSpPr>
        <p:spPr bwMode="auto">
          <a:xfrm>
            <a:off x="801688" y="3103563"/>
            <a:ext cx="0" cy="304800"/>
          </a:xfrm>
          <a:prstGeom prst="line">
            <a:avLst/>
          </a:prstGeom>
          <a:noFill/>
          <a:ln w="28575">
            <a:solidFill>
              <a:schemeClr val="tx1"/>
            </a:solidFill>
            <a:round/>
            <a:headEnd/>
            <a:tailEnd/>
          </a:ln>
        </p:spPr>
        <p:txBody>
          <a:bodyPr/>
          <a:lstStyle/>
          <a:p>
            <a:endParaRPr lang="it-IT"/>
          </a:p>
        </p:txBody>
      </p:sp>
      <p:sp>
        <p:nvSpPr>
          <p:cNvPr id="282628" name="Line 5"/>
          <p:cNvSpPr>
            <a:spLocks noChangeShapeType="1"/>
          </p:cNvSpPr>
          <p:nvPr/>
        </p:nvSpPr>
        <p:spPr bwMode="auto">
          <a:xfrm>
            <a:off x="3998913" y="3068638"/>
            <a:ext cx="0" cy="304800"/>
          </a:xfrm>
          <a:prstGeom prst="line">
            <a:avLst/>
          </a:prstGeom>
          <a:noFill/>
          <a:ln w="28575">
            <a:solidFill>
              <a:schemeClr val="tx1"/>
            </a:solidFill>
            <a:round/>
            <a:headEnd/>
            <a:tailEnd/>
          </a:ln>
        </p:spPr>
        <p:txBody>
          <a:bodyPr/>
          <a:lstStyle/>
          <a:p>
            <a:endParaRPr lang="it-IT"/>
          </a:p>
        </p:txBody>
      </p:sp>
      <p:sp>
        <p:nvSpPr>
          <p:cNvPr id="282629" name="Line 6"/>
          <p:cNvSpPr>
            <a:spLocks noChangeShapeType="1"/>
          </p:cNvSpPr>
          <p:nvPr/>
        </p:nvSpPr>
        <p:spPr bwMode="auto">
          <a:xfrm>
            <a:off x="2322513" y="3079750"/>
            <a:ext cx="0" cy="304800"/>
          </a:xfrm>
          <a:prstGeom prst="line">
            <a:avLst/>
          </a:prstGeom>
          <a:noFill/>
          <a:ln w="28575">
            <a:solidFill>
              <a:schemeClr val="tx1"/>
            </a:solidFill>
            <a:round/>
            <a:headEnd/>
            <a:tailEnd/>
          </a:ln>
        </p:spPr>
        <p:txBody>
          <a:bodyPr/>
          <a:lstStyle/>
          <a:p>
            <a:endParaRPr lang="it-IT"/>
          </a:p>
        </p:txBody>
      </p:sp>
      <p:sp>
        <p:nvSpPr>
          <p:cNvPr id="282630" name="Line 7"/>
          <p:cNvSpPr>
            <a:spLocks noChangeShapeType="1"/>
          </p:cNvSpPr>
          <p:nvPr/>
        </p:nvSpPr>
        <p:spPr bwMode="auto">
          <a:xfrm>
            <a:off x="5251450" y="3079750"/>
            <a:ext cx="0" cy="304800"/>
          </a:xfrm>
          <a:prstGeom prst="line">
            <a:avLst/>
          </a:prstGeom>
          <a:noFill/>
          <a:ln w="28575">
            <a:solidFill>
              <a:schemeClr val="tx1"/>
            </a:solidFill>
            <a:round/>
            <a:headEnd/>
            <a:tailEnd/>
          </a:ln>
        </p:spPr>
        <p:txBody>
          <a:bodyPr/>
          <a:lstStyle/>
          <a:p>
            <a:endParaRPr lang="it-IT"/>
          </a:p>
        </p:txBody>
      </p:sp>
      <p:sp>
        <p:nvSpPr>
          <p:cNvPr id="282631" name="Text Box 8"/>
          <p:cNvSpPr txBox="1">
            <a:spLocks noChangeArrowheads="1"/>
          </p:cNvSpPr>
          <p:nvPr/>
        </p:nvSpPr>
        <p:spPr bwMode="auto">
          <a:xfrm>
            <a:off x="374650" y="2654300"/>
            <a:ext cx="838200" cy="366713"/>
          </a:xfrm>
          <a:prstGeom prst="rect">
            <a:avLst/>
          </a:prstGeom>
          <a:noFill/>
          <a:ln w="9525">
            <a:noFill/>
            <a:miter lim="800000"/>
            <a:headEnd/>
            <a:tailEnd/>
          </a:ln>
        </p:spPr>
        <p:txBody>
          <a:bodyPr>
            <a:spAutoFit/>
          </a:bodyPr>
          <a:lstStyle/>
          <a:p>
            <a:pPr algn="ctr" defTabSz="914400">
              <a:spcBef>
                <a:spcPct val="50000"/>
              </a:spcBef>
            </a:pPr>
            <a:r>
              <a:rPr lang="en-US" b="1">
                <a:solidFill>
                  <a:srgbClr val="003399"/>
                </a:solidFill>
                <a:latin typeface="Calibri" pitchFamily="34" charset="0"/>
                <a:cs typeface="Arial" charset="0"/>
              </a:rPr>
              <a:t>2005</a:t>
            </a:r>
          </a:p>
        </p:txBody>
      </p:sp>
      <p:sp>
        <p:nvSpPr>
          <p:cNvPr id="282632" name="Text Box 9"/>
          <p:cNvSpPr txBox="1">
            <a:spLocks noChangeArrowheads="1"/>
          </p:cNvSpPr>
          <p:nvPr/>
        </p:nvSpPr>
        <p:spPr bwMode="auto">
          <a:xfrm>
            <a:off x="1679575" y="2660650"/>
            <a:ext cx="1295400" cy="366713"/>
          </a:xfrm>
          <a:prstGeom prst="rect">
            <a:avLst/>
          </a:prstGeom>
          <a:noFill/>
          <a:ln w="9525">
            <a:noFill/>
            <a:miter lim="800000"/>
            <a:headEnd/>
            <a:tailEnd/>
          </a:ln>
        </p:spPr>
        <p:txBody>
          <a:bodyPr>
            <a:spAutoFit/>
          </a:bodyPr>
          <a:lstStyle/>
          <a:p>
            <a:pPr algn="ctr" defTabSz="914400">
              <a:spcBef>
                <a:spcPct val="50000"/>
              </a:spcBef>
            </a:pPr>
            <a:r>
              <a:rPr lang="en-US" b="1">
                <a:solidFill>
                  <a:srgbClr val="003399"/>
                </a:solidFill>
                <a:latin typeface="Calibri" pitchFamily="34" charset="0"/>
                <a:cs typeface="Arial" charset="0"/>
              </a:rPr>
              <a:t>2009</a:t>
            </a:r>
          </a:p>
        </p:txBody>
      </p:sp>
      <p:sp>
        <p:nvSpPr>
          <p:cNvPr id="282633" name="Text Box 10"/>
          <p:cNvSpPr txBox="1">
            <a:spLocks noChangeArrowheads="1"/>
          </p:cNvSpPr>
          <p:nvPr/>
        </p:nvSpPr>
        <p:spPr bwMode="auto">
          <a:xfrm>
            <a:off x="6159500" y="2660650"/>
            <a:ext cx="836613" cy="366713"/>
          </a:xfrm>
          <a:prstGeom prst="rect">
            <a:avLst/>
          </a:prstGeom>
          <a:noFill/>
          <a:ln w="9525">
            <a:noFill/>
            <a:miter lim="800000"/>
            <a:headEnd/>
            <a:tailEnd/>
          </a:ln>
        </p:spPr>
        <p:txBody>
          <a:bodyPr>
            <a:spAutoFit/>
          </a:bodyPr>
          <a:lstStyle/>
          <a:p>
            <a:pPr algn="ctr" defTabSz="914400">
              <a:spcBef>
                <a:spcPct val="50000"/>
              </a:spcBef>
            </a:pPr>
            <a:r>
              <a:rPr lang="en-US" b="1">
                <a:latin typeface="Calibri" pitchFamily="34" charset="0"/>
                <a:cs typeface="Arial" charset="0"/>
              </a:rPr>
              <a:t>2011</a:t>
            </a:r>
          </a:p>
        </p:txBody>
      </p:sp>
      <p:sp>
        <p:nvSpPr>
          <p:cNvPr id="282634" name="Text Box 11"/>
          <p:cNvSpPr txBox="1">
            <a:spLocks noChangeArrowheads="1"/>
          </p:cNvSpPr>
          <p:nvPr/>
        </p:nvSpPr>
        <p:spPr bwMode="auto">
          <a:xfrm>
            <a:off x="3589338" y="2673350"/>
            <a:ext cx="838200" cy="366713"/>
          </a:xfrm>
          <a:prstGeom prst="rect">
            <a:avLst/>
          </a:prstGeom>
          <a:noFill/>
          <a:ln w="9525">
            <a:noFill/>
            <a:miter lim="800000"/>
            <a:headEnd/>
            <a:tailEnd/>
          </a:ln>
        </p:spPr>
        <p:txBody>
          <a:bodyPr>
            <a:spAutoFit/>
          </a:bodyPr>
          <a:lstStyle/>
          <a:p>
            <a:pPr algn="ctr" defTabSz="914400">
              <a:spcBef>
                <a:spcPct val="50000"/>
              </a:spcBef>
            </a:pPr>
            <a:r>
              <a:rPr lang="en-US" b="1">
                <a:solidFill>
                  <a:srgbClr val="003399"/>
                </a:solidFill>
                <a:latin typeface="Calibri" pitchFamily="34" charset="0"/>
                <a:cs typeface="Arial" charset="0"/>
              </a:rPr>
              <a:t>2010</a:t>
            </a:r>
          </a:p>
        </p:txBody>
      </p:sp>
      <p:sp>
        <p:nvSpPr>
          <p:cNvPr id="282635" name="Text Box 12"/>
          <p:cNvSpPr txBox="1">
            <a:spLocks noChangeArrowheads="1"/>
          </p:cNvSpPr>
          <p:nvPr/>
        </p:nvSpPr>
        <p:spPr bwMode="auto">
          <a:xfrm>
            <a:off x="180975" y="3429000"/>
            <a:ext cx="1295400" cy="1155700"/>
          </a:xfrm>
          <a:prstGeom prst="rect">
            <a:avLst/>
          </a:prstGeom>
          <a:noFill/>
          <a:ln w="9525">
            <a:noFill/>
            <a:miter lim="800000"/>
            <a:headEnd/>
            <a:tailEnd/>
          </a:ln>
        </p:spPr>
        <p:txBody>
          <a:bodyPr>
            <a:spAutoFit/>
          </a:bodyPr>
          <a:lstStyle/>
          <a:p>
            <a:pPr algn="ctr" defTabSz="914400">
              <a:spcBef>
                <a:spcPct val="50000"/>
              </a:spcBef>
            </a:pPr>
            <a:r>
              <a:rPr lang="en-US" sz="1400" b="1">
                <a:solidFill>
                  <a:srgbClr val="003399"/>
                </a:solidFill>
                <a:latin typeface="Calibri" pitchFamily="34" charset="0"/>
              </a:rPr>
              <a:t>Oral trans</a:t>
            </a:r>
            <a:br>
              <a:rPr lang="en-US" sz="1400" b="1">
                <a:solidFill>
                  <a:srgbClr val="003399"/>
                </a:solidFill>
                <a:latin typeface="Calibri" pitchFamily="34" charset="0"/>
              </a:rPr>
            </a:br>
            <a:r>
              <a:rPr lang="en-US" sz="1400" b="1">
                <a:solidFill>
                  <a:srgbClr val="003399"/>
                </a:solidFill>
                <a:latin typeface="Calibri" pitchFamily="34" charset="0"/>
              </a:rPr>
              <a:t>-mucosal fentanyl citrate</a:t>
            </a:r>
            <a:br>
              <a:rPr lang="en-US" sz="1400" b="1">
                <a:solidFill>
                  <a:srgbClr val="003399"/>
                </a:solidFill>
                <a:latin typeface="Calibri" pitchFamily="34" charset="0"/>
              </a:rPr>
            </a:br>
            <a:r>
              <a:rPr lang="en-US" sz="1400" b="1">
                <a:solidFill>
                  <a:srgbClr val="003399"/>
                </a:solidFill>
                <a:latin typeface="Calibri" pitchFamily="34" charset="0"/>
              </a:rPr>
              <a:t>(OTFC)</a:t>
            </a:r>
            <a:endParaRPr lang="en-US" sz="1400" b="1">
              <a:solidFill>
                <a:srgbClr val="003399"/>
              </a:solidFill>
              <a:latin typeface="Calibri" pitchFamily="34" charset="0"/>
              <a:cs typeface="Arial" charset="0"/>
            </a:endParaRPr>
          </a:p>
        </p:txBody>
      </p:sp>
      <p:sp>
        <p:nvSpPr>
          <p:cNvPr id="282636" name="Text Box 11"/>
          <p:cNvSpPr txBox="1">
            <a:spLocks noChangeArrowheads="1"/>
          </p:cNvSpPr>
          <p:nvPr/>
        </p:nvSpPr>
        <p:spPr bwMode="auto">
          <a:xfrm>
            <a:off x="4822825" y="2654300"/>
            <a:ext cx="838200" cy="366713"/>
          </a:xfrm>
          <a:prstGeom prst="rect">
            <a:avLst/>
          </a:prstGeom>
          <a:noFill/>
          <a:ln w="9525">
            <a:noFill/>
            <a:miter lim="800000"/>
            <a:headEnd/>
            <a:tailEnd/>
          </a:ln>
        </p:spPr>
        <p:txBody>
          <a:bodyPr>
            <a:spAutoFit/>
          </a:bodyPr>
          <a:lstStyle/>
          <a:p>
            <a:pPr algn="ctr" defTabSz="914400">
              <a:spcBef>
                <a:spcPct val="50000"/>
              </a:spcBef>
            </a:pPr>
            <a:r>
              <a:rPr lang="en-US" b="1">
                <a:latin typeface="Calibri" pitchFamily="34" charset="0"/>
                <a:cs typeface="Arial" charset="0"/>
              </a:rPr>
              <a:t>2011</a:t>
            </a:r>
          </a:p>
        </p:txBody>
      </p:sp>
      <p:sp>
        <p:nvSpPr>
          <p:cNvPr id="282637" name="Line 5"/>
          <p:cNvSpPr>
            <a:spLocks noChangeShapeType="1"/>
          </p:cNvSpPr>
          <p:nvPr/>
        </p:nvSpPr>
        <p:spPr bwMode="auto">
          <a:xfrm>
            <a:off x="6567488" y="3079750"/>
            <a:ext cx="0" cy="304800"/>
          </a:xfrm>
          <a:prstGeom prst="line">
            <a:avLst/>
          </a:prstGeom>
          <a:noFill/>
          <a:ln w="28575">
            <a:solidFill>
              <a:schemeClr val="tx1"/>
            </a:solidFill>
            <a:round/>
            <a:headEnd/>
            <a:tailEnd/>
          </a:ln>
        </p:spPr>
        <p:txBody>
          <a:bodyPr/>
          <a:lstStyle/>
          <a:p>
            <a:endParaRPr lang="it-IT"/>
          </a:p>
        </p:txBody>
      </p:sp>
      <p:sp>
        <p:nvSpPr>
          <p:cNvPr id="282638" name="Text Box 11"/>
          <p:cNvSpPr txBox="1">
            <a:spLocks noChangeArrowheads="1"/>
          </p:cNvSpPr>
          <p:nvPr/>
        </p:nvSpPr>
        <p:spPr bwMode="auto">
          <a:xfrm>
            <a:off x="7681913" y="2654300"/>
            <a:ext cx="838200" cy="366713"/>
          </a:xfrm>
          <a:prstGeom prst="rect">
            <a:avLst/>
          </a:prstGeom>
          <a:noFill/>
          <a:ln w="9525">
            <a:noFill/>
            <a:miter lim="800000"/>
            <a:headEnd/>
            <a:tailEnd/>
          </a:ln>
        </p:spPr>
        <p:txBody>
          <a:bodyPr>
            <a:spAutoFit/>
          </a:bodyPr>
          <a:lstStyle/>
          <a:p>
            <a:pPr algn="ctr" defTabSz="914400">
              <a:spcBef>
                <a:spcPct val="50000"/>
              </a:spcBef>
            </a:pPr>
            <a:r>
              <a:rPr lang="en-US" b="1">
                <a:latin typeface="Calibri" pitchFamily="34" charset="0"/>
                <a:cs typeface="Arial" charset="0"/>
              </a:rPr>
              <a:t>2011</a:t>
            </a:r>
          </a:p>
        </p:txBody>
      </p:sp>
      <p:sp>
        <p:nvSpPr>
          <p:cNvPr id="282639" name="Line 5"/>
          <p:cNvSpPr>
            <a:spLocks noChangeShapeType="1"/>
          </p:cNvSpPr>
          <p:nvPr/>
        </p:nvSpPr>
        <p:spPr bwMode="auto">
          <a:xfrm>
            <a:off x="8108950" y="3073400"/>
            <a:ext cx="0" cy="304800"/>
          </a:xfrm>
          <a:prstGeom prst="line">
            <a:avLst/>
          </a:prstGeom>
          <a:noFill/>
          <a:ln w="28575">
            <a:solidFill>
              <a:schemeClr val="tx1"/>
            </a:solidFill>
            <a:round/>
            <a:headEnd/>
            <a:tailEnd/>
          </a:ln>
        </p:spPr>
        <p:txBody>
          <a:bodyPr/>
          <a:lstStyle/>
          <a:p>
            <a:endParaRPr lang="it-IT"/>
          </a:p>
        </p:txBody>
      </p:sp>
      <p:sp>
        <p:nvSpPr>
          <p:cNvPr id="282640" name="Text Box 48"/>
          <p:cNvSpPr txBox="1">
            <a:spLocks noChangeArrowheads="1"/>
          </p:cNvSpPr>
          <p:nvPr/>
        </p:nvSpPr>
        <p:spPr bwMode="auto">
          <a:xfrm>
            <a:off x="1531938" y="3494088"/>
            <a:ext cx="1616075" cy="730250"/>
          </a:xfrm>
          <a:prstGeom prst="rect">
            <a:avLst/>
          </a:prstGeom>
          <a:noFill/>
          <a:ln w="9525">
            <a:noFill/>
            <a:miter lim="800000"/>
            <a:headEnd/>
            <a:tailEnd/>
          </a:ln>
        </p:spPr>
        <p:txBody>
          <a:bodyPr wrap="none">
            <a:spAutoFit/>
          </a:bodyPr>
          <a:lstStyle/>
          <a:p>
            <a:pPr algn="ctr" defTabSz="914400"/>
            <a:r>
              <a:rPr lang="en-US" sz="1400" b="1">
                <a:solidFill>
                  <a:srgbClr val="003399"/>
                </a:solidFill>
                <a:latin typeface="Calibri" pitchFamily="34" charset="0"/>
              </a:rPr>
              <a:t>Effervescent Buccal</a:t>
            </a:r>
          </a:p>
          <a:p>
            <a:pPr algn="ctr" defTabSz="914400"/>
            <a:r>
              <a:rPr lang="en-US" sz="1400" b="1">
                <a:solidFill>
                  <a:srgbClr val="003399"/>
                </a:solidFill>
                <a:latin typeface="Calibri" pitchFamily="34" charset="0"/>
              </a:rPr>
              <a:t>Tablet</a:t>
            </a:r>
          </a:p>
          <a:p>
            <a:pPr algn="ctr" defTabSz="914400"/>
            <a:r>
              <a:rPr lang="en-US" sz="1400" b="1">
                <a:solidFill>
                  <a:srgbClr val="003399"/>
                </a:solidFill>
                <a:latin typeface="Calibri" pitchFamily="34" charset="0"/>
              </a:rPr>
              <a:t>(FBT)</a:t>
            </a:r>
          </a:p>
        </p:txBody>
      </p:sp>
      <p:sp>
        <p:nvSpPr>
          <p:cNvPr id="282641" name="Text Box 49"/>
          <p:cNvSpPr txBox="1">
            <a:spLocks noChangeArrowheads="1"/>
          </p:cNvSpPr>
          <p:nvPr/>
        </p:nvSpPr>
        <p:spPr bwMode="auto">
          <a:xfrm>
            <a:off x="7092950" y="3495675"/>
            <a:ext cx="2000250" cy="942975"/>
          </a:xfrm>
          <a:prstGeom prst="rect">
            <a:avLst/>
          </a:prstGeom>
          <a:noFill/>
          <a:ln w="9525">
            <a:noFill/>
            <a:miter lim="800000"/>
            <a:headEnd/>
            <a:tailEnd/>
          </a:ln>
        </p:spPr>
        <p:txBody>
          <a:bodyPr>
            <a:spAutoFit/>
          </a:bodyPr>
          <a:lstStyle/>
          <a:p>
            <a:pPr algn="ctr" defTabSz="914400"/>
            <a:r>
              <a:rPr lang="en-US" sz="1400" b="1">
                <a:latin typeface="Calibri" pitchFamily="34" charset="0"/>
              </a:rPr>
              <a:t>BioErodible MucoAdhesive fentanyl disc</a:t>
            </a:r>
          </a:p>
          <a:p>
            <a:pPr algn="ctr" defTabSz="914400"/>
            <a:r>
              <a:rPr lang="en-US" sz="1400" b="1">
                <a:latin typeface="Calibri" pitchFamily="34" charset="0"/>
              </a:rPr>
              <a:t>(FBSF)</a:t>
            </a:r>
          </a:p>
        </p:txBody>
      </p:sp>
      <p:sp>
        <p:nvSpPr>
          <p:cNvPr id="282642" name="Text Box 51"/>
          <p:cNvSpPr txBox="1">
            <a:spLocks noChangeArrowheads="1"/>
          </p:cNvSpPr>
          <p:nvPr/>
        </p:nvSpPr>
        <p:spPr bwMode="auto">
          <a:xfrm>
            <a:off x="4679950" y="3511550"/>
            <a:ext cx="1214438" cy="942975"/>
          </a:xfrm>
          <a:prstGeom prst="rect">
            <a:avLst/>
          </a:prstGeom>
          <a:noFill/>
          <a:ln w="9525">
            <a:noFill/>
            <a:miter lim="800000"/>
            <a:headEnd/>
            <a:tailEnd/>
          </a:ln>
        </p:spPr>
        <p:txBody>
          <a:bodyPr>
            <a:spAutoFit/>
          </a:bodyPr>
          <a:lstStyle/>
          <a:p>
            <a:pPr algn="ctr" defTabSz="914400"/>
            <a:r>
              <a:rPr lang="en-US" sz="1400" b="1">
                <a:latin typeface="Calibri" pitchFamily="34" charset="0"/>
              </a:rPr>
              <a:t>Intranasal </a:t>
            </a:r>
          </a:p>
          <a:p>
            <a:pPr algn="ctr" defTabSz="914400"/>
            <a:r>
              <a:rPr lang="en-US" sz="1400" b="1">
                <a:latin typeface="Calibri" pitchFamily="34" charset="0"/>
              </a:rPr>
              <a:t>Fentanyl Spray</a:t>
            </a:r>
          </a:p>
          <a:p>
            <a:pPr algn="ctr" defTabSz="914400"/>
            <a:r>
              <a:rPr lang="en-US" sz="1400" b="1">
                <a:latin typeface="Calibri" pitchFamily="34" charset="0"/>
              </a:rPr>
              <a:t>(INFS)</a:t>
            </a:r>
          </a:p>
        </p:txBody>
      </p:sp>
      <p:sp>
        <p:nvSpPr>
          <p:cNvPr id="282643" name="Text Box 52"/>
          <p:cNvSpPr txBox="1">
            <a:spLocks noChangeArrowheads="1"/>
          </p:cNvSpPr>
          <p:nvPr/>
        </p:nvSpPr>
        <p:spPr bwMode="auto">
          <a:xfrm>
            <a:off x="3509963" y="3511550"/>
            <a:ext cx="954087" cy="730250"/>
          </a:xfrm>
          <a:prstGeom prst="rect">
            <a:avLst/>
          </a:prstGeom>
          <a:noFill/>
          <a:ln w="9525">
            <a:noFill/>
            <a:miter lim="800000"/>
            <a:headEnd/>
            <a:tailEnd/>
          </a:ln>
        </p:spPr>
        <p:txBody>
          <a:bodyPr wrap="none">
            <a:spAutoFit/>
          </a:bodyPr>
          <a:lstStyle/>
          <a:p>
            <a:pPr algn="ctr" defTabSz="914400"/>
            <a:r>
              <a:rPr lang="en-US" sz="1400" b="1">
                <a:solidFill>
                  <a:srgbClr val="003399"/>
                </a:solidFill>
                <a:latin typeface="Calibri" pitchFamily="34" charset="0"/>
              </a:rPr>
              <a:t>Sublingual</a:t>
            </a:r>
          </a:p>
          <a:p>
            <a:pPr algn="ctr" defTabSz="914400"/>
            <a:r>
              <a:rPr lang="en-US" sz="1400" b="1">
                <a:solidFill>
                  <a:srgbClr val="003399"/>
                </a:solidFill>
                <a:latin typeface="Calibri" pitchFamily="34" charset="0"/>
              </a:rPr>
              <a:t>Fentanyl</a:t>
            </a:r>
          </a:p>
          <a:p>
            <a:pPr algn="ctr" defTabSz="914400"/>
            <a:r>
              <a:rPr lang="en-US" sz="1400" b="1">
                <a:solidFill>
                  <a:srgbClr val="003399"/>
                </a:solidFill>
                <a:latin typeface="Calibri" pitchFamily="34" charset="0"/>
              </a:rPr>
              <a:t>(SLF)</a:t>
            </a:r>
          </a:p>
        </p:txBody>
      </p:sp>
      <p:sp>
        <p:nvSpPr>
          <p:cNvPr id="282644" name="Text Box 57"/>
          <p:cNvSpPr txBox="1">
            <a:spLocks noChangeArrowheads="1"/>
          </p:cNvSpPr>
          <p:nvPr/>
        </p:nvSpPr>
        <p:spPr bwMode="auto">
          <a:xfrm>
            <a:off x="5867400" y="3511550"/>
            <a:ext cx="1322388" cy="730250"/>
          </a:xfrm>
          <a:prstGeom prst="rect">
            <a:avLst/>
          </a:prstGeom>
          <a:noFill/>
          <a:ln w="9525">
            <a:noFill/>
            <a:miter lim="800000"/>
            <a:headEnd/>
            <a:tailEnd/>
          </a:ln>
        </p:spPr>
        <p:txBody>
          <a:bodyPr wrap="none">
            <a:spAutoFit/>
          </a:bodyPr>
          <a:lstStyle/>
          <a:p>
            <a:pPr algn="ctr" defTabSz="914400"/>
            <a:r>
              <a:rPr lang="en-US" sz="1400" b="1">
                <a:latin typeface="Calibri" pitchFamily="34" charset="0"/>
              </a:rPr>
              <a:t>Fentanyl Pectin</a:t>
            </a:r>
          </a:p>
          <a:p>
            <a:pPr algn="ctr" defTabSz="914400"/>
            <a:r>
              <a:rPr lang="en-US" sz="1400" b="1">
                <a:latin typeface="Calibri" pitchFamily="34" charset="0"/>
              </a:rPr>
              <a:t> Nasal Spray</a:t>
            </a:r>
          </a:p>
          <a:p>
            <a:pPr algn="ctr" defTabSz="914400"/>
            <a:r>
              <a:rPr lang="en-US" sz="1400" b="1">
                <a:latin typeface="Calibri" pitchFamily="34" charset="0"/>
                <a:cs typeface="Arial" charset="0"/>
              </a:rPr>
              <a:t>(FPNS)</a:t>
            </a:r>
            <a:endParaRPr lang="en-US" sz="1400" b="1">
              <a:latin typeface="Calibri" pitchFamily="34" charset="0"/>
            </a:endParaRPr>
          </a:p>
        </p:txBody>
      </p:sp>
      <p:sp>
        <p:nvSpPr>
          <p:cNvPr id="282645" name="Text Box 22"/>
          <p:cNvSpPr txBox="1">
            <a:spLocks noChangeArrowheads="1"/>
          </p:cNvSpPr>
          <p:nvPr/>
        </p:nvSpPr>
        <p:spPr bwMode="auto">
          <a:xfrm>
            <a:off x="609600" y="1066800"/>
            <a:ext cx="7883525" cy="519113"/>
          </a:xfrm>
          <a:prstGeom prst="rect">
            <a:avLst/>
          </a:prstGeom>
          <a:noFill/>
          <a:ln w="9525">
            <a:noFill/>
            <a:miter lim="800000"/>
            <a:headEnd/>
            <a:tailEnd/>
          </a:ln>
        </p:spPr>
        <p:txBody>
          <a:bodyPr/>
          <a:lstStyle/>
          <a:p>
            <a:pPr marL="342900" indent="-342900">
              <a:spcBef>
                <a:spcPct val="20000"/>
              </a:spcBef>
              <a:buClr>
                <a:srgbClr val="E7893E"/>
              </a:buClr>
              <a:buFont typeface="Lucida Grande"/>
              <a:buChar char="❀"/>
            </a:pPr>
            <a:r>
              <a:rPr lang="it-IT" sz="2800" b="1">
                <a:solidFill>
                  <a:srgbClr val="FFFF00"/>
                </a:solidFill>
                <a:latin typeface="Calibri" pitchFamily="34" charset="0"/>
              </a:rPr>
              <a:t>Farmaci per il trattamento del BTcP in Italia</a:t>
            </a:r>
          </a:p>
        </p:txBody>
      </p:sp>
      <p:sp>
        <p:nvSpPr>
          <p:cNvPr id="282646" name="Rectangle 7"/>
          <p:cNvSpPr>
            <a:spLocks noChangeArrowheads="1"/>
          </p:cNvSpPr>
          <p:nvPr/>
        </p:nvSpPr>
        <p:spPr bwMode="auto">
          <a:xfrm>
            <a:off x="250825" y="0"/>
            <a:ext cx="8893175" cy="1009650"/>
          </a:xfrm>
          <a:prstGeom prst="rect">
            <a:avLst/>
          </a:prstGeom>
          <a:noFill/>
          <a:ln w="9525">
            <a:noFill/>
            <a:miter lim="800000"/>
            <a:headEnd/>
            <a:tailEnd/>
          </a:ln>
        </p:spPr>
        <p:txBody>
          <a:bodyPr anchor="ctr"/>
          <a:lstStyle/>
          <a:p>
            <a:pPr defTabSz="914400" eaLnBrk="0" hangingPunct="0"/>
            <a:r>
              <a:rPr lang="en-US" sz="2800" b="1">
                <a:solidFill>
                  <a:schemeClr val="bg1"/>
                </a:solidFill>
                <a:latin typeface="Verdana" pitchFamily="34" charset="0"/>
              </a:rPr>
              <a:t>			SCENARIO ROO</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ChangeArrowheads="1"/>
          </p:cNvSpPr>
          <p:nvPr/>
        </p:nvSpPr>
        <p:spPr bwMode="auto">
          <a:xfrm>
            <a:off x="1006475" y="228600"/>
            <a:ext cx="7886700" cy="685800"/>
          </a:xfrm>
          <a:prstGeom prst="rect">
            <a:avLst/>
          </a:prstGeom>
          <a:noFill/>
          <a:ln w="9525">
            <a:noFill/>
            <a:miter lim="800000"/>
            <a:headEnd/>
            <a:tailEnd/>
          </a:ln>
          <a:effectLst>
            <a:outerShdw dist="35921" dir="2700000" algn="ctr" rotWithShape="0">
              <a:schemeClr val="tx1"/>
            </a:outerShdw>
          </a:effectLst>
        </p:spPr>
        <p:txBody>
          <a:bodyPr anchor="ctr"/>
          <a:lstStyle/>
          <a:p>
            <a:pPr defTabSz="914400" fontAlgn="auto">
              <a:spcBef>
                <a:spcPts val="0"/>
              </a:spcBef>
              <a:spcAft>
                <a:spcPts val="0"/>
              </a:spcAft>
              <a:defRPr/>
            </a:pPr>
            <a:endParaRPr lang="it-IT" sz="3200" b="1">
              <a:solidFill>
                <a:srgbClr val="FFFF00"/>
              </a:solidFill>
              <a:latin typeface="+mn-lt"/>
            </a:endParaRPr>
          </a:p>
        </p:txBody>
      </p:sp>
      <p:sp>
        <p:nvSpPr>
          <p:cNvPr id="284674" name="Text Box 6"/>
          <p:cNvSpPr txBox="1">
            <a:spLocks noChangeArrowheads="1"/>
          </p:cNvSpPr>
          <p:nvPr/>
        </p:nvSpPr>
        <p:spPr bwMode="auto">
          <a:xfrm>
            <a:off x="152400" y="1862138"/>
            <a:ext cx="8893175" cy="4894262"/>
          </a:xfrm>
          <a:prstGeom prst="rect">
            <a:avLst/>
          </a:prstGeom>
          <a:noFill/>
          <a:ln w="9525">
            <a:noFill/>
            <a:miter lim="800000"/>
            <a:headEnd/>
            <a:tailEnd/>
          </a:ln>
        </p:spPr>
        <p:txBody>
          <a:bodyPr>
            <a:spAutoFit/>
          </a:bodyPr>
          <a:lstStyle/>
          <a:p>
            <a:pPr marL="342900" indent="-342900" algn="ctr" defTabSz="914400"/>
            <a:endParaRPr lang="it-IT" sz="3200" b="1">
              <a:latin typeface="Calisto MT" pitchFamily="18" charset="0"/>
            </a:endParaRPr>
          </a:p>
          <a:p>
            <a:pPr marL="342900" indent="-342900" algn="ctr" defTabSz="914400"/>
            <a:r>
              <a:rPr lang="it-IT" sz="3200" b="1">
                <a:solidFill>
                  <a:srgbClr val="FF0000"/>
                </a:solidFill>
                <a:latin typeface="Calisto MT" pitchFamily="18" charset="0"/>
              </a:rPr>
              <a:t>FENTANYL TRANSMUCOSALI</a:t>
            </a:r>
          </a:p>
          <a:p>
            <a:pPr marL="342900" indent="-342900" algn="ctr" defTabSz="914400"/>
            <a:endParaRPr lang="it-IT" sz="3200" b="1">
              <a:latin typeface="Calisto MT" pitchFamily="18" charset="0"/>
            </a:endParaRPr>
          </a:p>
          <a:p>
            <a:pPr marL="342900" indent="-342900" defTabSz="914400">
              <a:buFontTx/>
              <a:buAutoNum type="arabicPeriod"/>
            </a:pPr>
            <a:r>
              <a:rPr lang="it-IT" sz="3200" b="1">
                <a:latin typeface="Calisto MT" pitchFamily="18" charset="0"/>
              </a:rPr>
              <a:t> FORNICE GENGIVALE (ACTIQ) </a:t>
            </a:r>
            <a:r>
              <a:rPr lang="it-IT" sz="2400" b="1">
                <a:latin typeface="Calisto MT" pitchFamily="18" charset="0"/>
              </a:rPr>
              <a:t>(Dompè)</a:t>
            </a:r>
          </a:p>
          <a:p>
            <a:pPr marL="342900" indent="-342900" defTabSz="914400">
              <a:buFontTx/>
              <a:buAutoNum type="arabicPeriod"/>
            </a:pPr>
            <a:r>
              <a:rPr lang="it-IT" sz="3200" b="1">
                <a:latin typeface="Calisto MT" pitchFamily="18" charset="0"/>
              </a:rPr>
              <a:t> MUCOSA ORALE (EFFENTORA) </a:t>
            </a:r>
            <a:r>
              <a:rPr lang="it-IT" sz="2400" b="1">
                <a:latin typeface="Calisto MT" pitchFamily="18" charset="0"/>
              </a:rPr>
              <a:t>(Cephalon)</a:t>
            </a:r>
          </a:p>
          <a:p>
            <a:pPr marL="342900" indent="-342900" defTabSz="914400">
              <a:buFontTx/>
              <a:buAutoNum type="arabicPeriod"/>
            </a:pPr>
            <a:r>
              <a:rPr lang="it-IT" sz="3200" b="1">
                <a:latin typeface="Calisto MT" pitchFamily="18" charset="0"/>
              </a:rPr>
              <a:t> SUBLINGUALE Effervescente (ABSTRAL) </a:t>
            </a:r>
            <a:r>
              <a:rPr lang="it-IT" sz="2400" b="1">
                <a:latin typeface="Calisto MT" pitchFamily="18" charset="0"/>
              </a:rPr>
              <a:t>(Prostrakan)</a:t>
            </a:r>
          </a:p>
          <a:p>
            <a:pPr marL="342900" indent="-342900" defTabSz="914400">
              <a:buFontTx/>
              <a:buAutoNum type="arabicPeriod"/>
            </a:pPr>
            <a:r>
              <a:rPr lang="it-IT" sz="3200" b="1">
                <a:latin typeface="Calisto MT" pitchFamily="18" charset="0"/>
              </a:rPr>
              <a:t> NASALE </a:t>
            </a:r>
          </a:p>
          <a:p>
            <a:pPr marL="342900" indent="-342900" defTabSz="914400"/>
            <a:r>
              <a:rPr lang="it-IT" sz="3200" b="1">
                <a:latin typeface="Calisto MT" pitchFamily="18" charset="0"/>
              </a:rPr>
              <a:t>      - INSTANYL  </a:t>
            </a:r>
            <a:r>
              <a:rPr lang="it-IT" sz="2400" b="1">
                <a:latin typeface="Calisto MT" pitchFamily="18" charset="0"/>
              </a:rPr>
              <a:t>(Grunenthal)</a:t>
            </a:r>
            <a:r>
              <a:rPr lang="it-IT" sz="3200" b="1">
                <a:latin typeface="Calisto MT" pitchFamily="18" charset="0"/>
              </a:rPr>
              <a:t> </a:t>
            </a:r>
          </a:p>
          <a:p>
            <a:pPr marL="342900" indent="-342900" defTabSz="914400"/>
            <a:r>
              <a:rPr lang="it-IT" sz="3200" b="1">
                <a:latin typeface="Calisto MT" pitchFamily="18" charset="0"/>
              </a:rPr>
              <a:t>      - PECFENT   </a:t>
            </a:r>
            <a:r>
              <a:rPr lang="it-IT" sz="2400" b="1">
                <a:latin typeface="Calisto MT" pitchFamily="18" charset="0"/>
              </a:rPr>
              <a:t>(Molteni)</a:t>
            </a:r>
          </a:p>
        </p:txBody>
      </p:sp>
      <p:sp>
        <p:nvSpPr>
          <p:cNvPr id="284675" name="Rectangle 7"/>
          <p:cNvSpPr>
            <a:spLocks noChangeArrowheads="1"/>
          </p:cNvSpPr>
          <p:nvPr/>
        </p:nvSpPr>
        <p:spPr bwMode="auto">
          <a:xfrm>
            <a:off x="1973263" y="260350"/>
            <a:ext cx="5335587" cy="519113"/>
          </a:xfrm>
          <a:prstGeom prst="rect">
            <a:avLst/>
          </a:prstGeom>
          <a:noFill/>
          <a:ln w="9525">
            <a:noFill/>
            <a:miter lim="800000"/>
            <a:headEnd/>
            <a:tailEnd/>
          </a:ln>
        </p:spPr>
        <p:txBody>
          <a:bodyPr>
            <a:spAutoFit/>
          </a:bodyPr>
          <a:lstStyle/>
          <a:p>
            <a:pPr defTabSz="914400"/>
            <a:r>
              <a:rPr lang="it-IT" sz="2800" b="1">
                <a:solidFill>
                  <a:srgbClr val="FFFF00"/>
                </a:solidFill>
                <a:latin typeface="Calisto MT" pitchFamily="18" charset="0"/>
              </a:rPr>
              <a:t>RAPID ONSET OPIOID  (ROO)</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Line 4"/>
          <p:cNvSpPr>
            <a:spLocks noChangeShapeType="1"/>
          </p:cNvSpPr>
          <p:nvPr/>
        </p:nvSpPr>
        <p:spPr bwMode="auto">
          <a:xfrm>
            <a:off x="457200" y="685800"/>
            <a:ext cx="8466138" cy="0"/>
          </a:xfrm>
          <a:prstGeom prst="line">
            <a:avLst/>
          </a:prstGeom>
          <a:noFill/>
          <a:ln w="19050">
            <a:solidFill>
              <a:srgbClr val="A3D5FB"/>
            </a:solidFill>
            <a:round/>
            <a:headEnd/>
            <a:tailEnd/>
          </a:ln>
        </p:spPr>
        <p:txBody>
          <a:bodyPr/>
          <a:lstStyle/>
          <a:p>
            <a:endParaRPr lang="it-IT"/>
          </a:p>
        </p:txBody>
      </p:sp>
      <p:sp>
        <p:nvSpPr>
          <p:cNvPr id="286722" name="Text Box 5"/>
          <p:cNvSpPr txBox="1">
            <a:spLocks noChangeArrowheads="1"/>
          </p:cNvSpPr>
          <p:nvPr/>
        </p:nvSpPr>
        <p:spPr bwMode="auto">
          <a:xfrm>
            <a:off x="304800" y="838200"/>
            <a:ext cx="9144000" cy="5694363"/>
          </a:xfrm>
          <a:prstGeom prst="rect">
            <a:avLst/>
          </a:prstGeom>
          <a:noFill/>
          <a:ln w="9525">
            <a:noFill/>
            <a:miter lim="800000"/>
            <a:headEnd/>
            <a:tailEnd/>
          </a:ln>
        </p:spPr>
        <p:txBody>
          <a:bodyPr>
            <a:spAutoFit/>
          </a:bodyPr>
          <a:lstStyle/>
          <a:p>
            <a:pPr marL="342900" indent="-342900" algn="ctr" defTabSz="914400"/>
            <a:endParaRPr lang="it-IT" sz="2000" b="1">
              <a:latin typeface="Calisto MT" pitchFamily="18" charset="0"/>
            </a:endParaRPr>
          </a:p>
          <a:p>
            <a:pPr marL="342900" indent="-342900" algn="ctr" defTabSz="914400"/>
            <a:r>
              <a:rPr lang="it-IT" sz="2400" b="1">
                <a:solidFill>
                  <a:srgbClr val="FFFF00"/>
                </a:solidFill>
                <a:latin typeface="Calisto MT" pitchFamily="18" charset="0"/>
              </a:rPr>
              <a:t>FENTANYL TRANSMUCOSALI</a:t>
            </a:r>
          </a:p>
          <a:p>
            <a:pPr marL="342900" indent="-342900" algn="ctr" defTabSz="914400"/>
            <a:endParaRPr lang="it-IT" sz="2000" b="1">
              <a:latin typeface="Calisto MT" pitchFamily="18" charset="0"/>
            </a:endParaRPr>
          </a:p>
          <a:p>
            <a:pPr marL="342900" indent="-342900" algn="ctr" defTabSz="914400"/>
            <a:endParaRPr lang="it-IT" sz="2000" b="1">
              <a:latin typeface="Calisto MT" pitchFamily="18" charset="0"/>
            </a:endParaRPr>
          </a:p>
          <a:p>
            <a:pPr marL="342900" indent="-342900" algn="ctr" defTabSz="914400"/>
            <a:r>
              <a:rPr lang="it-IT" sz="2000" b="1">
                <a:latin typeface="Calisto MT" pitchFamily="18" charset="0"/>
              </a:rPr>
              <a:t> </a:t>
            </a:r>
          </a:p>
          <a:p>
            <a:pPr marL="342900" indent="-342900" defTabSz="914400">
              <a:buFontTx/>
              <a:buAutoNum type="arabicPeriod"/>
            </a:pPr>
            <a:r>
              <a:rPr lang="it-IT" sz="2000" b="1">
                <a:latin typeface="Calisto MT" pitchFamily="18" charset="0"/>
              </a:rPr>
              <a:t> SEMPLICITA’ NELL’ASSUNZIONE/SOMMINISTRAZIONE</a:t>
            </a:r>
          </a:p>
          <a:p>
            <a:pPr marL="342900" indent="-342900" defTabSz="914400"/>
            <a:r>
              <a:rPr lang="it-IT" sz="2000" b="1">
                <a:latin typeface="Calisto MT" pitchFamily="18" charset="0"/>
              </a:rPr>
              <a:t>     1.1.  Ad es. Necessità o meno di device</a:t>
            </a:r>
          </a:p>
          <a:p>
            <a:pPr marL="342900" indent="-342900" defTabSz="914400"/>
            <a:r>
              <a:rPr lang="it-IT" sz="2000" b="1">
                <a:latin typeface="Calisto MT" pitchFamily="18" charset="0"/>
              </a:rPr>
              <a:t>	 1.2.  Scelta del malato, famiglia, equipe</a:t>
            </a:r>
          </a:p>
          <a:p>
            <a:pPr marL="342900" indent="-342900" defTabSz="914400"/>
            <a:r>
              <a:rPr lang="it-IT" sz="2000" b="1">
                <a:latin typeface="Calisto MT" pitchFamily="18" charset="0"/>
              </a:rPr>
              <a:t>2.  ASPETTI FARMACOLOGICI</a:t>
            </a:r>
          </a:p>
          <a:p>
            <a:pPr marL="342900" indent="-342900" defTabSz="914400"/>
            <a:r>
              <a:rPr lang="it-IT" sz="2000" b="1">
                <a:latin typeface="Calisto MT" pitchFamily="18" charset="0"/>
              </a:rPr>
              <a:t>		2.1. RAPIDITA’ E DURATA DI AZIONE   5’,10,15’ </a:t>
            </a:r>
          </a:p>
          <a:p>
            <a:pPr marL="342900" indent="-342900" defTabSz="914400"/>
            <a:r>
              <a:rPr lang="it-IT" sz="2000" b="1">
                <a:latin typeface="Calisto MT" pitchFamily="18" charset="0"/>
              </a:rPr>
              <a:t>		2.2. BIODISPONIBILITA’</a:t>
            </a:r>
          </a:p>
          <a:p>
            <a:pPr marL="342900" indent="-342900" defTabSz="914400"/>
            <a:r>
              <a:rPr lang="it-IT" sz="2000" b="1">
                <a:latin typeface="Calisto MT" pitchFamily="18" charset="0"/>
              </a:rPr>
              <a:t>		2.3. METABOLISMO</a:t>
            </a:r>
          </a:p>
          <a:p>
            <a:pPr marL="342900" indent="-342900" defTabSz="914400">
              <a:buFontTx/>
              <a:buAutoNum type="arabicPeriod" startAt="3"/>
            </a:pPr>
            <a:r>
              <a:rPr lang="it-IT" sz="2000" b="1">
                <a:latin typeface="Calisto MT" pitchFamily="18" charset="0"/>
              </a:rPr>
              <a:t> POSOLOGIE DISPONIBILI E LOCK OUT PERIOD</a:t>
            </a:r>
          </a:p>
          <a:p>
            <a:pPr marL="342900" indent="-342900" defTabSz="914400">
              <a:buFontTx/>
              <a:buAutoNum type="arabicPeriod" startAt="3"/>
            </a:pPr>
            <a:r>
              <a:rPr lang="it-IT" sz="2000" b="1">
                <a:latin typeface="Calisto MT" pitchFamily="18" charset="0"/>
              </a:rPr>
              <a:t> TITOLAZIONE</a:t>
            </a:r>
          </a:p>
          <a:p>
            <a:pPr marL="342900" indent="-342900" defTabSz="914400"/>
            <a:r>
              <a:rPr lang="it-IT" sz="2000" b="1">
                <a:latin typeface="Calisto MT" pitchFamily="18" charset="0"/>
              </a:rPr>
              <a:t>5.  EFFICACIA</a:t>
            </a:r>
          </a:p>
          <a:p>
            <a:pPr marL="342900" indent="-342900" defTabSz="914400">
              <a:buFontTx/>
              <a:buAutoNum type="arabicPeriod" startAt="6"/>
            </a:pPr>
            <a:r>
              <a:rPr lang="it-IT" sz="2000" b="1">
                <a:latin typeface="Calisto MT" pitchFamily="18" charset="0"/>
              </a:rPr>
              <a:t> TOLLERABILITA’</a:t>
            </a:r>
          </a:p>
          <a:p>
            <a:pPr marL="342900" indent="-342900" defTabSz="914400">
              <a:buFontTx/>
              <a:buAutoNum type="arabicPeriod" startAt="6"/>
            </a:pPr>
            <a:r>
              <a:rPr lang="it-IT" sz="2000" b="1">
                <a:latin typeface="Calisto MT" pitchFamily="18" charset="0"/>
              </a:rPr>
              <a:t> SICUREZZA</a:t>
            </a:r>
          </a:p>
          <a:p>
            <a:pPr marL="342900" indent="-342900" defTabSz="914400"/>
            <a:r>
              <a:rPr lang="it-IT" sz="2000" b="1">
                <a:latin typeface="Calisto MT" pitchFamily="18" charset="0"/>
              </a:rPr>
              <a:t>8.  CONFEZIONE e COSTI</a:t>
            </a:r>
          </a:p>
        </p:txBody>
      </p:sp>
      <p:sp>
        <p:nvSpPr>
          <p:cNvPr id="286723" name="Rectangle 6"/>
          <p:cNvSpPr>
            <a:spLocks noChangeArrowheads="1"/>
          </p:cNvSpPr>
          <p:nvPr/>
        </p:nvSpPr>
        <p:spPr bwMode="auto">
          <a:xfrm>
            <a:off x="1973263" y="107950"/>
            <a:ext cx="5335587" cy="519113"/>
          </a:xfrm>
          <a:prstGeom prst="rect">
            <a:avLst/>
          </a:prstGeom>
          <a:noFill/>
          <a:ln w="9525">
            <a:noFill/>
            <a:miter lim="800000"/>
            <a:headEnd/>
            <a:tailEnd/>
          </a:ln>
        </p:spPr>
        <p:txBody>
          <a:bodyPr>
            <a:spAutoFit/>
          </a:bodyPr>
          <a:lstStyle/>
          <a:p>
            <a:pPr defTabSz="914400"/>
            <a:r>
              <a:rPr lang="it-IT" sz="2800" b="1">
                <a:solidFill>
                  <a:srgbClr val="FFFF00"/>
                </a:solidFill>
                <a:latin typeface="Calisto MT" pitchFamily="18" charset="0"/>
              </a:rPr>
              <a:t>RAPID ONSET OPIOID  (ROO)</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p:txBody>
          <a:bodyPr rtlCol="0" anchor="t">
            <a:noAutofit/>
          </a:bodyPr>
          <a:lstStyle/>
          <a:p>
            <a:pPr fontAlgn="auto">
              <a:spcAft>
                <a:spcPts val="0"/>
              </a:spcAft>
              <a:defRPr/>
            </a:pPr>
            <a:r>
              <a:rPr lang="it-IT" sz="3200" dirty="0">
                <a:solidFill>
                  <a:schemeClr val="accent3">
                    <a:lumMod val="40000"/>
                    <a:lumOff val="60000"/>
                  </a:schemeClr>
                </a:solidFill>
              </a:rPr>
              <a:t>FENTANYL  CITRATO TRANSMUCOSALE</a:t>
            </a:r>
          </a:p>
        </p:txBody>
      </p:sp>
      <p:pic>
        <p:nvPicPr>
          <p:cNvPr id="288770" name="Picture 3" descr="181px-Fentanyl_lollipops_Actiq_400_mcg"/>
          <p:cNvPicPr>
            <a:picLocks noChangeAspect="1" noChangeArrowheads="1"/>
          </p:cNvPicPr>
          <p:nvPr/>
        </p:nvPicPr>
        <p:blipFill>
          <a:blip r:embed="rId2"/>
          <a:srcRect/>
          <a:stretch>
            <a:fillRect/>
          </a:stretch>
        </p:blipFill>
        <p:spPr bwMode="auto">
          <a:xfrm>
            <a:off x="1547813" y="1412875"/>
            <a:ext cx="5400675" cy="3978275"/>
          </a:xfrm>
          <a:prstGeom prst="rect">
            <a:avLst/>
          </a:prstGeom>
          <a:noFill/>
          <a:ln w="9525">
            <a:noFill/>
            <a:miter lim="800000"/>
            <a:headEnd/>
            <a:tailEnd/>
          </a:ln>
        </p:spPr>
      </p:pic>
      <p:sp>
        <p:nvSpPr>
          <p:cNvPr id="288771" name="Text Box 6"/>
          <p:cNvSpPr txBox="1">
            <a:spLocks noChangeArrowheads="1"/>
          </p:cNvSpPr>
          <p:nvPr/>
        </p:nvSpPr>
        <p:spPr bwMode="auto">
          <a:xfrm>
            <a:off x="1212850" y="5589588"/>
            <a:ext cx="6167438" cy="457200"/>
          </a:xfrm>
          <a:prstGeom prst="rect">
            <a:avLst/>
          </a:prstGeom>
          <a:noFill/>
          <a:ln w="9525">
            <a:noFill/>
            <a:miter lim="800000"/>
            <a:headEnd/>
            <a:tailEnd/>
          </a:ln>
        </p:spPr>
        <p:txBody>
          <a:bodyPr>
            <a:spAutoFit/>
          </a:bodyPr>
          <a:lstStyle/>
          <a:p>
            <a:pPr defTabSz="914400"/>
            <a:r>
              <a:rPr lang="it-IT" sz="2400" b="1">
                <a:latin typeface="Calisto MT" pitchFamily="18" charset="0"/>
              </a:rPr>
              <a:t>CONFEZIONI da 3 pezzi e da 15 pezzi</a:t>
            </a:r>
          </a:p>
        </p:txBody>
      </p:sp>
      <p:sp>
        <p:nvSpPr>
          <p:cNvPr id="288772" name="Text Box 7"/>
          <p:cNvSpPr txBox="1">
            <a:spLocks noChangeArrowheads="1"/>
          </p:cNvSpPr>
          <p:nvPr/>
        </p:nvSpPr>
        <p:spPr bwMode="auto">
          <a:xfrm>
            <a:off x="7410450" y="2519363"/>
            <a:ext cx="1328738" cy="1196975"/>
          </a:xfrm>
          <a:prstGeom prst="rect">
            <a:avLst/>
          </a:prstGeom>
          <a:noFill/>
          <a:ln w="9525">
            <a:solidFill>
              <a:srgbClr val="CC0066"/>
            </a:solidFill>
            <a:miter lim="800000"/>
            <a:headEnd/>
            <a:tailEnd/>
          </a:ln>
        </p:spPr>
        <p:txBody>
          <a:bodyPr wrap="none">
            <a:spAutoFit/>
          </a:bodyPr>
          <a:lstStyle/>
          <a:p>
            <a:pPr algn="ctr" defTabSz="914400"/>
            <a:r>
              <a:rPr lang="it-IT" sz="2400" b="1">
                <a:latin typeface="Calisto MT" pitchFamily="18" charset="0"/>
              </a:rPr>
              <a:t>da 200</a:t>
            </a:r>
          </a:p>
          <a:p>
            <a:pPr algn="ctr" defTabSz="914400"/>
            <a:r>
              <a:rPr lang="it-IT" sz="2400" b="1">
                <a:latin typeface="Calisto MT" pitchFamily="18" charset="0"/>
              </a:rPr>
              <a:t>a 1600</a:t>
            </a:r>
          </a:p>
          <a:p>
            <a:pPr algn="ctr" defTabSz="914400"/>
            <a:r>
              <a:rPr lang="it-IT" sz="2400" b="1">
                <a:latin typeface="Calisto MT" pitchFamily="18" charset="0"/>
              </a:rPr>
              <a:t>microgr</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Rectangle 2"/>
          <p:cNvSpPr>
            <a:spLocks noGrp="1" noChangeArrowheads="1"/>
          </p:cNvSpPr>
          <p:nvPr>
            <p:ph type="title" idx="4294967295"/>
          </p:nvPr>
        </p:nvSpPr>
        <p:spPr>
          <a:ln>
            <a:solidFill>
              <a:schemeClr val="tx2"/>
            </a:solidFill>
          </a:ln>
        </p:spPr>
        <p:txBody>
          <a:bodyPr anchor="t"/>
          <a:lstStyle/>
          <a:p>
            <a:r>
              <a:rPr lang="it-IT" sz="3200" smtClean="0">
                <a:solidFill>
                  <a:srgbClr val="A7D5F3"/>
                </a:solidFill>
              </a:rPr>
              <a:t>FENTANYL  CITRATO TRANSMUCOSALE</a:t>
            </a:r>
          </a:p>
        </p:txBody>
      </p:sp>
      <p:pic>
        <p:nvPicPr>
          <p:cNvPr id="289794" name="Picture 3" descr="ActiqIG"/>
          <p:cNvPicPr>
            <a:picLocks noChangeAspect="1" noChangeArrowheads="1"/>
          </p:cNvPicPr>
          <p:nvPr/>
        </p:nvPicPr>
        <p:blipFill>
          <a:blip r:embed="rId2"/>
          <a:srcRect/>
          <a:stretch>
            <a:fillRect/>
          </a:stretch>
        </p:blipFill>
        <p:spPr bwMode="auto">
          <a:xfrm>
            <a:off x="177800" y="1773238"/>
            <a:ext cx="4249738" cy="4392612"/>
          </a:xfrm>
          <a:prstGeom prst="rect">
            <a:avLst/>
          </a:prstGeom>
          <a:noFill/>
          <a:ln w="9525">
            <a:noFill/>
            <a:miter lim="800000"/>
            <a:headEnd/>
            <a:tailEnd/>
          </a:ln>
        </p:spPr>
      </p:pic>
      <p:pic>
        <p:nvPicPr>
          <p:cNvPr id="289795" name="Picture 5"/>
          <p:cNvPicPr>
            <a:picLocks noChangeAspect="1" noChangeArrowheads="1"/>
          </p:cNvPicPr>
          <p:nvPr/>
        </p:nvPicPr>
        <p:blipFill>
          <a:blip r:embed="rId3"/>
          <a:srcRect/>
          <a:stretch>
            <a:fillRect/>
          </a:stretch>
        </p:blipFill>
        <p:spPr bwMode="auto">
          <a:xfrm>
            <a:off x="4643438" y="1700213"/>
            <a:ext cx="4321175" cy="4176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a:xfrm>
            <a:off x="304800" y="-76200"/>
            <a:ext cx="8459788" cy="1223963"/>
          </a:xfrm>
        </p:spPr>
        <p:txBody>
          <a:bodyPr rtlCol="0" anchor="t">
            <a:noAutofit/>
          </a:bodyPr>
          <a:lstStyle/>
          <a:p>
            <a:pPr fontAlgn="auto">
              <a:spcAft>
                <a:spcPts val="0"/>
              </a:spcAft>
              <a:defRPr/>
            </a:pPr>
            <a:r>
              <a:rPr lang="it-IT" dirty="0">
                <a:solidFill>
                  <a:schemeClr val="accent1">
                    <a:lumMod val="60000"/>
                    <a:lumOff val="40000"/>
                  </a:schemeClr>
                </a:solidFill>
              </a:rPr>
              <a:t>FENTANYL   TRANSMUCOSALE BUCCALE anche SUBLINGUALE</a:t>
            </a:r>
          </a:p>
        </p:txBody>
      </p:sp>
      <p:pic>
        <p:nvPicPr>
          <p:cNvPr id="290818" name="Picture 3" descr="effentora1843_image1"/>
          <p:cNvPicPr>
            <a:picLocks noChangeAspect="1" noChangeArrowheads="1"/>
          </p:cNvPicPr>
          <p:nvPr/>
        </p:nvPicPr>
        <p:blipFill>
          <a:blip r:embed="rId2"/>
          <a:srcRect/>
          <a:stretch>
            <a:fillRect/>
          </a:stretch>
        </p:blipFill>
        <p:spPr bwMode="auto">
          <a:xfrm>
            <a:off x="1371600" y="2136775"/>
            <a:ext cx="6553200" cy="4645025"/>
          </a:xfrm>
          <a:prstGeom prst="rect">
            <a:avLst/>
          </a:prstGeom>
          <a:noFill/>
          <a:ln w="9525">
            <a:noFill/>
            <a:miter lim="800000"/>
            <a:headEnd/>
            <a:tailEnd/>
          </a:ln>
        </p:spPr>
      </p:pic>
      <p:sp>
        <p:nvSpPr>
          <p:cNvPr id="290819" name="Text Box 5"/>
          <p:cNvSpPr txBox="1">
            <a:spLocks noChangeArrowheads="1"/>
          </p:cNvSpPr>
          <p:nvPr/>
        </p:nvSpPr>
        <p:spPr bwMode="auto">
          <a:xfrm>
            <a:off x="609600" y="2443163"/>
            <a:ext cx="1757363" cy="528637"/>
          </a:xfrm>
          <a:prstGeom prst="rect">
            <a:avLst/>
          </a:prstGeom>
          <a:noFill/>
          <a:ln w="9525">
            <a:solidFill>
              <a:srgbClr val="003399"/>
            </a:solidFill>
            <a:miter lim="800000"/>
            <a:headEnd/>
            <a:tailEnd/>
          </a:ln>
        </p:spPr>
        <p:txBody>
          <a:bodyPr wrap="none">
            <a:spAutoFit/>
          </a:bodyPr>
          <a:lstStyle/>
          <a:p>
            <a:pPr defTabSz="914400"/>
            <a:r>
              <a:rPr lang="it-IT" sz="2800" b="1">
                <a:solidFill>
                  <a:schemeClr val="tx2"/>
                </a:solidFill>
                <a:latin typeface="Calisto MT" pitchFamily="18" charset="0"/>
              </a:rPr>
              <a:t>Effentora</a:t>
            </a:r>
          </a:p>
        </p:txBody>
      </p:sp>
      <p:sp>
        <p:nvSpPr>
          <p:cNvPr id="290820" name="Text Box 7"/>
          <p:cNvSpPr txBox="1">
            <a:spLocks noChangeArrowheads="1"/>
          </p:cNvSpPr>
          <p:nvPr/>
        </p:nvSpPr>
        <p:spPr bwMode="auto">
          <a:xfrm>
            <a:off x="381000" y="6080125"/>
            <a:ext cx="3968750" cy="396875"/>
          </a:xfrm>
          <a:prstGeom prst="rect">
            <a:avLst/>
          </a:prstGeom>
          <a:noFill/>
          <a:ln w="9525">
            <a:noFill/>
            <a:miter lim="800000"/>
            <a:headEnd/>
            <a:tailEnd/>
          </a:ln>
        </p:spPr>
        <p:txBody>
          <a:bodyPr wrap="none">
            <a:spAutoFit/>
          </a:bodyPr>
          <a:lstStyle/>
          <a:p>
            <a:pPr defTabSz="914400"/>
            <a:r>
              <a:rPr lang="it-IT" sz="2000" b="1">
                <a:latin typeface="Calisto MT" pitchFamily="18" charset="0"/>
              </a:rPr>
              <a:t>4 COMPRESSE x CONFEZIONE</a:t>
            </a:r>
          </a:p>
        </p:txBody>
      </p:sp>
      <p:sp>
        <p:nvSpPr>
          <p:cNvPr id="290821" name="Text Box 8"/>
          <p:cNvSpPr txBox="1">
            <a:spLocks noChangeArrowheads="1"/>
          </p:cNvSpPr>
          <p:nvPr/>
        </p:nvSpPr>
        <p:spPr bwMode="auto">
          <a:xfrm>
            <a:off x="5508625" y="2168525"/>
            <a:ext cx="2284413" cy="396875"/>
          </a:xfrm>
          <a:prstGeom prst="rect">
            <a:avLst/>
          </a:prstGeom>
          <a:noFill/>
          <a:ln w="9525">
            <a:noFill/>
            <a:miter lim="800000"/>
            <a:headEnd/>
            <a:tailEnd/>
          </a:ln>
        </p:spPr>
        <p:txBody>
          <a:bodyPr wrap="none">
            <a:spAutoFit/>
          </a:bodyPr>
          <a:lstStyle/>
          <a:p>
            <a:pPr defTabSz="914400"/>
            <a:r>
              <a:rPr lang="it-IT" sz="2000" b="1">
                <a:latin typeface="Calisto MT" pitchFamily="18" charset="0"/>
              </a:rPr>
              <a:t>100 microgrammi</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Grp="1"/>
          </p:cNvSpPr>
          <p:nvPr>
            <p:ph type="title"/>
          </p:nvPr>
        </p:nvSpPr>
        <p:spPr>
          <a:xfrm>
            <a:off x="990600" y="304800"/>
            <a:ext cx="7620000" cy="1143000"/>
          </a:xfrm>
        </p:spPr>
        <p:txBody>
          <a:bodyPr rtlCol="0">
            <a:noAutofit/>
          </a:bodyPr>
          <a:lstStyle/>
          <a:p>
            <a:pPr fontAlgn="auto">
              <a:spcAft>
                <a:spcPts val="0"/>
              </a:spcAft>
              <a:defRPr/>
            </a:pPr>
            <a:r>
              <a:rPr lang="en-US" sz="2800" dirty="0">
                <a:solidFill>
                  <a:schemeClr val="accent1">
                    <a:lumMod val="60000"/>
                    <a:lumOff val="40000"/>
                  </a:schemeClr>
                </a:solidFill>
              </a:rPr>
              <a:t>SOMMINISTRAZIONE </a:t>
            </a:r>
            <a:br>
              <a:rPr lang="en-US" sz="2800" dirty="0">
                <a:solidFill>
                  <a:schemeClr val="accent1">
                    <a:lumMod val="60000"/>
                    <a:lumOff val="40000"/>
                  </a:schemeClr>
                </a:solidFill>
              </a:rPr>
            </a:br>
            <a:r>
              <a:rPr lang="en-US" sz="2800" dirty="0">
                <a:solidFill>
                  <a:schemeClr val="accent1">
                    <a:lumMod val="60000"/>
                    <a:lumOff val="40000"/>
                  </a:schemeClr>
                </a:solidFill>
              </a:rPr>
              <a:t>TRANSMUCOSALE ORALE</a:t>
            </a:r>
          </a:p>
        </p:txBody>
      </p:sp>
      <p:sp>
        <p:nvSpPr>
          <p:cNvPr id="95236" name="Rectangle 3"/>
          <p:cNvSpPr>
            <a:spLocks noGrp="1"/>
          </p:cNvSpPr>
          <p:nvPr>
            <p:ph type="body" sz="half" idx="1"/>
          </p:nvPr>
        </p:nvSpPr>
        <p:spPr>
          <a:xfrm>
            <a:off x="304800" y="2413000"/>
            <a:ext cx="7200900" cy="1727200"/>
          </a:xfrm>
        </p:spPr>
        <p:txBody>
          <a:bodyPr rtlCol="0">
            <a:normAutofit fontScale="92500"/>
          </a:bodyPr>
          <a:lstStyle/>
          <a:p>
            <a:pPr algn="just" fontAlgn="auto">
              <a:lnSpc>
                <a:spcPct val="90000"/>
              </a:lnSpc>
              <a:spcAft>
                <a:spcPts val="0"/>
              </a:spcAft>
              <a:defRPr/>
            </a:pPr>
            <a:r>
              <a:rPr lang="en-US" sz="2000" b="1" dirty="0" err="1">
                <a:solidFill>
                  <a:srgbClr val="339966"/>
                </a:solidFill>
              </a:rPr>
              <a:t>Erogazione</a:t>
            </a:r>
            <a:r>
              <a:rPr lang="en-US" sz="2000" b="1" dirty="0">
                <a:solidFill>
                  <a:srgbClr val="339966"/>
                </a:solidFill>
              </a:rPr>
              <a:t> </a:t>
            </a:r>
            <a:r>
              <a:rPr lang="en-US" sz="2000" b="1" dirty="0" err="1">
                <a:solidFill>
                  <a:srgbClr val="339966"/>
                </a:solidFill>
              </a:rPr>
              <a:t>transmucosale</a:t>
            </a:r>
            <a:r>
              <a:rPr lang="en-US" sz="2000" b="1" dirty="0">
                <a:solidFill>
                  <a:srgbClr val="339966"/>
                </a:solidFill>
              </a:rPr>
              <a:t> </a:t>
            </a:r>
            <a:r>
              <a:rPr lang="en-US" sz="2000" b="1" dirty="0" err="1">
                <a:solidFill>
                  <a:srgbClr val="339966"/>
                </a:solidFill>
              </a:rPr>
              <a:t>orale</a:t>
            </a:r>
            <a:endParaRPr lang="en-US" sz="2000" b="1" dirty="0">
              <a:solidFill>
                <a:srgbClr val="339966"/>
              </a:solidFill>
            </a:endParaRPr>
          </a:p>
          <a:p>
            <a:pPr lvl="1" algn="just" fontAlgn="auto">
              <a:lnSpc>
                <a:spcPct val="90000"/>
              </a:lnSpc>
              <a:spcAft>
                <a:spcPts val="0"/>
              </a:spcAft>
              <a:buClr>
                <a:schemeClr val="accent1">
                  <a:lumMod val="60000"/>
                  <a:lumOff val="40000"/>
                </a:schemeClr>
              </a:buClr>
              <a:defRPr/>
            </a:pPr>
            <a:r>
              <a:rPr lang="en-US" b="1" dirty="0" err="1">
                <a:solidFill>
                  <a:schemeClr val="tx1">
                    <a:lumMod val="65000"/>
                    <a:lumOff val="35000"/>
                  </a:schemeClr>
                </a:solidFill>
              </a:rPr>
              <a:t>Lunga</a:t>
            </a:r>
            <a:r>
              <a:rPr lang="en-US" b="1" dirty="0">
                <a:solidFill>
                  <a:schemeClr val="tx1">
                    <a:lumMod val="65000"/>
                    <a:lumOff val="35000"/>
                  </a:schemeClr>
                </a:solidFill>
              </a:rPr>
              <a:t> </a:t>
            </a:r>
            <a:r>
              <a:rPr lang="en-US" b="1" dirty="0" err="1">
                <a:solidFill>
                  <a:schemeClr val="tx1">
                    <a:lumMod val="65000"/>
                    <a:lumOff val="35000"/>
                  </a:schemeClr>
                </a:solidFill>
              </a:rPr>
              <a:t>storia</a:t>
            </a:r>
            <a:r>
              <a:rPr lang="en-US" b="1" dirty="0">
                <a:solidFill>
                  <a:schemeClr val="tx1">
                    <a:lumMod val="65000"/>
                    <a:lumOff val="35000"/>
                  </a:schemeClr>
                </a:solidFill>
              </a:rPr>
              <a:t>: </a:t>
            </a:r>
            <a:r>
              <a:rPr lang="en-US" b="1" dirty="0" err="1">
                <a:solidFill>
                  <a:schemeClr val="tx1">
                    <a:lumMod val="65000"/>
                    <a:lumOff val="35000"/>
                  </a:schemeClr>
                </a:solidFill>
              </a:rPr>
              <a:t>nitroglicerina</a:t>
            </a:r>
            <a:r>
              <a:rPr lang="en-US" b="1" dirty="0">
                <a:solidFill>
                  <a:schemeClr val="tx1">
                    <a:lumMod val="65000"/>
                    <a:lumOff val="35000"/>
                  </a:schemeClr>
                </a:solidFill>
              </a:rPr>
              <a:t> </a:t>
            </a:r>
            <a:r>
              <a:rPr lang="en-US" b="1" dirty="0" err="1">
                <a:solidFill>
                  <a:schemeClr val="tx1">
                    <a:lumMod val="65000"/>
                    <a:lumOff val="35000"/>
                  </a:schemeClr>
                </a:solidFill>
              </a:rPr>
              <a:t>nel</a:t>
            </a:r>
            <a:r>
              <a:rPr lang="en-US" b="1" dirty="0">
                <a:solidFill>
                  <a:schemeClr val="tx1">
                    <a:lumMod val="65000"/>
                    <a:lumOff val="35000"/>
                  </a:schemeClr>
                </a:solidFill>
              </a:rPr>
              <a:t> 19° </a:t>
            </a:r>
            <a:r>
              <a:rPr lang="en-US" b="1" dirty="0" err="1">
                <a:solidFill>
                  <a:schemeClr val="tx1">
                    <a:lumMod val="65000"/>
                    <a:lumOff val="35000"/>
                  </a:schemeClr>
                </a:solidFill>
              </a:rPr>
              <a:t>secolo</a:t>
            </a:r>
            <a:endParaRPr lang="en-US" b="1" baseline="30000" dirty="0">
              <a:solidFill>
                <a:schemeClr val="tx1">
                  <a:lumMod val="65000"/>
                  <a:lumOff val="35000"/>
                </a:schemeClr>
              </a:solidFill>
            </a:endParaRPr>
          </a:p>
          <a:p>
            <a:pPr lvl="1" algn="just" fontAlgn="auto">
              <a:lnSpc>
                <a:spcPct val="90000"/>
              </a:lnSpc>
              <a:spcAft>
                <a:spcPts val="0"/>
              </a:spcAft>
              <a:buClr>
                <a:schemeClr val="accent1">
                  <a:lumMod val="60000"/>
                  <a:lumOff val="40000"/>
                </a:schemeClr>
              </a:buClr>
              <a:defRPr/>
            </a:pPr>
            <a:r>
              <a:rPr lang="en-US" b="1" dirty="0">
                <a:solidFill>
                  <a:schemeClr val="tx1">
                    <a:lumMod val="65000"/>
                    <a:lumOff val="35000"/>
                  </a:schemeClr>
                </a:solidFill>
              </a:rPr>
              <a:t>La mucosa </a:t>
            </a:r>
            <a:r>
              <a:rPr lang="en-US" b="1" dirty="0" err="1">
                <a:solidFill>
                  <a:schemeClr val="tx1">
                    <a:lumMod val="65000"/>
                    <a:lumOff val="35000"/>
                  </a:schemeClr>
                </a:solidFill>
              </a:rPr>
              <a:t>orale</a:t>
            </a:r>
            <a:r>
              <a:rPr lang="en-US" b="1" dirty="0">
                <a:solidFill>
                  <a:schemeClr val="tx1">
                    <a:lumMod val="65000"/>
                    <a:lumOff val="35000"/>
                  </a:schemeClr>
                </a:solidFill>
              </a:rPr>
              <a:t> </a:t>
            </a:r>
            <a:r>
              <a:rPr lang="en-US" b="1" dirty="0" err="1">
                <a:solidFill>
                  <a:schemeClr val="tx1">
                    <a:lumMod val="65000"/>
                    <a:lumOff val="35000"/>
                  </a:schemeClr>
                </a:solidFill>
              </a:rPr>
              <a:t>è</a:t>
            </a:r>
            <a:r>
              <a:rPr lang="en-US" b="1" dirty="0">
                <a:solidFill>
                  <a:schemeClr val="tx1">
                    <a:lumMod val="65000"/>
                    <a:lumOff val="35000"/>
                  </a:schemeClr>
                </a:solidFill>
              </a:rPr>
              <a:t> </a:t>
            </a:r>
            <a:r>
              <a:rPr lang="en-US" b="1" dirty="0" err="1">
                <a:solidFill>
                  <a:schemeClr val="tx1">
                    <a:lumMod val="65000"/>
                    <a:lumOff val="35000"/>
                  </a:schemeClr>
                </a:solidFill>
              </a:rPr>
              <a:t>costituita</a:t>
            </a:r>
            <a:r>
              <a:rPr lang="en-US" b="1" dirty="0">
                <a:solidFill>
                  <a:schemeClr val="tx1">
                    <a:lumMod val="65000"/>
                    <a:lumOff val="35000"/>
                  </a:schemeClr>
                </a:solidFill>
              </a:rPr>
              <a:t> </a:t>
            </a:r>
            <a:r>
              <a:rPr lang="en-US" b="1" dirty="0" err="1">
                <a:solidFill>
                  <a:schemeClr val="tx1">
                    <a:lumMod val="65000"/>
                    <a:lumOff val="35000"/>
                  </a:schemeClr>
                </a:solidFill>
              </a:rPr>
              <a:t>da</a:t>
            </a:r>
            <a:r>
              <a:rPr lang="en-US" b="1" dirty="0">
                <a:solidFill>
                  <a:schemeClr val="tx1">
                    <a:lumMod val="65000"/>
                    <a:lumOff val="35000"/>
                  </a:schemeClr>
                </a:solidFill>
              </a:rPr>
              <a:t> cellule epiteliali</a:t>
            </a:r>
            <a:r>
              <a:rPr lang="en-US" b="1" baseline="30000" dirty="0">
                <a:solidFill>
                  <a:schemeClr val="tx1">
                    <a:lumMod val="65000"/>
                    <a:lumOff val="35000"/>
                  </a:schemeClr>
                </a:solidFill>
              </a:rPr>
              <a:t>1</a:t>
            </a:r>
          </a:p>
          <a:p>
            <a:pPr lvl="2" algn="just" fontAlgn="auto">
              <a:lnSpc>
                <a:spcPct val="90000"/>
              </a:lnSpc>
              <a:spcAft>
                <a:spcPts val="0"/>
              </a:spcAft>
              <a:defRPr/>
            </a:pPr>
            <a:r>
              <a:rPr lang="en-US" b="1" dirty="0" err="1">
                <a:solidFill>
                  <a:schemeClr val="tx1">
                    <a:lumMod val="65000"/>
                    <a:lumOff val="35000"/>
                  </a:schemeClr>
                </a:solidFill>
              </a:rPr>
              <a:t>Assenza</a:t>
            </a:r>
            <a:r>
              <a:rPr lang="en-US" b="1" dirty="0">
                <a:solidFill>
                  <a:schemeClr val="tx1">
                    <a:lumMod val="65000"/>
                    <a:lumOff val="35000"/>
                  </a:schemeClr>
                </a:solidFill>
              </a:rPr>
              <a:t> </a:t>
            </a:r>
            <a:r>
              <a:rPr lang="en-US" b="1" dirty="0" err="1">
                <a:solidFill>
                  <a:schemeClr val="tx1">
                    <a:lumMod val="65000"/>
                    <a:lumOff val="35000"/>
                  </a:schemeClr>
                </a:solidFill>
              </a:rPr>
              <a:t>di</a:t>
            </a:r>
            <a:r>
              <a:rPr lang="en-US" b="1" dirty="0">
                <a:solidFill>
                  <a:schemeClr val="tx1">
                    <a:lumMod val="65000"/>
                    <a:lumOff val="35000"/>
                  </a:schemeClr>
                </a:solidFill>
              </a:rPr>
              <a:t> </a:t>
            </a:r>
            <a:r>
              <a:rPr lang="en-US" b="1" dirty="0" err="1">
                <a:solidFill>
                  <a:schemeClr val="tx1">
                    <a:lumMod val="65000"/>
                    <a:lumOff val="35000"/>
                  </a:schemeClr>
                </a:solidFill>
              </a:rPr>
              <a:t>cheratina</a:t>
            </a:r>
            <a:endParaRPr lang="en-US" b="1" dirty="0">
              <a:solidFill>
                <a:schemeClr val="tx1">
                  <a:lumMod val="65000"/>
                  <a:lumOff val="35000"/>
                </a:schemeClr>
              </a:solidFill>
            </a:endParaRPr>
          </a:p>
          <a:p>
            <a:pPr lvl="1" algn="just" fontAlgn="auto">
              <a:lnSpc>
                <a:spcPct val="90000"/>
              </a:lnSpc>
              <a:spcAft>
                <a:spcPts val="0"/>
              </a:spcAft>
              <a:buClr>
                <a:schemeClr val="accent1">
                  <a:lumMod val="60000"/>
                  <a:lumOff val="40000"/>
                </a:schemeClr>
              </a:buClr>
              <a:defRPr/>
            </a:pPr>
            <a:r>
              <a:rPr lang="en-US" b="1" dirty="0" err="1">
                <a:solidFill>
                  <a:schemeClr val="tx1">
                    <a:lumMod val="65000"/>
                    <a:lumOff val="35000"/>
                  </a:schemeClr>
                </a:solidFill>
              </a:rPr>
              <a:t>Permette</a:t>
            </a:r>
            <a:r>
              <a:rPr lang="en-US" b="1" dirty="0">
                <a:solidFill>
                  <a:schemeClr val="tx1">
                    <a:lumMod val="65000"/>
                    <a:lumOff val="35000"/>
                  </a:schemeClr>
                </a:solidFill>
              </a:rPr>
              <a:t> </a:t>
            </a:r>
            <a:r>
              <a:rPr lang="en-US" b="1" dirty="0" err="1">
                <a:solidFill>
                  <a:schemeClr val="tx1">
                    <a:lumMod val="65000"/>
                    <a:lumOff val="35000"/>
                  </a:schemeClr>
                </a:solidFill>
              </a:rPr>
              <a:t>l’accesso</a:t>
            </a:r>
            <a:r>
              <a:rPr lang="en-US" b="1" dirty="0">
                <a:solidFill>
                  <a:schemeClr val="tx1">
                    <a:lumMod val="65000"/>
                    <a:lumOff val="35000"/>
                  </a:schemeClr>
                </a:solidFill>
              </a:rPr>
              <a:t> </a:t>
            </a:r>
            <a:r>
              <a:rPr lang="en-US" b="1" dirty="0" err="1">
                <a:solidFill>
                  <a:schemeClr val="tx1">
                    <a:lumMod val="65000"/>
                    <a:lumOff val="35000"/>
                  </a:schemeClr>
                </a:solidFill>
              </a:rPr>
              <a:t>diretto</a:t>
            </a:r>
            <a:r>
              <a:rPr lang="en-US" b="1" dirty="0">
                <a:solidFill>
                  <a:schemeClr val="tx1">
                    <a:lumMod val="65000"/>
                    <a:lumOff val="35000"/>
                  </a:schemeClr>
                </a:solidFill>
              </a:rPr>
              <a:t> </a:t>
            </a:r>
            <a:r>
              <a:rPr lang="en-US" b="1" dirty="0" err="1">
                <a:solidFill>
                  <a:schemeClr val="tx1">
                    <a:lumMod val="65000"/>
                    <a:lumOff val="35000"/>
                  </a:schemeClr>
                </a:solidFill>
              </a:rPr>
              <a:t>alla</a:t>
            </a:r>
            <a:r>
              <a:rPr lang="en-US" b="1" dirty="0">
                <a:solidFill>
                  <a:schemeClr val="tx1">
                    <a:lumMod val="65000"/>
                    <a:lumOff val="35000"/>
                  </a:schemeClr>
                </a:solidFill>
              </a:rPr>
              <a:t> </a:t>
            </a:r>
            <a:r>
              <a:rPr lang="en-US" b="1" dirty="0" err="1">
                <a:solidFill>
                  <a:schemeClr val="tx1">
                    <a:lumMod val="65000"/>
                    <a:lumOff val="35000"/>
                  </a:schemeClr>
                </a:solidFill>
              </a:rPr>
              <a:t>circolazione</a:t>
            </a:r>
            <a:r>
              <a:rPr lang="en-US" b="1" dirty="0">
                <a:solidFill>
                  <a:schemeClr val="tx1">
                    <a:lumMod val="65000"/>
                    <a:lumOff val="35000"/>
                  </a:schemeClr>
                </a:solidFill>
              </a:rPr>
              <a:t> </a:t>
            </a:r>
            <a:r>
              <a:rPr lang="en-US" b="1" dirty="0" err="1">
                <a:solidFill>
                  <a:schemeClr val="tx1">
                    <a:lumMod val="65000"/>
                    <a:lumOff val="35000"/>
                  </a:schemeClr>
                </a:solidFill>
              </a:rPr>
              <a:t>sistematica</a:t>
            </a:r>
            <a:endParaRPr lang="en-US" b="1" dirty="0">
              <a:solidFill>
                <a:schemeClr val="tx1">
                  <a:lumMod val="65000"/>
                  <a:lumOff val="35000"/>
                </a:schemeClr>
              </a:solidFill>
            </a:endParaRPr>
          </a:p>
        </p:txBody>
      </p:sp>
      <p:graphicFrame>
        <p:nvGraphicFramePr>
          <p:cNvPr id="425986" name="Object 2"/>
          <p:cNvGraphicFramePr>
            <a:graphicFrameLocks noChangeAspect="1"/>
          </p:cNvGraphicFramePr>
          <p:nvPr>
            <p:ph sz="half" idx="2"/>
          </p:nvPr>
        </p:nvGraphicFramePr>
        <p:xfrm>
          <a:off x="7010400" y="1844675"/>
          <a:ext cx="1593850" cy="1203325"/>
        </p:xfrm>
        <a:graphic>
          <a:graphicData uri="http://schemas.openxmlformats.org/presentationml/2006/ole">
            <p:oleObj spid="_x0000_s425986" name="Photo Editor Photo" r:id="rId4" imgW="5714286" imgH="3858164" progId="">
              <p:embed/>
            </p:oleObj>
          </a:graphicData>
        </a:graphic>
      </p:graphicFrame>
      <p:sp>
        <p:nvSpPr>
          <p:cNvPr id="425989" name="Rectangle 5"/>
          <p:cNvSpPr>
            <a:spLocks noChangeArrowheads="1"/>
          </p:cNvSpPr>
          <p:nvPr/>
        </p:nvSpPr>
        <p:spPr bwMode="auto">
          <a:xfrm>
            <a:off x="5776913" y="6521450"/>
            <a:ext cx="3457575" cy="336550"/>
          </a:xfrm>
          <a:prstGeom prst="rect">
            <a:avLst/>
          </a:prstGeom>
          <a:noFill/>
          <a:ln w="9525">
            <a:noFill/>
            <a:miter lim="800000"/>
            <a:headEnd/>
            <a:tailEnd/>
          </a:ln>
        </p:spPr>
        <p:txBody>
          <a:bodyPr>
            <a:spAutoFit/>
          </a:bodyPr>
          <a:lstStyle/>
          <a:p>
            <a:r>
              <a:rPr lang="fr-FR" sz="1600" i="1">
                <a:solidFill>
                  <a:srgbClr val="000099"/>
                </a:solidFill>
                <a:latin typeface="Calisto MT" pitchFamily="18" charset="0"/>
              </a:rPr>
              <a:t>1- Zhang, 2002, 663</a:t>
            </a:r>
          </a:p>
        </p:txBody>
      </p:sp>
      <p:grpSp>
        <p:nvGrpSpPr>
          <p:cNvPr id="425990" name="Group 6"/>
          <p:cNvGrpSpPr>
            <a:grpSpLocks/>
          </p:cNvGrpSpPr>
          <p:nvPr/>
        </p:nvGrpSpPr>
        <p:grpSpPr bwMode="auto">
          <a:xfrm>
            <a:off x="914400" y="4491038"/>
            <a:ext cx="7777163" cy="2020887"/>
            <a:chOff x="748" y="2069"/>
            <a:chExt cx="4899" cy="1273"/>
          </a:xfrm>
        </p:grpSpPr>
        <p:sp>
          <p:nvSpPr>
            <p:cNvPr id="425991" name="Rectangle 7"/>
            <p:cNvSpPr>
              <a:spLocks noChangeArrowheads="1"/>
            </p:cNvSpPr>
            <p:nvPr/>
          </p:nvSpPr>
          <p:spPr bwMode="auto">
            <a:xfrm>
              <a:off x="1655" y="2069"/>
              <a:ext cx="3992" cy="1273"/>
            </a:xfrm>
            <a:prstGeom prst="rect">
              <a:avLst/>
            </a:prstGeom>
            <a:noFill/>
            <a:ln w="9525">
              <a:solidFill>
                <a:srgbClr val="339966"/>
              </a:solidFill>
              <a:miter lim="800000"/>
              <a:headEnd/>
              <a:tailEnd/>
            </a:ln>
          </p:spPr>
          <p:txBody>
            <a:bodyPr>
              <a:spAutoFit/>
            </a:bodyPr>
            <a:lstStyle/>
            <a:p>
              <a:pPr marL="261938" indent="-261938" algn="just" defTabSz="914400">
                <a:lnSpc>
                  <a:spcPct val="85000"/>
                </a:lnSpc>
                <a:spcBef>
                  <a:spcPct val="40000"/>
                </a:spcBef>
                <a:buFont typeface="Arial" charset="0"/>
                <a:buChar char="–"/>
              </a:pPr>
              <a:r>
                <a:rPr lang="en-US" sz="2000" b="1">
                  <a:solidFill>
                    <a:srgbClr val="000099"/>
                  </a:solidFill>
                  <a:latin typeface="Calisto MT" pitchFamily="18" charset="0"/>
                </a:rPr>
                <a:t>Via pratica</a:t>
              </a:r>
            </a:p>
            <a:p>
              <a:pPr marL="261938" indent="-261938" algn="just" defTabSz="914400">
                <a:lnSpc>
                  <a:spcPct val="85000"/>
                </a:lnSpc>
                <a:spcBef>
                  <a:spcPct val="40000"/>
                </a:spcBef>
                <a:buFont typeface="Arial" charset="0"/>
                <a:buChar char="–"/>
              </a:pPr>
              <a:r>
                <a:rPr lang="en-US" sz="2000">
                  <a:solidFill>
                    <a:srgbClr val="000099"/>
                  </a:solidFill>
                  <a:latin typeface="Calisto MT" pitchFamily="18" charset="0"/>
                </a:rPr>
                <a:t>Il farmaco è parzialmente assorbito </a:t>
              </a:r>
              <a:r>
                <a:rPr lang="en-US" sz="2000" b="1">
                  <a:solidFill>
                    <a:srgbClr val="000099"/>
                  </a:solidFill>
                  <a:latin typeface="Calisto MT" pitchFamily="18" charset="0"/>
                </a:rPr>
                <a:t>attraverso la mucosa orale </a:t>
              </a:r>
              <a:r>
                <a:rPr lang="en-US" sz="2000" b="1" i="1">
                  <a:solidFill>
                    <a:srgbClr val="000099"/>
                  </a:solidFill>
                  <a:latin typeface="Calisto MT" pitchFamily="18" charset="0"/>
                </a:rPr>
                <a:t>o sublinguale</a:t>
              </a:r>
            </a:p>
            <a:p>
              <a:pPr marL="261938" indent="-261938" algn="just" defTabSz="914400">
                <a:lnSpc>
                  <a:spcPct val="85000"/>
                </a:lnSpc>
                <a:spcBef>
                  <a:spcPct val="40000"/>
                </a:spcBef>
                <a:buFont typeface="Arial" charset="0"/>
                <a:buChar char="–"/>
              </a:pPr>
              <a:r>
                <a:rPr lang="en-US" sz="2000">
                  <a:solidFill>
                    <a:srgbClr val="000099"/>
                  </a:solidFill>
                  <a:latin typeface="Calisto MT" pitchFamily="18" charset="0"/>
                </a:rPr>
                <a:t>Può permettere al farmaco di raggiungere</a:t>
              </a:r>
              <a:r>
                <a:rPr lang="en-US" sz="2000" b="1">
                  <a:solidFill>
                    <a:srgbClr val="000099"/>
                  </a:solidFill>
                  <a:latin typeface="Calisto MT" pitchFamily="18" charset="0"/>
                </a:rPr>
                <a:t> in più breve tempo </a:t>
              </a:r>
              <a:r>
                <a:rPr lang="en-US" sz="2000">
                  <a:solidFill>
                    <a:srgbClr val="000099"/>
                  </a:solidFill>
                  <a:latin typeface="Calisto MT" pitchFamily="18" charset="0"/>
                </a:rPr>
                <a:t>la sede di azione</a:t>
              </a:r>
            </a:p>
            <a:p>
              <a:pPr marL="261938" indent="-261938" algn="just" defTabSz="914400">
                <a:lnSpc>
                  <a:spcPct val="85000"/>
                </a:lnSpc>
                <a:spcBef>
                  <a:spcPct val="40000"/>
                </a:spcBef>
                <a:buFont typeface="Arial" charset="0"/>
                <a:buChar char="–"/>
              </a:pPr>
              <a:r>
                <a:rPr lang="en-US" sz="2000">
                  <a:solidFill>
                    <a:srgbClr val="000099"/>
                  </a:solidFill>
                  <a:latin typeface="Calisto MT" pitchFamily="18" charset="0"/>
                </a:rPr>
                <a:t>Evita il metabolismo di primo passaggio</a:t>
              </a:r>
            </a:p>
          </p:txBody>
        </p:sp>
        <p:sp>
          <p:nvSpPr>
            <p:cNvPr id="425992" name="AutoShape 8"/>
            <p:cNvSpPr>
              <a:spLocks noChangeArrowheads="1"/>
            </p:cNvSpPr>
            <p:nvPr/>
          </p:nvSpPr>
          <p:spPr bwMode="auto">
            <a:xfrm>
              <a:off x="748" y="2069"/>
              <a:ext cx="681" cy="635"/>
            </a:xfrm>
            <a:prstGeom prst="curvedRightArrow">
              <a:avLst>
                <a:gd name="adj1" fmla="val 20000"/>
                <a:gd name="adj2" fmla="val 40000"/>
                <a:gd name="adj3" fmla="val 35748"/>
              </a:avLst>
            </a:prstGeom>
            <a:solidFill>
              <a:srgbClr val="339966"/>
            </a:solidFill>
            <a:ln w="9525">
              <a:solidFill>
                <a:schemeClr val="hlink"/>
              </a:solidFill>
              <a:miter lim="800000"/>
              <a:headEnd/>
              <a:tailEnd/>
            </a:ln>
          </p:spPr>
          <p:txBody>
            <a:bodyPr wrap="none" anchor="ctr"/>
            <a:lstStyle/>
            <a:p>
              <a:endParaRPr lang="it-IT">
                <a:latin typeface="Calisto MT" pitchFamily="18" charset="0"/>
              </a:endParaRPr>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6" name="Rectangle 3"/>
          <p:cNvSpPr>
            <a:spLocks noGrp="1"/>
          </p:cNvSpPr>
          <p:nvPr>
            <p:ph type="title"/>
          </p:nvPr>
        </p:nvSpPr>
        <p:spPr>
          <a:xfrm>
            <a:off x="34925" y="177800"/>
            <a:ext cx="8915400" cy="433388"/>
          </a:xfrm>
        </p:spPr>
        <p:txBody>
          <a:bodyPr lIns="0" tIns="0" rIns="0" bIns="0" anchor="t"/>
          <a:lstStyle/>
          <a:p>
            <a:r>
              <a:rPr lang="it-IT" sz="2800" smtClean="0">
                <a:solidFill>
                  <a:srgbClr val="C1F944"/>
                </a:solidFill>
                <a:latin typeface="Verdana" pitchFamily="34" charset="0"/>
              </a:rPr>
              <a:t> FBT - Tecnologia OraVescent</a:t>
            </a:r>
            <a:br>
              <a:rPr lang="it-IT" sz="2800" smtClean="0">
                <a:solidFill>
                  <a:srgbClr val="C1F944"/>
                </a:solidFill>
                <a:latin typeface="Verdana" pitchFamily="34" charset="0"/>
              </a:rPr>
            </a:br>
            <a:r>
              <a:rPr lang="it-IT" sz="2800" smtClean="0">
                <a:solidFill>
                  <a:srgbClr val="C1F944"/>
                </a:solidFill>
                <a:latin typeface="Verdana" pitchFamily="34" charset="0"/>
              </a:rPr>
              <a:t>Vantaggi</a:t>
            </a:r>
          </a:p>
        </p:txBody>
      </p:sp>
      <p:grpSp>
        <p:nvGrpSpPr>
          <p:cNvPr id="428037" name="Gruppo 16"/>
          <p:cNvGrpSpPr>
            <a:grpSpLocks/>
          </p:cNvGrpSpPr>
          <p:nvPr/>
        </p:nvGrpSpPr>
        <p:grpSpPr bwMode="auto">
          <a:xfrm>
            <a:off x="387350" y="2627313"/>
            <a:ext cx="5121275" cy="3240087"/>
            <a:chOff x="387350" y="2627313"/>
            <a:chExt cx="5121275" cy="3240087"/>
          </a:xfrm>
        </p:grpSpPr>
        <p:sp>
          <p:nvSpPr>
            <p:cNvPr id="428040" name="Text Box 4"/>
            <p:cNvSpPr txBox="1">
              <a:spLocks noChangeArrowheads="1"/>
            </p:cNvSpPr>
            <p:nvPr/>
          </p:nvSpPr>
          <p:spPr bwMode="auto">
            <a:xfrm>
              <a:off x="396875" y="4606925"/>
              <a:ext cx="5048250" cy="396875"/>
            </a:xfrm>
            <a:prstGeom prst="rect">
              <a:avLst/>
            </a:prstGeom>
            <a:noFill/>
            <a:ln w="9525">
              <a:noFill/>
              <a:miter lim="800000"/>
              <a:headEnd/>
              <a:tailEnd/>
            </a:ln>
          </p:spPr>
          <p:txBody>
            <a:bodyPr>
              <a:spAutoFit/>
            </a:bodyPr>
            <a:lstStyle/>
            <a:p>
              <a:pPr marL="360363" indent="-360363" defTabSz="914400">
                <a:buFont typeface="Wingdings" pitchFamily="2" charset="2"/>
                <a:buNone/>
              </a:pPr>
              <a:r>
                <a:rPr lang="it-IT" sz="2000">
                  <a:latin typeface="Calisto MT" pitchFamily="18" charset="0"/>
                  <a:cs typeface="Arial" charset="0"/>
                </a:rPr>
                <a:t>        </a:t>
              </a:r>
              <a:r>
                <a:rPr lang="it-IT" sz="2000" b="1">
                  <a:latin typeface="Calisto MT" pitchFamily="18" charset="0"/>
                  <a:cs typeface="Arial" charset="0"/>
                </a:rPr>
                <a:t>Rilascio Rapido</a:t>
              </a:r>
              <a:endParaRPr lang="it-IT" sz="2000">
                <a:latin typeface="Calisto MT" pitchFamily="18" charset="0"/>
                <a:cs typeface="Arial" charset="0"/>
              </a:endParaRPr>
            </a:p>
          </p:txBody>
        </p:sp>
        <p:sp>
          <p:nvSpPr>
            <p:cNvPr id="428041" name="Text Box 5"/>
            <p:cNvSpPr txBox="1">
              <a:spLocks noChangeArrowheads="1"/>
            </p:cNvSpPr>
            <p:nvPr/>
          </p:nvSpPr>
          <p:spPr bwMode="auto">
            <a:xfrm>
              <a:off x="387350" y="4094163"/>
              <a:ext cx="5121275" cy="396875"/>
            </a:xfrm>
            <a:prstGeom prst="rect">
              <a:avLst/>
            </a:prstGeom>
            <a:noFill/>
            <a:ln w="9525">
              <a:noFill/>
              <a:miter lim="800000"/>
              <a:headEnd/>
              <a:tailEnd/>
            </a:ln>
          </p:spPr>
          <p:txBody>
            <a:bodyPr>
              <a:spAutoFit/>
            </a:bodyPr>
            <a:lstStyle/>
            <a:p>
              <a:pPr marL="360363" indent="-360363" defTabSz="914400">
                <a:spcBef>
                  <a:spcPct val="50000"/>
                </a:spcBef>
                <a:buClr>
                  <a:srgbClr val="339966"/>
                </a:buClr>
                <a:buFont typeface="Wingdings" pitchFamily="2" charset="2"/>
                <a:buNone/>
              </a:pPr>
              <a:r>
                <a:rPr lang="it-IT" sz="2000" b="1">
                  <a:latin typeface="Calisto MT" pitchFamily="18" charset="0"/>
                  <a:cs typeface="Arial" charset="0"/>
                </a:rPr>
                <a:t>        Efficacia affidabile</a:t>
              </a:r>
              <a:endParaRPr lang="it-IT" sz="2000">
                <a:latin typeface="Calisto MT" pitchFamily="18" charset="0"/>
                <a:cs typeface="Arial" charset="0"/>
              </a:endParaRPr>
            </a:p>
          </p:txBody>
        </p:sp>
        <p:sp>
          <p:nvSpPr>
            <p:cNvPr id="428042" name="Rectangle 6"/>
            <p:cNvSpPr>
              <a:spLocks noChangeArrowheads="1"/>
            </p:cNvSpPr>
            <p:nvPr/>
          </p:nvSpPr>
          <p:spPr bwMode="auto">
            <a:xfrm>
              <a:off x="387350" y="5165725"/>
              <a:ext cx="4976813" cy="701675"/>
            </a:xfrm>
            <a:prstGeom prst="rect">
              <a:avLst/>
            </a:prstGeom>
            <a:noFill/>
            <a:ln w="9525">
              <a:noFill/>
              <a:miter lim="800000"/>
              <a:headEnd/>
              <a:tailEnd/>
            </a:ln>
          </p:spPr>
          <p:txBody>
            <a:bodyPr anchor="ctr">
              <a:spAutoFit/>
            </a:bodyPr>
            <a:lstStyle/>
            <a:p>
              <a:pPr marL="360363" indent="-360363" defTabSz="914400">
                <a:buClr>
                  <a:srgbClr val="339966"/>
                </a:buClr>
                <a:buFont typeface="Wingdings" pitchFamily="2" charset="2"/>
                <a:buNone/>
              </a:pPr>
              <a:r>
                <a:rPr lang="it-IT" sz="2000" b="1">
                  <a:solidFill>
                    <a:srgbClr val="339966"/>
                  </a:solidFill>
                  <a:latin typeface="Calisto MT" pitchFamily="18" charset="0"/>
                  <a:cs typeface="Arial" charset="0"/>
                </a:rPr>
                <a:t>        </a:t>
              </a:r>
              <a:r>
                <a:rPr lang="it-IT" sz="2000" b="1">
                  <a:latin typeface="Calisto MT" pitchFamily="18" charset="0"/>
                  <a:cs typeface="Arial" charset="0"/>
                </a:rPr>
                <a:t>Compresse da sciogliere in bocca, </a:t>
              </a:r>
            </a:p>
            <a:p>
              <a:pPr marL="360363" indent="-360363" defTabSz="914400">
                <a:buClr>
                  <a:srgbClr val="339966"/>
                </a:buClr>
                <a:buFont typeface="Wingdings" pitchFamily="2" charset="2"/>
                <a:buNone/>
              </a:pPr>
              <a:r>
                <a:rPr lang="it-IT" sz="2000" b="1">
                  <a:latin typeface="Calisto MT" pitchFamily="18" charset="0"/>
                  <a:cs typeface="Arial" charset="0"/>
                </a:rPr>
                <a:t>        prive di zucchero e insapori</a:t>
              </a:r>
              <a:endParaRPr lang="it-IT" sz="2000" b="1">
                <a:solidFill>
                  <a:srgbClr val="F66711"/>
                </a:solidFill>
                <a:latin typeface="Calisto MT" pitchFamily="18" charset="0"/>
                <a:cs typeface="Arial" charset="0"/>
              </a:endParaRPr>
            </a:p>
          </p:txBody>
        </p:sp>
        <p:pic>
          <p:nvPicPr>
            <p:cNvPr id="428043" name="Picture 7" descr="bulletpointVerde"/>
            <p:cNvPicPr>
              <a:picLocks noChangeAspect="1" noChangeArrowheads="1"/>
            </p:cNvPicPr>
            <p:nvPr/>
          </p:nvPicPr>
          <p:blipFill>
            <a:blip r:embed="rId3"/>
            <a:srcRect/>
            <a:stretch>
              <a:fillRect/>
            </a:stretch>
          </p:blipFill>
          <p:spPr bwMode="auto">
            <a:xfrm>
              <a:off x="396875" y="4718050"/>
              <a:ext cx="301625" cy="193675"/>
            </a:xfrm>
            <a:prstGeom prst="rect">
              <a:avLst/>
            </a:prstGeom>
            <a:noFill/>
            <a:ln w="9525">
              <a:noFill/>
              <a:miter lim="800000"/>
              <a:headEnd/>
              <a:tailEnd/>
            </a:ln>
          </p:spPr>
        </p:pic>
        <p:pic>
          <p:nvPicPr>
            <p:cNvPr id="428044" name="Picture 8" descr="bulletpointVerde"/>
            <p:cNvPicPr>
              <a:picLocks noChangeAspect="1" noChangeArrowheads="1"/>
            </p:cNvPicPr>
            <p:nvPr/>
          </p:nvPicPr>
          <p:blipFill>
            <a:blip r:embed="rId3"/>
            <a:srcRect/>
            <a:stretch>
              <a:fillRect/>
            </a:stretch>
          </p:blipFill>
          <p:spPr bwMode="auto">
            <a:xfrm>
              <a:off x="395288" y="4179888"/>
              <a:ext cx="301625" cy="193675"/>
            </a:xfrm>
            <a:prstGeom prst="rect">
              <a:avLst/>
            </a:prstGeom>
            <a:noFill/>
            <a:ln w="9525">
              <a:noFill/>
              <a:miter lim="800000"/>
              <a:headEnd/>
              <a:tailEnd/>
            </a:ln>
          </p:spPr>
        </p:pic>
        <p:pic>
          <p:nvPicPr>
            <p:cNvPr id="428045" name="Picture 9" descr="bulletpointVerde"/>
            <p:cNvPicPr>
              <a:picLocks noChangeAspect="1" noChangeArrowheads="1"/>
            </p:cNvPicPr>
            <p:nvPr/>
          </p:nvPicPr>
          <p:blipFill>
            <a:blip r:embed="rId3"/>
            <a:srcRect/>
            <a:stretch>
              <a:fillRect/>
            </a:stretch>
          </p:blipFill>
          <p:spPr bwMode="auto">
            <a:xfrm>
              <a:off x="387350" y="5251450"/>
              <a:ext cx="301625" cy="193675"/>
            </a:xfrm>
            <a:prstGeom prst="rect">
              <a:avLst/>
            </a:prstGeom>
            <a:noFill/>
            <a:ln w="9525">
              <a:noFill/>
              <a:miter lim="800000"/>
              <a:headEnd/>
              <a:tailEnd/>
            </a:ln>
          </p:spPr>
        </p:pic>
        <p:sp>
          <p:nvSpPr>
            <p:cNvPr id="428046" name="Rectangle 10"/>
            <p:cNvSpPr>
              <a:spLocks noChangeArrowheads="1"/>
            </p:cNvSpPr>
            <p:nvPr/>
          </p:nvSpPr>
          <p:spPr bwMode="auto">
            <a:xfrm>
              <a:off x="387350" y="3168650"/>
              <a:ext cx="4976813" cy="396875"/>
            </a:xfrm>
            <a:prstGeom prst="rect">
              <a:avLst/>
            </a:prstGeom>
            <a:noFill/>
            <a:ln w="9525">
              <a:noFill/>
              <a:miter lim="800000"/>
              <a:headEnd/>
              <a:tailEnd/>
            </a:ln>
          </p:spPr>
          <p:txBody>
            <a:bodyPr anchor="ctr">
              <a:spAutoFit/>
            </a:bodyPr>
            <a:lstStyle/>
            <a:p>
              <a:pPr marL="360363" indent="-360363" defTabSz="914400">
                <a:buClr>
                  <a:srgbClr val="339966"/>
                </a:buClr>
                <a:buFont typeface="Wingdings" pitchFamily="2" charset="2"/>
                <a:buNone/>
              </a:pPr>
              <a:r>
                <a:rPr lang="it-IT" sz="2000" b="1">
                  <a:solidFill>
                    <a:srgbClr val="339966"/>
                  </a:solidFill>
                  <a:latin typeface="Calisto MT" pitchFamily="18" charset="0"/>
                  <a:cs typeface="Arial" charset="0"/>
                </a:rPr>
                <a:t>        </a:t>
              </a:r>
              <a:r>
                <a:rPr lang="it-IT" sz="2000" b="1">
                  <a:latin typeface="Calisto MT" pitchFamily="18" charset="0"/>
                  <a:cs typeface="Arial" charset="0"/>
                </a:rPr>
                <a:t>Comodità di utilizzo</a:t>
              </a:r>
              <a:endParaRPr lang="it-IT" sz="2000" b="1">
                <a:solidFill>
                  <a:srgbClr val="F66711"/>
                </a:solidFill>
                <a:latin typeface="Calisto MT" pitchFamily="18" charset="0"/>
                <a:cs typeface="Arial" charset="0"/>
              </a:endParaRPr>
            </a:p>
          </p:txBody>
        </p:sp>
        <p:pic>
          <p:nvPicPr>
            <p:cNvPr id="428047" name="Picture 11" descr="bulletpointVerde"/>
            <p:cNvPicPr>
              <a:picLocks noChangeAspect="1" noChangeArrowheads="1"/>
            </p:cNvPicPr>
            <p:nvPr/>
          </p:nvPicPr>
          <p:blipFill>
            <a:blip r:embed="rId3"/>
            <a:srcRect/>
            <a:stretch>
              <a:fillRect/>
            </a:stretch>
          </p:blipFill>
          <p:spPr bwMode="auto">
            <a:xfrm>
              <a:off x="387350" y="3257550"/>
              <a:ext cx="301625" cy="193675"/>
            </a:xfrm>
            <a:prstGeom prst="rect">
              <a:avLst/>
            </a:prstGeom>
            <a:noFill/>
            <a:ln w="9525">
              <a:noFill/>
              <a:miter lim="800000"/>
              <a:headEnd/>
              <a:tailEnd/>
            </a:ln>
          </p:spPr>
        </p:pic>
        <p:sp>
          <p:nvSpPr>
            <p:cNvPr id="428048" name="Text Box 12"/>
            <p:cNvSpPr txBox="1">
              <a:spLocks noChangeArrowheads="1"/>
            </p:cNvSpPr>
            <p:nvPr/>
          </p:nvSpPr>
          <p:spPr bwMode="auto">
            <a:xfrm>
              <a:off x="984250" y="3532188"/>
              <a:ext cx="4451350" cy="396875"/>
            </a:xfrm>
            <a:prstGeom prst="rect">
              <a:avLst/>
            </a:prstGeom>
            <a:noFill/>
            <a:ln w="9525">
              <a:noFill/>
              <a:miter lim="800000"/>
              <a:headEnd/>
              <a:tailEnd/>
            </a:ln>
          </p:spPr>
          <p:txBody>
            <a:bodyPr>
              <a:spAutoFit/>
            </a:bodyPr>
            <a:lstStyle/>
            <a:p>
              <a:pPr marL="360363" indent="-360363" defTabSz="914400">
                <a:buClr>
                  <a:srgbClr val="009152"/>
                </a:buClr>
                <a:buFontTx/>
                <a:buChar char="•"/>
              </a:pPr>
              <a:r>
                <a:rPr lang="it-IT" sz="2000">
                  <a:latin typeface="Calisto MT" pitchFamily="18" charset="0"/>
                  <a:cs typeface="Arial" charset="0"/>
                </a:rPr>
                <a:t>Auto-somministrazione</a:t>
              </a:r>
              <a:endParaRPr lang="it-IT" sz="2000">
                <a:solidFill>
                  <a:srgbClr val="339966"/>
                </a:solidFill>
                <a:latin typeface="Calisto MT" pitchFamily="18" charset="0"/>
                <a:cs typeface="Arial" charset="0"/>
              </a:endParaRPr>
            </a:p>
          </p:txBody>
        </p:sp>
        <p:sp>
          <p:nvSpPr>
            <p:cNvPr id="428049" name="Rectangle 13"/>
            <p:cNvSpPr>
              <a:spLocks noChangeArrowheads="1"/>
            </p:cNvSpPr>
            <p:nvPr/>
          </p:nvSpPr>
          <p:spPr bwMode="auto">
            <a:xfrm>
              <a:off x="395288" y="2627313"/>
              <a:ext cx="4905375" cy="396875"/>
            </a:xfrm>
            <a:prstGeom prst="rect">
              <a:avLst/>
            </a:prstGeom>
            <a:noFill/>
            <a:ln w="9525">
              <a:noFill/>
              <a:miter lim="800000"/>
              <a:headEnd/>
              <a:tailEnd/>
            </a:ln>
          </p:spPr>
          <p:txBody>
            <a:bodyPr anchor="ctr">
              <a:spAutoFit/>
            </a:bodyPr>
            <a:lstStyle/>
            <a:p>
              <a:pPr marL="360363" indent="-360363" defTabSz="914400">
                <a:buClr>
                  <a:srgbClr val="339966"/>
                </a:buClr>
                <a:buFont typeface="Wingdings" pitchFamily="2" charset="2"/>
                <a:buNone/>
              </a:pPr>
              <a:r>
                <a:rPr lang="it-IT" sz="2000" b="1">
                  <a:solidFill>
                    <a:srgbClr val="339966"/>
                  </a:solidFill>
                  <a:latin typeface="Calisto MT" pitchFamily="18" charset="0"/>
                  <a:cs typeface="Arial" charset="0"/>
                </a:rPr>
                <a:t>        </a:t>
              </a:r>
              <a:r>
                <a:rPr lang="it-IT" sz="2000" b="1">
                  <a:latin typeface="Calisto MT" pitchFamily="18" charset="0"/>
                  <a:cs typeface="Arial" charset="0"/>
                </a:rPr>
                <a:t>Migliore compliance del paziente</a:t>
              </a:r>
              <a:endParaRPr lang="it-IT" sz="2000" b="1">
                <a:solidFill>
                  <a:srgbClr val="F66711"/>
                </a:solidFill>
                <a:latin typeface="Calisto MT" pitchFamily="18" charset="0"/>
                <a:cs typeface="Arial" charset="0"/>
              </a:endParaRPr>
            </a:p>
          </p:txBody>
        </p:sp>
        <p:pic>
          <p:nvPicPr>
            <p:cNvPr id="428050" name="Picture 14" descr="bulletpointVerde"/>
            <p:cNvPicPr>
              <a:picLocks noChangeAspect="1" noChangeArrowheads="1"/>
            </p:cNvPicPr>
            <p:nvPr/>
          </p:nvPicPr>
          <p:blipFill>
            <a:blip r:embed="rId3"/>
            <a:srcRect/>
            <a:stretch>
              <a:fillRect/>
            </a:stretch>
          </p:blipFill>
          <p:spPr bwMode="auto">
            <a:xfrm>
              <a:off x="395288" y="2725738"/>
              <a:ext cx="301625" cy="193675"/>
            </a:xfrm>
            <a:prstGeom prst="rect">
              <a:avLst/>
            </a:prstGeom>
            <a:noFill/>
            <a:ln w="9525">
              <a:noFill/>
              <a:miter lim="800000"/>
              <a:headEnd/>
              <a:tailEnd/>
            </a:ln>
          </p:spPr>
        </p:pic>
      </p:grpSp>
      <p:grpSp>
        <p:nvGrpSpPr>
          <p:cNvPr id="428038" name="Gruppo 17"/>
          <p:cNvGrpSpPr>
            <a:grpSpLocks/>
          </p:cNvGrpSpPr>
          <p:nvPr/>
        </p:nvGrpSpPr>
        <p:grpSpPr bwMode="auto">
          <a:xfrm>
            <a:off x="5486400" y="2362200"/>
            <a:ext cx="3276600" cy="4392613"/>
            <a:chOff x="5334000" y="2133600"/>
            <a:chExt cx="3276600" cy="4392612"/>
          </a:xfrm>
        </p:grpSpPr>
        <p:sp>
          <p:nvSpPr>
            <p:cNvPr id="321538" name="AutoShape 2"/>
            <p:cNvSpPr>
              <a:spLocks noChangeArrowheads="1"/>
            </p:cNvSpPr>
            <p:nvPr/>
          </p:nvSpPr>
          <p:spPr bwMode="auto">
            <a:xfrm>
              <a:off x="5334000" y="2133600"/>
              <a:ext cx="3276600" cy="4392612"/>
            </a:xfrm>
            <a:prstGeom prst="roundRect">
              <a:avLst>
                <a:gd name="adj" fmla="val 3028"/>
              </a:avLst>
            </a:prstGeom>
            <a:solidFill>
              <a:schemeClr val="bg1"/>
            </a:solidFill>
            <a:ln w="30480">
              <a:solidFill>
                <a:srgbClr val="2FA56A"/>
              </a:solidFill>
              <a:round/>
              <a:headEnd/>
              <a:tailEnd/>
            </a:ln>
            <a:effectLst/>
          </p:spPr>
          <p:txBody>
            <a:bodyPr wrap="none" lIns="0" tIns="0" rIns="0" bIns="0" anchor="ctr"/>
            <a:lstStyle/>
            <a:p>
              <a:pPr algn="ctr"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a typeface="Arial" charset="0"/>
                <a:cs typeface="Arial" charset="0"/>
              </a:endParaRPr>
            </a:p>
          </p:txBody>
        </p:sp>
        <p:graphicFrame>
          <p:nvGraphicFramePr>
            <p:cNvPr id="428034" name="Object 2"/>
            <p:cNvGraphicFramePr>
              <a:graphicFrameLocks noChangeAspect="1"/>
            </p:cNvGraphicFramePr>
            <p:nvPr/>
          </p:nvGraphicFramePr>
          <p:xfrm>
            <a:off x="5635625" y="2532063"/>
            <a:ext cx="2762250" cy="1682750"/>
          </p:xfrm>
          <a:graphic>
            <a:graphicData uri="http://schemas.openxmlformats.org/presentationml/2006/ole">
              <p:oleObj spid="_x0000_s428034" name="Photo Editor Photo" r:id="rId4" imgW="6857143" imgH="4629796" progId="">
                <p:embed/>
              </p:oleObj>
            </a:graphicData>
          </a:graphic>
        </p:graphicFrame>
        <p:graphicFrame>
          <p:nvGraphicFramePr>
            <p:cNvPr id="428035" name="Object 3"/>
            <p:cNvGraphicFramePr>
              <a:graphicFrameLocks noChangeAspect="1"/>
            </p:cNvGraphicFramePr>
            <p:nvPr/>
          </p:nvGraphicFramePr>
          <p:xfrm>
            <a:off x="5635625" y="4405313"/>
            <a:ext cx="2735263" cy="1665287"/>
          </p:xfrm>
          <a:graphic>
            <a:graphicData uri="http://schemas.openxmlformats.org/presentationml/2006/ole">
              <p:oleObj spid="_x0000_s428035" name="Photo Editor Photo" r:id="rId5" imgW="5714286" imgH="3858164" progId="">
                <p:embed/>
              </p:oleObj>
            </a:graphicData>
          </a:graphic>
        </p:graphicFrame>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ChangeArrowheads="1"/>
          </p:cNvSpPr>
          <p:nvPr/>
        </p:nvSpPr>
        <p:spPr bwMode="auto">
          <a:xfrm>
            <a:off x="-76200" y="173038"/>
            <a:ext cx="9144000" cy="777875"/>
          </a:xfrm>
          <a:prstGeom prst="rect">
            <a:avLst/>
          </a:prstGeom>
          <a:noFill/>
          <a:ln w="12700">
            <a:noFill/>
            <a:miter lim="800000"/>
            <a:headEnd/>
            <a:tailEnd/>
          </a:ln>
        </p:spPr>
        <p:txBody>
          <a:bodyPr lIns="90487" tIns="44450" rIns="90487" bIns="44450" anchor="b"/>
          <a:lstStyle/>
          <a:p>
            <a:pPr algn="ctr" defTabSz="914400"/>
            <a:r>
              <a:rPr lang="it-IT" sz="3000" b="1">
                <a:solidFill>
                  <a:srgbClr val="D20000"/>
                </a:solidFill>
                <a:latin typeface="Calisto MT" pitchFamily="18" charset="0"/>
              </a:rPr>
              <a:t>Dolore Episodico Intenso - Trattamento</a:t>
            </a:r>
          </a:p>
        </p:txBody>
      </p:sp>
      <p:sp>
        <p:nvSpPr>
          <p:cNvPr id="524297" name="Rectangle 9"/>
          <p:cNvSpPr>
            <a:spLocks noChangeArrowheads="1"/>
          </p:cNvSpPr>
          <p:nvPr/>
        </p:nvSpPr>
        <p:spPr bwMode="auto">
          <a:xfrm>
            <a:off x="609600" y="1187450"/>
            <a:ext cx="7924800" cy="76200"/>
          </a:xfrm>
          <a:prstGeom prst="rect">
            <a:avLst/>
          </a:prstGeom>
          <a:gradFill rotWithShape="0">
            <a:gsLst>
              <a:gs pos="0">
                <a:schemeClr val="bg1"/>
              </a:gs>
              <a:gs pos="50000">
                <a:srgbClr val="D20000"/>
              </a:gs>
              <a:gs pos="100000">
                <a:schemeClr val="bg1"/>
              </a:gs>
            </a:gsLst>
            <a:lin ang="0" scaled="1"/>
          </a:gradFill>
          <a:ln w="28575">
            <a:noFill/>
            <a:miter lim="800000"/>
            <a:headEnd/>
            <a:tailEnd/>
          </a:ln>
          <a:effectLst/>
        </p:spPr>
        <p:txBody>
          <a:bodyPr wrap="none" anchor="ctr"/>
          <a:lstStyle/>
          <a:p>
            <a:pPr fontAlgn="auto">
              <a:spcBef>
                <a:spcPts val="0"/>
              </a:spcBef>
              <a:spcAft>
                <a:spcPts val="0"/>
              </a:spcAft>
              <a:defRPr/>
            </a:pPr>
            <a:endParaRPr lang="it-IT">
              <a:latin typeface="+mn-lt"/>
            </a:endParaRPr>
          </a:p>
        </p:txBody>
      </p:sp>
      <p:sp>
        <p:nvSpPr>
          <p:cNvPr id="27651" name="Rectangle 12"/>
          <p:cNvSpPr>
            <a:spLocks noChangeArrowheads="1"/>
          </p:cNvSpPr>
          <p:nvPr/>
        </p:nvSpPr>
        <p:spPr bwMode="auto">
          <a:xfrm>
            <a:off x="1752600" y="1311275"/>
            <a:ext cx="6381750" cy="608013"/>
          </a:xfrm>
          <a:prstGeom prst="rect">
            <a:avLst/>
          </a:prstGeom>
          <a:noFill/>
          <a:ln w="28575">
            <a:noFill/>
            <a:miter lim="800000"/>
            <a:headEnd/>
            <a:tailEnd/>
          </a:ln>
        </p:spPr>
        <p:txBody>
          <a:bodyPr>
            <a:spAutoFit/>
          </a:bodyPr>
          <a:lstStyle/>
          <a:p>
            <a:pPr algn="ctr">
              <a:lnSpc>
                <a:spcPct val="130000"/>
              </a:lnSpc>
            </a:pPr>
            <a:r>
              <a:rPr lang="it-IT">
                <a:solidFill>
                  <a:srgbClr val="000066"/>
                </a:solidFill>
                <a:latin typeface="Calisto MT" pitchFamily="18" charset="0"/>
              </a:rPr>
              <a:t>Dose fissa a orari fissi</a:t>
            </a:r>
            <a:r>
              <a:rPr lang="it-IT" sz="2300">
                <a:solidFill>
                  <a:srgbClr val="000066"/>
                </a:solidFill>
                <a:latin typeface="Calisto MT" pitchFamily="18" charset="0"/>
              </a:rPr>
              <a:t>  </a:t>
            </a:r>
          </a:p>
        </p:txBody>
      </p:sp>
      <p:grpSp>
        <p:nvGrpSpPr>
          <p:cNvPr id="27652" name="Gruppo 14"/>
          <p:cNvGrpSpPr>
            <a:grpSpLocks/>
          </p:cNvGrpSpPr>
          <p:nvPr/>
        </p:nvGrpSpPr>
        <p:grpSpPr bwMode="auto">
          <a:xfrm>
            <a:off x="304800" y="1562100"/>
            <a:ext cx="8524875" cy="4991100"/>
            <a:chOff x="533400" y="1447800"/>
            <a:chExt cx="8524875" cy="4991100"/>
          </a:xfrm>
        </p:grpSpPr>
        <p:sp>
          <p:nvSpPr>
            <p:cNvPr id="14" name="Rettangolo 13"/>
            <p:cNvSpPr/>
            <p:nvPr/>
          </p:nvSpPr>
          <p:spPr>
            <a:xfrm>
              <a:off x="533400" y="1447800"/>
              <a:ext cx="8524875" cy="4991100"/>
            </a:xfrm>
            <a:prstGeom prst="rect">
              <a:avLst/>
            </a:prstGeom>
            <a:solidFill>
              <a:srgbClr val="FFFFFF"/>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a:p>
          </p:txBody>
        </p:sp>
        <p:pic>
          <p:nvPicPr>
            <p:cNvPr id="27654" name="Picture 2"/>
            <p:cNvPicPr>
              <a:picLocks noChangeArrowheads="1"/>
            </p:cNvPicPr>
            <p:nvPr/>
          </p:nvPicPr>
          <p:blipFill>
            <a:blip r:embed="rId3"/>
            <a:srcRect t="22243"/>
            <a:stretch>
              <a:fillRect/>
            </a:stretch>
          </p:blipFill>
          <p:spPr bwMode="auto">
            <a:xfrm>
              <a:off x="1346200" y="2025650"/>
              <a:ext cx="7188200" cy="3817938"/>
            </a:xfrm>
            <a:prstGeom prst="rect">
              <a:avLst/>
            </a:prstGeom>
            <a:noFill/>
            <a:ln w="12700">
              <a:noFill/>
              <a:miter lim="800000"/>
              <a:headEnd/>
              <a:tailEnd/>
            </a:ln>
          </p:spPr>
        </p:pic>
        <p:sp>
          <p:nvSpPr>
            <p:cNvPr id="27655" name="Line 3"/>
            <p:cNvSpPr>
              <a:spLocks noChangeShapeType="1"/>
            </p:cNvSpPr>
            <p:nvPr/>
          </p:nvSpPr>
          <p:spPr bwMode="auto">
            <a:xfrm flipV="1">
              <a:off x="5538788" y="4876800"/>
              <a:ext cx="1220787" cy="312738"/>
            </a:xfrm>
            <a:prstGeom prst="line">
              <a:avLst/>
            </a:prstGeom>
            <a:noFill/>
            <a:ln w="12700">
              <a:solidFill>
                <a:srgbClr val="000066"/>
              </a:solidFill>
              <a:round/>
              <a:headEnd/>
              <a:tailEnd type="triangle" w="med" len="med"/>
            </a:ln>
          </p:spPr>
          <p:txBody>
            <a:bodyPr wrap="none" anchor="ctr"/>
            <a:lstStyle/>
            <a:p>
              <a:endParaRPr lang="it-IT"/>
            </a:p>
          </p:txBody>
        </p:sp>
        <p:sp>
          <p:nvSpPr>
            <p:cNvPr id="27656" name="Rectangle 4"/>
            <p:cNvSpPr>
              <a:spLocks noChangeArrowheads="1"/>
            </p:cNvSpPr>
            <p:nvPr/>
          </p:nvSpPr>
          <p:spPr bwMode="auto">
            <a:xfrm>
              <a:off x="5414963" y="2330450"/>
              <a:ext cx="3097212" cy="336550"/>
            </a:xfrm>
            <a:prstGeom prst="rect">
              <a:avLst/>
            </a:prstGeom>
            <a:noFill/>
            <a:ln w="12700">
              <a:noFill/>
              <a:miter lim="800000"/>
              <a:headEnd/>
              <a:tailEnd/>
            </a:ln>
          </p:spPr>
          <p:txBody>
            <a:bodyPr lIns="90487" tIns="44450" rIns="90487" bIns="44450">
              <a:spAutoFit/>
            </a:bodyPr>
            <a:lstStyle/>
            <a:p>
              <a:pPr eaLnBrk="0" hangingPunct="0">
                <a:lnSpc>
                  <a:spcPct val="90000"/>
                </a:lnSpc>
              </a:pPr>
              <a:r>
                <a:rPr lang="en-GB" b="1">
                  <a:solidFill>
                    <a:srgbClr val="000066"/>
                  </a:solidFill>
                  <a:latin typeface="Calisto MT" pitchFamily="18" charset="0"/>
                </a:rPr>
                <a:t>DEI – non controllato</a:t>
              </a:r>
              <a:endParaRPr lang="en-US" b="1">
                <a:solidFill>
                  <a:srgbClr val="000066"/>
                </a:solidFill>
                <a:latin typeface="Calisto MT" pitchFamily="18" charset="0"/>
              </a:endParaRPr>
            </a:p>
          </p:txBody>
        </p:sp>
        <p:sp>
          <p:nvSpPr>
            <p:cNvPr id="27657" name="Rectangle 5"/>
            <p:cNvSpPr>
              <a:spLocks noChangeArrowheads="1"/>
            </p:cNvSpPr>
            <p:nvPr/>
          </p:nvSpPr>
          <p:spPr bwMode="auto">
            <a:xfrm rot="-700933">
              <a:off x="4297363" y="4572000"/>
              <a:ext cx="2063750" cy="339725"/>
            </a:xfrm>
            <a:prstGeom prst="rect">
              <a:avLst/>
            </a:prstGeom>
            <a:noFill/>
            <a:ln w="28575">
              <a:noFill/>
              <a:miter lim="800000"/>
              <a:headEnd/>
              <a:tailEnd/>
            </a:ln>
          </p:spPr>
          <p:txBody>
            <a:bodyPr wrap="none">
              <a:spAutoFit/>
            </a:bodyPr>
            <a:lstStyle/>
            <a:p>
              <a:pPr eaLnBrk="0" hangingPunct="0">
                <a:lnSpc>
                  <a:spcPct val="90000"/>
                </a:lnSpc>
              </a:pPr>
              <a:r>
                <a:rPr lang="en-US">
                  <a:solidFill>
                    <a:srgbClr val="000066"/>
                  </a:solidFill>
                  <a:latin typeface="Calisto MT" pitchFamily="18" charset="0"/>
                </a:rPr>
                <a:t>Dolore Persistente</a:t>
              </a:r>
            </a:p>
          </p:txBody>
        </p:sp>
        <p:sp>
          <p:nvSpPr>
            <p:cNvPr id="27658" name="Rectangle 6"/>
            <p:cNvSpPr>
              <a:spLocks noChangeArrowheads="1"/>
            </p:cNvSpPr>
            <p:nvPr/>
          </p:nvSpPr>
          <p:spPr bwMode="auto">
            <a:xfrm rot="-640229">
              <a:off x="4659313" y="5097463"/>
              <a:ext cx="895350" cy="339725"/>
            </a:xfrm>
            <a:prstGeom prst="rect">
              <a:avLst/>
            </a:prstGeom>
            <a:noFill/>
            <a:ln w="28575">
              <a:noFill/>
              <a:miter lim="800000"/>
              <a:headEnd/>
              <a:tailEnd/>
            </a:ln>
          </p:spPr>
          <p:txBody>
            <a:bodyPr wrap="none">
              <a:spAutoFit/>
            </a:bodyPr>
            <a:lstStyle/>
            <a:p>
              <a:pPr eaLnBrk="0" hangingPunct="0">
                <a:lnSpc>
                  <a:spcPct val="90000"/>
                </a:lnSpc>
              </a:pPr>
              <a:r>
                <a:rPr lang="en-US" i="1">
                  <a:solidFill>
                    <a:srgbClr val="000066"/>
                  </a:solidFill>
                  <a:latin typeface="Calisto MT" pitchFamily="18" charset="0"/>
                </a:rPr>
                <a:t>Tempo</a:t>
              </a:r>
            </a:p>
          </p:txBody>
        </p:sp>
        <p:sp>
          <p:nvSpPr>
            <p:cNvPr id="27659" name="Line 8"/>
            <p:cNvSpPr>
              <a:spLocks noChangeShapeType="1"/>
            </p:cNvSpPr>
            <p:nvPr/>
          </p:nvSpPr>
          <p:spPr bwMode="auto">
            <a:xfrm flipH="1">
              <a:off x="5048250" y="2482850"/>
              <a:ext cx="381000" cy="0"/>
            </a:xfrm>
            <a:prstGeom prst="line">
              <a:avLst/>
            </a:prstGeom>
            <a:noFill/>
            <a:ln w="19050">
              <a:solidFill>
                <a:srgbClr val="000066"/>
              </a:solidFill>
              <a:round/>
              <a:headEnd/>
              <a:tailEnd type="triangle" w="med" len="med"/>
            </a:ln>
          </p:spPr>
          <p:txBody>
            <a:bodyPr/>
            <a:lstStyle/>
            <a:p>
              <a:endParaRPr lang="it-IT"/>
            </a:p>
          </p:txBody>
        </p:sp>
        <p:sp>
          <p:nvSpPr>
            <p:cNvPr id="27660" name="Rectangle 10"/>
            <p:cNvSpPr>
              <a:spLocks noChangeArrowheads="1"/>
            </p:cNvSpPr>
            <p:nvPr/>
          </p:nvSpPr>
          <p:spPr bwMode="auto">
            <a:xfrm>
              <a:off x="2019300" y="5695950"/>
              <a:ext cx="3668713" cy="336550"/>
            </a:xfrm>
            <a:prstGeom prst="rect">
              <a:avLst/>
            </a:prstGeom>
            <a:noFill/>
            <a:ln w="12700">
              <a:noFill/>
              <a:miter lim="800000"/>
              <a:headEnd/>
              <a:tailEnd/>
            </a:ln>
          </p:spPr>
          <p:txBody>
            <a:bodyPr lIns="90487" tIns="44450" rIns="90487" bIns="44450">
              <a:spAutoFit/>
            </a:bodyPr>
            <a:lstStyle/>
            <a:p>
              <a:pPr algn="ctr" eaLnBrk="0" hangingPunct="0">
                <a:lnSpc>
                  <a:spcPct val="90000"/>
                </a:lnSpc>
              </a:pPr>
              <a:r>
                <a:rPr lang="en-GB">
                  <a:solidFill>
                    <a:srgbClr val="000066"/>
                  </a:solidFill>
                  <a:latin typeface="Calisto MT" pitchFamily="18" charset="0"/>
                </a:rPr>
                <a:t>ATC - 1° somministrazione</a:t>
              </a:r>
              <a:endParaRPr lang="en-US">
                <a:solidFill>
                  <a:srgbClr val="000066"/>
                </a:solidFill>
                <a:latin typeface="Calisto MT" pitchFamily="18" charset="0"/>
              </a:endParaRPr>
            </a:p>
          </p:txBody>
        </p:sp>
        <p:sp>
          <p:nvSpPr>
            <p:cNvPr id="27661" name="Line 11"/>
            <p:cNvSpPr>
              <a:spLocks noChangeShapeType="1"/>
            </p:cNvSpPr>
            <p:nvPr/>
          </p:nvSpPr>
          <p:spPr bwMode="auto">
            <a:xfrm rot="10800000">
              <a:off x="1965325" y="5816600"/>
              <a:ext cx="455613" cy="38100"/>
            </a:xfrm>
            <a:prstGeom prst="line">
              <a:avLst/>
            </a:prstGeom>
            <a:noFill/>
            <a:ln w="19050">
              <a:solidFill>
                <a:srgbClr val="000066"/>
              </a:solidFill>
              <a:round/>
              <a:headEnd/>
              <a:tailEnd type="triangle" w="med" len="med"/>
            </a:ln>
          </p:spPr>
          <p:txBody>
            <a:bodyPr/>
            <a:lstStyle/>
            <a:p>
              <a:endParaRPr lang="it-IT"/>
            </a:p>
          </p:txBody>
        </p:sp>
        <p:sp>
          <p:nvSpPr>
            <p:cNvPr id="27662" name="Rectangle 13"/>
            <p:cNvSpPr>
              <a:spLocks noChangeArrowheads="1"/>
            </p:cNvSpPr>
            <p:nvPr/>
          </p:nvSpPr>
          <p:spPr bwMode="auto">
            <a:xfrm>
              <a:off x="2586038" y="5341938"/>
              <a:ext cx="6472237" cy="457200"/>
            </a:xfrm>
            <a:prstGeom prst="rect">
              <a:avLst/>
            </a:prstGeom>
            <a:noFill/>
            <a:ln w="28575">
              <a:noFill/>
              <a:miter lim="800000"/>
              <a:headEnd/>
              <a:tailEnd/>
            </a:ln>
          </p:spPr>
          <p:txBody>
            <a:bodyPr>
              <a:spAutoFit/>
            </a:bodyPr>
            <a:lstStyle/>
            <a:p>
              <a:pPr algn="r" eaLnBrk="0" hangingPunct="0"/>
              <a:r>
                <a:rPr lang="en-US" sz="1200" i="1">
                  <a:solidFill>
                    <a:srgbClr val="000066"/>
                  </a:solidFill>
                  <a:latin typeface="Calisto MT" pitchFamily="18" charset="0"/>
                </a:rPr>
                <a:t>Coluzzi PH. American Journal </a:t>
              </a:r>
            </a:p>
            <a:p>
              <a:pPr algn="r" eaLnBrk="0" hangingPunct="0"/>
              <a:r>
                <a:rPr lang="en-US" sz="1200" i="1">
                  <a:solidFill>
                    <a:srgbClr val="000066"/>
                  </a:solidFill>
                  <a:latin typeface="Calisto MT" pitchFamily="18" charset="0"/>
                </a:rPr>
                <a:t>Hospice Palliative Care. 1998 Jan-Feb:15(1)</a:t>
              </a: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9057" name="Group 2"/>
          <p:cNvGrpSpPr>
            <a:grpSpLocks noChangeAspect="1"/>
          </p:cNvGrpSpPr>
          <p:nvPr/>
        </p:nvGrpSpPr>
        <p:grpSpPr bwMode="auto">
          <a:xfrm>
            <a:off x="1187450" y="1527175"/>
            <a:ext cx="6918325" cy="3946525"/>
            <a:chOff x="748" y="1026"/>
            <a:chExt cx="4358" cy="2486"/>
          </a:xfrm>
        </p:grpSpPr>
        <p:sp>
          <p:nvSpPr>
            <p:cNvPr id="429070" name="AutoShape 3"/>
            <p:cNvSpPr>
              <a:spLocks noChangeAspect="1" noChangeArrowheads="1" noTextEdit="1"/>
            </p:cNvSpPr>
            <p:nvPr/>
          </p:nvSpPr>
          <p:spPr bwMode="auto">
            <a:xfrm>
              <a:off x="748" y="1026"/>
              <a:ext cx="4358" cy="2486"/>
            </a:xfrm>
            <a:prstGeom prst="rect">
              <a:avLst/>
            </a:prstGeom>
            <a:gradFill rotWithShape="1">
              <a:gsLst>
                <a:gs pos="0">
                  <a:srgbClr val="339966"/>
                </a:gs>
                <a:gs pos="100000">
                  <a:srgbClr val="216241"/>
                </a:gs>
              </a:gsLst>
              <a:lin ang="5400000" scaled="1"/>
            </a:gradFill>
            <a:ln w="9525">
              <a:noFill/>
              <a:miter lim="800000"/>
              <a:headEnd/>
              <a:tailEnd/>
            </a:ln>
          </p:spPr>
          <p:txBody>
            <a:bodyPr/>
            <a:lstStyle/>
            <a:p>
              <a:endParaRPr lang="it-IT"/>
            </a:p>
          </p:txBody>
        </p:sp>
        <p:sp>
          <p:nvSpPr>
            <p:cNvPr id="429071" name="Rectangle 4"/>
            <p:cNvSpPr>
              <a:spLocks noChangeArrowheads="1"/>
            </p:cNvSpPr>
            <p:nvPr/>
          </p:nvSpPr>
          <p:spPr bwMode="auto">
            <a:xfrm>
              <a:off x="778" y="1056"/>
              <a:ext cx="4292" cy="267"/>
            </a:xfrm>
            <a:prstGeom prst="rect">
              <a:avLst/>
            </a:prstGeom>
            <a:solidFill>
              <a:srgbClr val="339966"/>
            </a:solidFill>
            <a:ln w="9525">
              <a:noFill/>
              <a:miter lim="800000"/>
              <a:headEnd/>
              <a:tailEnd/>
            </a:ln>
          </p:spPr>
          <p:txBody>
            <a:bodyPr/>
            <a:lstStyle/>
            <a:p>
              <a:endParaRPr lang="it-IT">
                <a:latin typeface="Calisto MT" pitchFamily="18" charset="0"/>
              </a:endParaRPr>
            </a:p>
          </p:txBody>
        </p:sp>
        <p:sp>
          <p:nvSpPr>
            <p:cNvPr id="429072" name="Rectangle 5"/>
            <p:cNvSpPr>
              <a:spLocks noChangeArrowheads="1"/>
            </p:cNvSpPr>
            <p:nvPr/>
          </p:nvSpPr>
          <p:spPr bwMode="auto">
            <a:xfrm>
              <a:off x="778" y="1323"/>
              <a:ext cx="4292" cy="191"/>
            </a:xfrm>
            <a:prstGeom prst="rect">
              <a:avLst/>
            </a:prstGeom>
            <a:solidFill>
              <a:srgbClr val="329765"/>
            </a:solidFill>
            <a:ln w="9525">
              <a:noFill/>
              <a:miter lim="800000"/>
              <a:headEnd/>
              <a:tailEnd/>
            </a:ln>
          </p:spPr>
          <p:txBody>
            <a:bodyPr/>
            <a:lstStyle/>
            <a:p>
              <a:endParaRPr lang="it-IT">
                <a:latin typeface="Calisto MT" pitchFamily="18" charset="0"/>
              </a:endParaRPr>
            </a:p>
          </p:txBody>
        </p:sp>
        <p:sp>
          <p:nvSpPr>
            <p:cNvPr id="429073" name="Rectangle 6"/>
            <p:cNvSpPr>
              <a:spLocks noChangeArrowheads="1"/>
            </p:cNvSpPr>
            <p:nvPr/>
          </p:nvSpPr>
          <p:spPr bwMode="auto">
            <a:xfrm>
              <a:off x="778" y="1514"/>
              <a:ext cx="4292" cy="113"/>
            </a:xfrm>
            <a:prstGeom prst="rect">
              <a:avLst/>
            </a:prstGeom>
            <a:solidFill>
              <a:srgbClr val="329564"/>
            </a:solidFill>
            <a:ln w="9525">
              <a:noFill/>
              <a:miter lim="800000"/>
              <a:headEnd/>
              <a:tailEnd/>
            </a:ln>
          </p:spPr>
          <p:txBody>
            <a:bodyPr/>
            <a:lstStyle/>
            <a:p>
              <a:endParaRPr lang="it-IT">
                <a:latin typeface="Calisto MT" pitchFamily="18" charset="0"/>
              </a:endParaRPr>
            </a:p>
          </p:txBody>
        </p:sp>
        <p:sp>
          <p:nvSpPr>
            <p:cNvPr id="429074" name="Rectangle 7"/>
            <p:cNvSpPr>
              <a:spLocks noChangeArrowheads="1"/>
            </p:cNvSpPr>
            <p:nvPr/>
          </p:nvSpPr>
          <p:spPr bwMode="auto">
            <a:xfrm>
              <a:off x="778" y="1627"/>
              <a:ext cx="4292" cy="77"/>
            </a:xfrm>
            <a:prstGeom prst="rect">
              <a:avLst/>
            </a:prstGeom>
            <a:solidFill>
              <a:srgbClr val="319462"/>
            </a:solidFill>
            <a:ln w="9525">
              <a:noFill/>
              <a:miter lim="800000"/>
              <a:headEnd/>
              <a:tailEnd/>
            </a:ln>
          </p:spPr>
          <p:txBody>
            <a:bodyPr/>
            <a:lstStyle/>
            <a:p>
              <a:endParaRPr lang="it-IT">
                <a:latin typeface="Calisto MT" pitchFamily="18" charset="0"/>
              </a:endParaRPr>
            </a:p>
          </p:txBody>
        </p:sp>
        <p:sp>
          <p:nvSpPr>
            <p:cNvPr id="429075" name="Rectangle 8"/>
            <p:cNvSpPr>
              <a:spLocks noChangeArrowheads="1"/>
            </p:cNvSpPr>
            <p:nvPr/>
          </p:nvSpPr>
          <p:spPr bwMode="auto">
            <a:xfrm>
              <a:off x="778" y="1704"/>
              <a:ext cx="4292" cy="107"/>
            </a:xfrm>
            <a:prstGeom prst="rect">
              <a:avLst/>
            </a:prstGeom>
            <a:solidFill>
              <a:srgbClr val="319262"/>
            </a:solidFill>
            <a:ln w="9525">
              <a:noFill/>
              <a:miter lim="800000"/>
              <a:headEnd/>
              <a:tailEnd/>
            </a:ln>
          </p:spPr>
          <p:txBody>
            <a:bodyPr/>
            <a:lstStyle/>
            <a:p>
              <a:endParaRPr lang="it-IT">
                <a:latin typeface="Calisto MT" pitchFamily="18" charset="0"/>
              </a:endParaRPr>
            </a:p>
          </p:txBody>
        </p:sp>
        <p:sp>
          <p:nvSpPr>
            <p:cNvPr id="429076" name="Rectangle 9"/>
            <p:cNvSpPr>
              <a:spLocks noChangeArrowheads="1"/>
            </p:cNvSpPr>
            <p:nvPr/>
          </p:nvSpPr>
          <p:spPr bwMode="auto">
            <a:xfrm>
              <a:off x="778" y="1811"/>
              <a:ext cx="4292" cy="95"/>
            </a:xfrm>
            <a:prstGeom prst="rect">
              <a:avLst/>
            </a:prstGeom>
            <a:solidFill>
              <a:srgbClr val="309060"/>
            </a:solidFill>
            <a:ln w="9525">
              <a:noFill/>
              <a:miter lim="800000"/>
              <a:headEnd/>
              <a:tailEnd/>
            </a:ln>
          </p:spPr>
          <p:txBody>
            <a:bodyPr/>
            <a:lstStyle/>
            <a:p>
              <a:endParaRPr lang="it-IT">
                <a:latin typeface="Calisto MT" pitchFamily="18" charset="0"/>
              </a:endParaRPr>
            </a:p>
          </p:txBody>
        </p:sp>
        <p:sp>
          <p:nvSpPr>
            <p:cNvPr id="429077" name="Rectangle 10"/>
            <p:cNvSpPr>
              <a:spLocks noChangeArrowheads="1"/>
            </p:cNvSpPr>
            <p:nvPr/>
          </p:nvSpPr>
          <p:spPr bwMode="auto">
            <a:xfrm>
              <a:off x="778" y="1906"/>
              <a:ext cx="4292" cy="72"/>
            </a:xfrm>
            <a:prstGeom prst="rect">
              <a:avLst/>
            </a:prstGeom>
            <a:solidFill>
              <a:srgbClr val="2F8E5F"/>
            </a:solidFill>
            <a:ln w="9525">
              <a:noFill/>
              <a:miter lim="800000"/>
              <a:headEnd/>
              <a:tailEnd/>
            </a:ln>
          </p:spPr>
          <p:txBody>
            <a:bodyPr/>
            <a:lstStyle/>
            <a:p>
              <a:endParaRPr lang="it-IT">
                <a:latin typeface="Calisto MT" pitchFamily="18" charset="0"/>
              </a:endParaRPr>
            </a:p>
          </p:txBody>
        </p:sp>
        <p:sp>
          <p:nvSpPr>
            <p:cNvPr id="429078" name="Rectangle 11"/>
            <p:cNvSpPr>
              <a:spLocks noChangeArrowheads="1"/>
            </p:cNvSpPr>
            <p:nvPr/>
          </p:nvSpPr>
          <p:spPr bwMode="auto">
            <a:xfrm>
              <a:off x="778" y="1978"/>
              <a:ext cx="4292" cy="71"/>
            </a:xfrm>
            <a:prstGeom prst="rect">
              <a:avLst/>
            </a:prstGeom>
            <a:solidFill>
              <a:srgbClr val="2E8C5E"/>
            </a:solidFill>
            <a:ln w="9525">
              <a:noFill/>
              <a:miter lim="800000"/>
              <a:headEnd/>
              <a:tailEnd/>
            </a:ln>
          </p:spPr>
          <p:txBody>
            <a:bodyPr/>
            <a:lstStyle/>
            <a:p>
              <a:endParaRPr lang="it-IT">
                <a:latin typeface="Calisto MT" pitchFamily="18" charset="0"/>
              </a:endParaRPr>
            </a:p>
          </p:txBody>
        </p:sp>
        <p:sp>
          <p:nvSpPr>
            <p:cNvPr id="429079" name="Rectangle 12"/>
            <p:cNvSpPr>
              <a:spLocks noChangeArrowheads="1"/>
            </p:cNvSpPr>
            <p:nvPr/>
          </p:nvSpPr>
          <p:spPr bwMode="auto">
            <a:xfrm>
              <a:off x="778" y="2049"/>
              <a:ext cx="4292" cy="53"/>
            </a:xfrm>
            <a:prstGeom prst="rect">
              <a:avLst/>
            </a:prstGeom>
            <a:solidFill>
              <a:srgbClr val="2E8A5D"/>
            </a:solidFill>
            <a:ln w="9525">
              <a:noFill/>
              <a:miter lim="800000"/>
              <a:headEnd/>
              <a:tailEnd/>
            </a:ln>
          </p:spPr>
          <p:txBody>
            <a:bodyPr/>
            <a:lstStyle/>
            <a:p>
              <a:endParaRPr lang="it-IT">
                <a:latin typeface="Calisto MT" pitchFamily="18" charset="0"/>
              </a:endParaRPr>
            </a:p>
          </p:txBody>
        </p:sp>
        <p:sp>
          <p:nvSpPr>
            <p:cNvPr id="429080" name="Rectangle 13"/>
            <p:cNvSpPr>
              <a:spLocks noChangeArrowheads="1"/>
            </p:cNvSpPr>
            <p:nvPr/>
          </p:nvSpPr>
          <p:spPr bwMode="auto">
            <a:xfrm>
              <a:off x="778" y="2102"/>
              <a:ext cx="4292" cy="60"/>
            </a:xfrm>
            <a:prstGeom prst="rect">
              <a:avLst/>
            </a:prstGeom>
            <a:solidFill>
              <a:srgbClr val="2D895B"/>
            </a:solidFill>
            <a:ln w="9525">
              <a:noFill/>
              <a:miter lim="800000"/>
              <a:headEnd/>
              <a:tailEnd/>
            </a:ln>
          </p:spPr>
          <p:txBody>
            <a:bodyPr/>
            <a:lstStyle/>
            <a:p>
              <a:endParaRPr lang="it-IT">
                <a:latin typeface="Calisto MT" pitchFamily="18" charset="0"/>
              </a:endParaRPr>
            </a:p>
          </p:txBody>
        </p:sp>
        <p:sp>
          <p:nvSpPr>
            <p:cNvPr id="429081" name="Rectangle 14"/>
            <p:cNvSpPr>
              <a:spLocks noChangeArrowheads="1"/>
            </p:cNvSpPr>
            <p:nvPr/>
          </p:nvSpPr>
          <p:spPr bwMode="auto">
            <a:xfrm>
              <a:off x="778" y="2162"/>
              <a:ext cx="4292" cy="53"/>
            </a:xfrm>
            <a:prstGeom prst="rect">
              <a:avLst/>
            </a:prstGeom>
            <a:solidFill>
              <a:srgbClr val="2D875A"/>
            </a:solidFill>
            <a:ln w="9525">
              <a:noFill/>
              <a:miter lim="800000"/>
              <a:headEnd/>
              <a:tailEnd/>
            </a:ln>
          </p:spPr>
          <p:txBody>
            <a:bodyPr/>
            <a:lstStyle/>
            <a:p>
              <a:endParaRPr lang="it-IT">
                <a:latin typeface="Calisto MT" pitchFamily="18" charset="0"/>
              </a:endParaRPr>
            </a:p>
          </p:txBody>
        </p:sp>
        <p:sp>
          <p:nvSpPr>
            <p:cNvPr id="429082" name="Rectangle 15"/>
            <p:cNvSpPr>
              <a:spLocks noChangeArrowheads="1"/>
            </p:cNvSpPr>
            <p:nvPr/>
          </p:nvSpPr>
          <p:spPr bwMode="auto">
            <a:xfrm>
              <a:off x="778" y="2215"/>
              <a:ext cx="4292" cy="66"/>
            </a:xfrm>
            <a:prstGeom prst="rect">
              <a:avLst/>
            </a:prstGeom>
            <a:solidFill>
              <a:srgbClr val="2D8559"/>
            </a:solidFill>
            <a:ln w="9525">
              <a:noFill/>
              <a:miter lim="800000"/>
              <a:headEnd/>
              <a:tailEnd/>
            </a:ln>
          </p:spPr>
          <p:txBody>
            <a:bodyPr/>
            <a:lstStyle/>
            <a:p>
              <a:endParaRPr lang="it-IT">
                <a:latin typeface="Calisto MT" pitchFamily="18" charset="0"/>
              </a:endParaRPr>
            </a:p>
          </p:txBody>
        </p:sp>
        <p:sp>
          <p:nvSpPr>
            <p:cNvPr id="429083" name="Rectangle 16"/>
            <p:cNvSpPr>
              <a:spLocks noChangeArrowheads="1"/>
            </p:cNvSpPr>
            <p:nvPr/>
          </p:nvSpPr>
          <p:spPr bwMode="auto">
            <a:xfrm>
              <a:off x="778" y="2281"/>
              <a:ext cx="4292" cy="71"/>
            </a:xfrm>
            <a:prstGeom prst="rect">
              <a:avLst/>
            </a:prstGeom>
            <a:solidFill>
              <a:srgbClr val="2C8358"/>
            </a:solidFill>
            <a:ln w="9525">
              <a:noFill/>
              <a:miter lim="800000"/>
              <a:headEnd/>
              <a:tailEnd/>
            </a:ln>
          </p:spPr>
          <p:txBody>
            <a:bodyPr/>
            <a:lstStyle/>
            <a:p>
              <a:endParaRPr lang="it-IT">
                <a:latin typeface="Calisto MT" pitchFamily="18" charset="0"/>
              </a:endParaRPr>
            </a:p>
          </p:txBody>
        </p:sp>
        <p:sp>
          <p:nvSpPr>
            <p:cNvPr id="429084" name="Rectangle 17"/>
            <p:cNvSpPr>
              <a:spLocks noChangeArrowheads="1"/>
            </p:cNvSpPr>
            <p:nvPr/>
          </p:nvSpPr>
          <p:spPr bwMode="auto">
            <a:xfrm>
              <a:off x="778" y="2352"/>
              <a:ext cx="4292" cy="66"/>
            </a:xfrm>
            <a:prstGeom prst="rect">
              <a:avLst/>
            </a:prstGeom>
            <a:solidFill>
              <a:srgbClr val="2B8156"/>
            </a:solidFill>
            <a:ln w="9525">
              <a:noFill/>
              <a:miter lim="800000"/>
              <a:headEnd/>
              <a:tailEnd/>
            </a:ln>
          </p:spPr>
          <p:txBody>
            <a:bodyPr/>
            <a:lstStyle/>
            <a:p>
              <a:endParaRPr lang="it-IT">
                <a:latin typeface="Calisto MT" pitchFamily="18" charset="0"/>
              </a:endParaRPr>
            </a:p>
          </p:txBody>
        </p:sp>
        <p:sp>
          <p:nvSpPr>
            <p:cNvPr id="429085" name="Rectangle 18"/>
            <p:cNvSpPr>
              <a:spLocks noChangeArrowheads="1"/>
            </p:cNvSpPr>
            <p:nvPr/>
          </p:nvSpPr>
          <p:spPr bwMode="auto">
            <a:xfrm>
              <a:off x="778" y="2418"/>
              <a:ext cx="4292" cy="53"/>
            </a:xfrm>
            <a:prstGeom prst="rect">
              <a:avLst/>
            </a:prstGeom>
            <a:solidFill>
              <a:srgbClr val="2B7F55"/>
            </a:solidFill>
            <a:ln w="9525">
              <a:noFill/>
              <a:miter lim="800000"/>
              <a:headEnd/>
              <a:tailEnd/>
            </a:ln>
          </p:spPr>
          <p:txBody>
            <a:bodyPr/>
            <a:lstStyle/>
            <a:p>
              <a:endParaRPr lang="it-IT">
                <a:latin typeface="Calisto MT" pitchFamily="18" charset="0"/>
              </a:endParaRPr>
            </a:p>
          </p:txBody>
        </p:sp>
        <p:sp>
          <p:nvSpPr>
            <p:cNvPr id="429086" name="Rectangle 19"/>
            <p:cNvSpPr>
              <a:spLocks noChangeArrowheads="1"/>
            </p:cNvSpPr>
            <p:nvPr/>
          </p:nvSpPr>
          <p:spPr bwMode="auto">
            <a:xfrm>
              <a:off x="778" y="2471"/>
              <a:ext cx="4292" cy="66"/>
            </a:xfrm>
            <a:prstGeom prst="rect">
              <a:avLst/>
            </a:prstGeom>
            <a:solidFill>
              <a:srgbClr val="2A7D54"/>
            </a:solidFill>
            <a:ln w="9525">
              <a:noFill/>
              <a:miter lim="800000"/>
              <a:headEnd/>
              <a:tailEnd/>
            </a:ln>
          </p:spPr>
          <p:txBody>
            <a:bodyPr/>
            <a:lstStyle/>
            <a:p>
              <a:endParaRPr lang="it-IT">
                <a:latin typeface="Calisto MT" pitchFamily="18" charset="0"/>
              </a:endParaRPr>
            </a:p>
          </p:txBody>
        </p:sp>
        <p:sp>
          <p:nvSpPr>
            <p:cNvPr id="429087" name="Rectangle 20"/>
            <p:cNvSpPr>
              <a:spLocks noChangeArrowheads="1"/>
            </p:cNvSpPr>
            <p:nvPr/>
          </p:nvSpPr>
          <p:spPr bwMode="auto">
            <a:xfrm>
              <a:off x="778" y="2537"/>
              <a:ext cx="4292" cy="59"/>
            </a:xfrm>
            <a:prstGeom prst="rect">
              <a:avLst/>
            </a:prstGeom>
            <a:solidFill>
              <a:srgbClr val="297B52"/>
            </a:solidFill>
            <a:ln w="9525">
              <a:noFill/>
              <a:miter lim="800000"/>
              <a:headEnd/>
              <a:tailEnd/>
            </a:ln>
          </p:spPr>
          <p:txBody>
            <a:bodyPr/>
            <a:lstStyle/>
            <a:p>
              <a:endParaRPr lang="it-IT">
                <a:latin typeface="Calisto MT" pitchFamily="18" charset="0"/>
              </a:endParaRPr>
            </a:p>
          </p:txBody>
        </p:sp>
        <p:sp>
          <p:nvSpPr>
            <p:cNvPr id="429088" name="Rectangle 21"/>
            <p:cNvSpPr>
              <a:spLocks noChangeArrowheads="1"/>
            </p:cNvSpPr>
            <p:nvPr/>
          </p:nvSpPr>
          <p:spPr bwMode="auto">
            <a:xfrm>
              <a:off x="778" y="2596"/>
              <a:ext cx="4292" cy="65"/>
            </a:xfrm>
            <a:prstGeom prst="rect">
              <a:avLst/>
            </a:prstGeom>
            <a:solidFill>
              <a:srgbClr val="297951"/>
            </a:solidFill>
            <a:ln w="9525">
              <a:noFill/>
              <a:miter lim="800000"/>
              <a:headEnd/>
              <a:tailEnd/>
            </a:ln>
          </p:spPr>
          <p:txBody>
            <a:bodyPr/>
            <a:lstStyle/>
            <a:p>
              <a:endParaRPr lang="it-IT">
                <a:latin typeface="Calisto MT" pitchFamily="18" charset="0"/>
              </a:endParaRPr>
            </a:p>
          </p:txBody>
        </p:sp>
        <p:sp>
          <p:nvSpPr>
            <p:cNvPr id="429089" name="Rectangle 22"/>
            <p:cNvSpPr>
              <a:spLocks noChangeArrowheads="1"/>
            </p:cNvSpPr>
            <p:nvPr/>
          </p:nvSpPr>
          <p:spPr bwMode="auto">
            <a:xfrm>
              <a:off x="778" y="2661"/>
              <a:ext cx="4292" cy="78"/>
            </a:xfrm>
            <a:prstGeom prst="rect">
              <a:avLst/>
            </a:prstGeom>
            <a:solidFill>
              <a:srgbClr val="287750"/>
            </a:solidFill>
            <a:ln w="9525">
              <a:noFill/>
              <a:miter lim="800000"/>
              <a:headEnd/>
              <a:tailEnd/>
            </a:ln>
          </p:spPr>
          <p:txBody>
            <a:bodyPr/>
            <a:lstStyle/>
            <a:p>
              <a:endParaRPr lang="it-IT">
                <a:latin typeface="Calisto MT" pitchFamily="18" charset="0"/>
              </a:endParaRPr>
            </a:p>
          </p:txBody>
        </p:sp>
        <p:sp>
          <p:nvSpPr>
            <p:cNvPr id="429090" name="Rectangle 23"/>
            <p:cNvSpPr>
              <a:spLocks noChangeArrowheads="1"/>
            </p:cNvSpPr>
            <p:nvPr/>
          </p:nvSpPr>
          <p:spPr bwMode="auto">
            <a:xfrm>
              <a:off x="778" y="2739"/>
              <a:ext cx="4292" cy="65"/>
            </a:xfrm>
            <a:prstGeom prst="rect">
              <a:avLst/>
            </a:prstGeom>
            <a:solidFill>
              <a:srgbClr val="27754F"/>
            </a:solidFill>
            <a:ln w="9525">
              <a:noFill/>
              <a:miter lim="800000"/>
              <a:headEnd/>
              <a:tailEnd/>
            </a:ln>
          </p:spPr>
          <p:txBody>
            <a:bodyPr/>
            <a:lstStyle/>
            <a:p>
              <a:endParaRPr lang="it-IT">
                <a:latin typeface="Calisto MT" pitchFamily="18" charset="0"/>
              </a:endParaRPr>
            </a:p>
          </p:txBody>
        </p:sp>
        <p:sp>
          <p:nvSpPr>
            <p:cNvPr id="429091" name="Rectangle 24"/>
            <p:cNvSpPr>
              <a:spLocks noChangeArrowheads="1"/>
            </p:cNvSpPr>
            <p:nvPr/>
          </p:nvSpPr>
          <p:spPr bwMode="auto">
            <a:xfrm>
              <a:off x="778" y="2804"/>
              <a:ext cx="4292" cy="48"/>
            </a:xfrm>
            <a:prstGeom prst="rect">
              <a:avLst/>
            </a:prstGeom>
            <a:solidFill>
              <a:srgbClr val="27744D"/>
            </a:solidFill>
            <a:ln w="9525">
              <a:noFill/>
              <a:miter lim="800000"/>
              <a:headEnd/>
              <a:tailEnd/>
            </a:ln>
          </p:spPr>
          <p:txBody>
            <a:bodyPr/>
            <a:lstStyle/>
            <a:p>
              <a:endParaRPr lang="it-IT">
                <a:latin typeface="Calisto MT" pitchFamily="18" charset="0"/>
              </a:endParaRPr>
            </a:p>
          </p:txBody>
        </p:sp>
        <p:sp>
          <p:nvSpPr>
            <p:cNvPr id="429092" name="Rectangle 25"/>
            <p:cNvSpPr>
              <a:spLocks noChangeArrowheads="1"/>
            </p:cNvSpPr>
            <p:nvPr/>
          </p:nvSpPr>
          <p:spPr bwMode="auto">
            <a:xfrm>
              <a:off x="778" y="2852"/>
              <a:ext cx="4292" cy="47"/>
            </a:xfrm>
            <a:prstGeom prst="rect">
              <a:avLst/>
            </a:prstGeom>
            <a:solidFill>
              <a:srgbClr val="25734D"/>
            </a:solidFill>
            <a:ln w="9525">
              <a:noFill/>
              <a:miter lim="800000"/>
              <a:headEnd/>
              <a:tailEnd/>
            </a:ln>
          </p:spPr>
          <p:txBody>
            <a:bodyPr/>
            <a:lstStyle/>
            <a:p>
              <a:endParaRPr lang="it-IT">
                <a:latin typeface="Calisto MT" pitchFamily="18" charset="0"/>
              </a:endParaRPr>
            </a:p>
          </p:txBody>
        </p:sp>
        <p:sp>
          <p:nvSpPr>
            <p:cNvPr id="429093" name="Rectangle 26"/>
            <p:cNvSpPr>
              <a:spLocks noChangeArrowheads="1"/>
            </p:cNvSpPr>
            <p:nvPr/>
          </p:nvSpPr>
          <p:spPr bwMode="auto">
            <a:xfrm>
              <a:off x="778" y="2899"/>
              <a:ext cx="4292" cy="107"/>
            </a:xfrm>
            <a:prstGeom prst="rect">
              <a:avLst/>
            </a:prstGeom>
            <a:solidFill>
              <a:srgbClr val="25714C"/>
            </a:solidFill>
            <a:ln w="9525">
              <a:noFill/>
              <a:miter lim="800000"/>
              <a:headEnd/>
              <a:tailEnd/>
            </a:ln>
          </p:spPr>
          <p:txBody>
            <a:bodyPr/>
            <a:lstStyle/>
            <a:p>
              <a:endParaRPr lang="it-IT">
                <a:latin typeface="Calisto MT" pitchFamily="18" charset="0"/>
              </a:endParaRPr>
            </a:p>
          </p:txBody>
        </p:sp>
        <p:sp>
          <p:nvSpPr>
            <p:cNvPr id="429094" name="Rectangle 27"/>
            <p:cNvSpPr>
              <a:spLocks noChangeArrowheads="1"/>
            </p:cNvSpPr>
            <p:nvPr/>
          </p:nvSpPr>
          <p:spPr bwMode="auto">
            <a:xfrm>
              <a:off x="778" y="3006"/>
              <a:ext cx="4292" cy="113"/>
            </a:xfrm>
            <a:prstGeom prst="rect">
              <a:avLst/>
            </a:prstGeom>
            <a:solidFill>
              <a:srgbClr val="256F4A"/>
            </a:solidFill>
            <a:ln w="9525">
              <a:noFill/>
              <a:miter lim="800000"/>
              <a:headEnd/>
              <a:tailEnd/>
            </a:ln>
          </p:spPr>
          <p:txBody>
            <a:bodyPr/>
            <a:lstStyle/>
            <a:p>
              <a:endParaRPr lang="it-IT">
                <a:latin typeface="Calisto MT" pitchFamily="18" charset="0"/>
              </a:endParaRPr>
            </a:p>
          </p:txBody>
        </p:sp>
        <p:sp>
          <p:nvSpPr>
            <p:cNvPr id="429095" name="Rectangle 28"/>
            <p:cNvSpPr>
              <a:spLocks noChangeArrowheads="1"/>
            </p:cNvSpPr>
            <p:nvPr/>
          </p:nvSpPr>
          <p:spPr bwMode="auto">
            <a:xfrm>
              <a:off x="778" y="3119"/>
              <a:ext cx="4292" cy="179"/>
            </a:xfrm>
            <a:prstGeom prst="rect">
              <a:avLst/>
            </a:prstGeom>
            <a:solidFill>
              <a:srgbClr val="246D49"/>
            </a:solidFill>
            <a:ln w="9525">
              <a:noFill/>
              <a:miter lim="800000"/>
              <a:headEnd/>
              <a:tailEnd/>
            </a:ln>
          </p:spPr>
          <p:txBody>
            <a:bodyPr/>
            <a:lstStyle/>
            <a:p>
              <a:endParaRPr lang="it-IT">
                <a:latin typeface="Calisto MT" pitchFamily="18" charset="0"/>
              </a:endParaRPr>
            </a:p>
          </p:txBody>
        </p:sp>
        <p:sp>
          <p:nvSpPr>
            <p:cNvPr id="429096" name="Rectangle 29"/>
            <p:cNvSpPr>
              <a:spLocks noChangeArrowheads="1"/>
            </p:cNvSpPr>
            <p:nvPr/>
          </p:nvSpPr>
          <p:spPr bwMode="auto">
            <a:xfrm>
              <a:off x="778" y="3298"/>
              <a:ext cx="4292" cy="184"/>
            </a:xfrm>
            <a:prstGeom prst="rect">
              <a:avLst/>
            </a:prstGeom>
            <a:solidFill>
              <a:srgbClr val="236A47"/>
            </a:solidFill>
            <a:ln w="9525">
              <a:noFill/>
              <a:miter lim="800000"/>
              <a:headEnd/>
              <a:tailEnd/>
            </a:ln>
          </p:spPr>
          <p:txBody>
            <a:bodyPr/>
            <a:lstStyle/>
            <a:p>
              <a:endParaRPr lang="it-IT">
                <a:latin typeface="Calisto MT" pitchFamily="18" charset="0"/>
              </a:endParaRPr>
            </a:p>
          </p:txBody>
        </p:sp>
        <p:sp>
          <p:nvSpPr>
            <p:cNvPr id="429097" name="Rectangle 30"/>
            <p:cNvSpPr>
              <a:spLocks noChangeArrowheads="1"/>
            </p:cNvSpPr>
            <p:nvPr/>
          </p:nvSpPr>
          <p:spPr bwMode="auto">
            <a:xfrm>
              <a:off x="778" y="1056"/>
              <a:ext cx="4292" cy="2426"/>
            </a:xfrm>
            <a:prstGeom prst="rect">
              <a:avLst/>
            </a:prstGeom>
            <a:noFill/>
            <a:ln w="0">
              <a:solidFill>
                <a:srgbClr val="808080"/>
              </a:solidFill>
              <a:miter lim="800000"/>
              <a:headEnd/>
              <a:tailEnd/>
            </a:ln>
          </p:spPr>
          <p:txBody>
            <a:bodyPr/>
            <a:lstStyle/>
            <a:p>
              <a:endParaRPr lang="it-IT">
                <a:latin typeface="Calisto MT" pitchFamily="18" charset="0"/>
              </a:endParaRPr>
            </a:p>
          </p:txBody>
        </p:sp>
        <p:sp>
          <p:nvSpPr>
            <p:cNvPr id="429098" name="Line 31"/>
            <p:cNvSpPr>
              <a:spLocks noChangeShapeType="1"/>
            </p:cNvSpPr>
            <p:nvPr/>
          </p:nvSpPr>
          <p:spPr bwMode="auto">
            <a:xfrm>
              <a:off x="1331" y="1347"/>
              <a:ext cx="1" cy="1784"/>
            </a:xfrm>
            <a:prstGeom prst="line">
              <a:avLst/>
            </a:prstGeom>
            <a:noFill/>
            <a:ln w="9525">
              <a:solidFill>
                <a:srgbClr val="FFFFFF"/>
              </a:solidFill>
              <a:round/>
              <a:headEnd/>
              <a:tailEnd/>
            </a:ln>
          </p:spPr>
          <p:txBody>
            <a:bodyPr/>
            <a:lstStyle/>
            <a:p>
              <a:endParaRPr lang="it-IT"/>
            </a:p>
          </p:txBody>
        </p:sp>
        <p:sp>
          <p:nvSpPr>
            <p:cNvPr id="429099" name="Line 32"/>
            <p:cNvSpPr>
              <a:spLocks noChangeShapeType="1"/>
            </p:cNvSpPr>
            <p:nvPr/>
          </p:nvSpPr>
          <p:spPr bwMode="auto">
            <a:xfrm>
              <a:off x="1296" y="3131"/>
              <a:ext cx="35" cy="1"/>
            </a:xfrm>
            <a:prstGeom prst="line">
              <a:avLst/>
            </a:prstGeom>
            <a:noFill/>
            <a:ln w="9525">
              <a:solidFill>
                <a:srgbClr val="FFFFFF"/>
              </a:solidFill>
              <a:round/>
              <a:headEnd/>
              <a:tailEnd/>
            </a:ln>
          </p:spPr>
          <p:txBody>
            <a:bodyPr/>
            <a:lstStyle/>
            <a:p>
              <a:endParaRPr lang="it-IT"/>
            </a:p>
          </p:txBody>
        </p:sp>
        <p:sp>
          <p:nvSpPr>
            <p:cNvPr id="429100" name="Line 33"/>
            <p:cNvSpPr>
              <a:spLocks noChangeShapeType="1"/>
            </p:cNvSpPr>
            <p:nvPr/>
          </p:nvSpPr>
          <p:spPr bwMode="auto">
            <a:xfrm>
              <a:off x="1296" y="2834"/>
              <a:ext cx="35" cy="1"/>
            </a:xfrm>
            <a:prstGeom prst="line">
              <a:avLst/>
            </a:prstGeom>
            <a:noFill/>
            <a:ln w="9525">
              <a:solidFill>
                <a:srgbClr val="FFFFFF"/>
              </a:solidFill>
              <a:round/>
              <a:headEnd/>
              <a:tailEnd/>
            </a:ln>
          </p:spPr>
          <p:txBody>
            <a:bodyPr/>
            <a:lstStyle/>
            <a:p>
              <a:endParaRPr lang="it-IT"/>
            </a:p>
          </p:txBody>
        </p:sp>
        <p:sp>
          <p:nvSpPr>
            <p:cNvPr id="429101" name="Line 34"/>
            <p:cNvSpPr>
              <a:spLocks noChangeShapeType="1"/>
            </p:cNvSpPr>
            <p:nvPr/>
          </p:nvSpPr>
          <p:spPr bwMode="auto">
            <a:xfrm>
              <a:off x="1296" y="2537"/>
              <a:ext cx="35" cy="1"/>
            </a:xfrm>
            <a:prstGeom prst="line">
              <a:avLst/>
            </a:prstGeom>
            <a:noFill/>
            <a:ln w="9525">
              <a:solidFill>
                <a:srgbClr val="FFFFFF"/>
              </a:solidFill>
              <a:round/>
              <a:headEnd/>
              <a:tailEnd/>
            </a:ln>
          </p:spPr>
          <p:txBody>
            <a:bodyPr/>
            <a:lstStyle/>
            <a:p>
              <a:endParaRPr lang="it-IT"/>
            </a:p>
          </p:txBody>
        </p:sp>
        <p:sp>
          <p:nvSpPr>
            <p:cNvPr id="429102" name="Line 35"/>
            <p:cNvSpPr>
              <a:spLocks noChangeShapeType="1"/>
            </p:cNvSpPr>
            <p:nvPr/>
          </p:nvSpPr>
          <p:spPr bwMode="auto">
            <a:xfrm>
              <a:off x="1296" y="2239"/>
              <a:ext cx="35" cy="1"/>
            </a:xfrm>
            <a:prstGeom prst="line">
              <a:avLst/>
            </a:prstGeom>
            <a:noFill/>
            <a:ln w="9525">
              <a:solidFill>
                <a:srgbClr val="FFFFFF"/>
              </a:solidFill>
              <a:round/>
              <a:headEnd/>
              <a:tailEnd/>
            </a:ln>
          </p:spPr>
          <p:txBody>
            <a:bodyPr/>
            <a:lstStyle/>
            <a:p>
              <a:endParaRPr lang="it-IT"/>
            </a:p>
          </p:txBody>
        </p:sp>
        <p:sp>
          <p:nvSpPr>
            <p:cNvPr id="429103" name="Line 36"/>
            <p:cNvSpPr>
              <a:spLocks noChangeShapeType="1"/>
            </p:cNvSpPr>
            <p:nvPr/>
          </p:nvSpPr>
          <p:spPr bwMode="auto">
            <a:xfrm>
              <a:off x="1296" y="1942"/>
              <a:ext cx="35" cy="1"/>
            </a:xfrm>
            <a:prstGeom prst="line">
              <a:avLst/>
            </a:prstGeom>
            <a:noFill/>
            <a:ln w="9525">
              <a:solidFill>
                <a:srgbClr val="FFFFFF"/>
              </a:solidFill>
              <a:round/>
              <a:headEnd/>
              <a:tailEnd/>
            </a:ln>
          </p:spPr>
          <p:txBody>
            <a:bodyPr/>
            <a:lstStyle/>
            <a:p>
              <a:endParaRPr lang="it-IT"/>
            </a:p>
          </p:txBody>
        </p:sp>
        <p:sp>
          <p:nvSpPr>
            <p:cNvPr id="429104" name="Line 37"/>
            <p:cNvSpPr>
              <a:spLocks noChangeShapeType="1"/>
            </p:cNvSpPr>
            <p:nvPr/>
          </p:nvSpPr>
          <p:spPr bwMode="auto">
            <a:xfrm>
              <a:off x="1296" y="1645"/>
              <a:ext cx="35" cy="1"/>
            </a:xfrm>
            <a:prstGeom prst="line">
              <a:avLst/>
            </a:prstGeom>
            <a:noFill/>
            <a:ln w="9525">
              <a:solidFill>
                <a:srgbClr val="FFFFFF"/>
              </a:solidFill>
              <a:round/>
              <a:headEnd/>
              <a:tailEnd/>
            </a:ln>
          </p:spPr>
          <p:txBody>
            <a:bodyPr/>
            <a:lstStyle/>
            <a:p>
              <a:endParaRPr lang="it-IT"/>
            </a:p>
          </p:txBody>
        </p:sp>
        <p:sp>
          <p:nvSpPr>
            <p:cNvPr id="429105" name="Line 38"/>
            <p:cNvSpPr>
              <a:spLocks noChangeShapeType="1"/>
            </p:cNvSpPr>
            <p:nvPr/>
          </p:nvSpPr>
          <p:spPr bwMode="auto">
            <a:xfrm>
              <a:off x="1296" y="1347"/>
              <a:ext cx="35" cy="1"/>
            </a:xfrm>
            <a:prstGeom prst="line">
              <a:avLst/>
            </a:prstGeom>
            <a:noFill/>
            <a:ln w="9525">
              <a:solidFill>
                <a:srgbClr val="FFFFFF"/>
              </a:solidFill>
              <a:round/>
              <a:headEnd/>
              <a:tailEnd/>
            </a:ln>
          </p:spPr>
          <p:txBody>
            <a:bodyPr/>
            <a:lstStyle/>
            <a:p>
              <a:endParaRPr lang="it-IT"/>
            </a:p>
          </p:txBody>
        </p:sp>
        <p:sp>
          <p:nvSpPr>
            <p:cNvPr id="429106" name="Line 39"/>
            <p:cNvSpPr>
              <a:spLocks noChangeShapeType="1"/>
            </p:cNvSpPr>
            <p:nvPr/>
          </p:nvSpPr>
          <p:spPr bwMode="auto">
            <a:xfrm>
              <a:off x="1331" y="3131"/>
              <a:ext cx="3549" cy="1"/>
            </a:xfrm>
            <a:prstGeom prst="line">
              <a:avLst/>
            </a:prstGeom>
            <a:noFill/>
            <a:ln w="9525">
              <a:solidFill>
                <a:srgbClr val="FFFFFF"/>
              </a:solidFill>
              <a:round/>
              <a:headEnd/>
              <a:tailEnd/>
            </a:ln>
          </p:spPr>
          <p:txBody>
            <a:bodyPr/>
            <a:lstStyle/>
            <a:p>
              <a:endParaRPr lang="it-IT"/>
            </a:p>
          </p:txBody>
        </p:sp>
        <p:sp>
          <p:nvSpPr>
            <p:cNvPr id="429107" name="Line 40"/>
            <p:cNvSpPr>
              <a:spLocks noChangeShapeType="1"/>
            </p:cNvSpPr>
            <p:nvPr/>
          </p:nvSpPr>
          <p:spPr bwMode="auto">
            <a:xfrm flipV="1">
              <a:off x="1331" y="3131"/>
              <a:ext cx="1" cy="36"/>
            </a:xfrm>
            <a:prstGeom prst="line">
              <a:avLst/>
            </a:prstGeom>
            <a:noFill/>
            <a:ln w="9525">
              <a:solidFill>
                <a:srgbClr val="FFFFFF"/>
              </a:solidFill>
              <a:round/>
              <a:headEnd/>
              <a:tailEnd/>
            </a:ln>
          </p:spPr>
          <p:txBody>
            <a:bodyPr/>
            <a:lstStyle/>
            <a:p>
              <a:endParaRPr lang="it-IT"/>
            </a:p>
          </p:txBody>
        </p:sp>
        <p:sp>
          <p:nvSpPr>
            <p:cNvPr id="429108" name="Line 41"/>
            <p:cNvSpPr>
              <a:spLocks noChangeShapeType="1"/>
            </p:cNvSpPr>
            <p:nvPr/>
          </p:nvSpPr>
          <p:spPr bwMode="auto">
            <a:xfrm flipV="1">
              <a:off x="1921" y="3131"/>
              <a:ext cx="1" cy="36"/>
            </a:xfrm>
            <a:prstGeom prst="line">
              <a:avLst/>
            </a:prstGeom>
            <a:noFill/>
            <a:ln w="9525">
              <a:solidFill>
                <a:srgbClr val="FFFFFF"/>
              </a:solidFill>
              <a:round/>
              <a:headEnd/>
              <a:tailEnd/>
            </a:ln>
          </p:spPr>
          <p:txBody>
            <a:bodyPr/>
            <a:lstStyle/>
            <a:p>
              <a:endParaRPr lang="it-IT"/>
            </a:p>
          </p:txBody>
        </p:sp>
        <p:sp>
          <p:nvSpPr>
            <p:cNvPr id="429109" name="Line 42"/>
            <p:cNvSpPr>
              <a:spLocks noChangeShapeType="1"/>
            </p:cNvSpPr>
            <p:nvPr/>
          </p:nvSpPr>
          <p:spPr bwMode="auto">
            <a:xfrm flipV="1">
              <a:off x="2516" y="3131"/>
              <a:ext cx="1" cy="36"/>
            </a:xfrm>
            <a:prstGeom prst="line">
              <a:avLst/>
            </a:prstGeom>
            <a:noFill/>
            <a:ln w="9525">
              <a:solidFill>
                <a:srgbClr val="FFFFFF"/>
              </a:solidFill>
              <a:round/>
              <a:headEnd/>
              <a:tailEnd/>
            </a:ln>
          </p:spPr>
          <p:txBody>
            <a:bodyPr/>
            <a:lstStyle/>
            <a:p>
              <a:endParaRPr lang="it-IT"/>
            </a:p>
          </p:txBody>
        </p:sp>
        <p:sp>
          <p:nvSpPr>
            <p:cNvPr id="429110" name="Line 43"/>
            <p:cNvSpPr>
              <a:spLocks noChangeShapeType="1"/>
            </p:cNvSpPr>
            <p:nvPr/>
          </p:nvSpPr>
          <p:spPr bwMode="auto">
            <a:xfrm flipV="1">
              <a:off x="3106" y="3131"/>
              <a:ext cx="1" cy="36"/>
            </a:xfrm>
            <a:prstGeom prst="line">
              <a:avLst/>
            </a:prstGeom>
            <a:noFill/>
            <a:ln w="9525">
              <a:solidFill>
                <a:srgbClr val="FFFFFF"/>
              </a:solidFill>
              <a:round/>
              <a:headEnd/>
              <a:tailEnd/>
            </a:ln>
          </p:spPr>
          <p:txBody>
            <a:bodyPr/>
            <a:lstStyle/>
            <a:p>
              <a:endParaRPr lang="it-IT"/>
            </a:p>
          </p:txBody>
        </p:sp>
        <p:sp>
          <p:nvSpPr>
            <p:cNvPr id="429111" name="Line 44"/>
            <p:cNvSpPr>
              <a:spLocks noChangeShapeType="1"/>
            </p:cNvSpPr>
            <p:nvPr/>
          </p:nvSpPr>
          <p:spPr bwMode="auto">
            <a:xfrm flipV="1">
              <a:off x="3695" y="3131"/>
              <a:ext cx="1" cy="36"/>
            </a:xfrm>
            <a:prstGeom prst="line">
              <a:avLst/>
            </a:prstGeom>
            <a:noFill/>
            <a:ln w="9525">
              <a:solidFill>
                <a:srgbClr val="FFFFFF"/>
              </a:solidFill>
              <a:round/>
              <a:headEnd/>
              <a:tailEnd/>
            </a:ln>
          </p:spPr>
          <p:txBody>
            <a:bodyPr/>
            <a:lstStyle/>
            <a:p>
              <a:endParaRPr lang="it-IT"/>
            </a:p>
          </p:txBody>
        </p:sp>
        <p:sp>
          <p:nvSpPr>
            <p:cNvPr id="429112" name="Line 45"/>
            <p:cNvSpPr>
              <a:spLocks noChangeShapeType="1"/>
            </p:cNvSpPr>
            <p:nvPr/>
          </p:nvSpPr>
          <p:spPr bwMode="auto">
            <a:xfrm flipV="1">
              <a:off x="4290" y="3131"/>
              <a:ext cx="1" cy="36"/>
            </a:xfrm>
            <a:prstGeom prst="line">
              <a:avLst/>
            </a:prstGeom>
            <a:noFill/>
            <a:ln w="9525">
              <a:solidFill>
                <a:srgbClr val="FFFFFF"/>
              </a:solidFill>
              <a:round/>
              <a:headEnd/>
              <a:tailEnd/>
            </a:ln>
          </p:spPr>
          <p:txBody>
            <a:bodyPr/>
            <a:lstStyle/>
            <a:p>
              <a:endParaRPr lang="it-IT"/>
            </a:p>
          </p:txBody>
        </p:sp>
        <p:sp>
          <p:nvSpPr>
            <p:cNvPr id="429113" name="Line 46"/>
            <p:cNvSpPr>
              <a:spLocks noChangeShapeType="1"/>
            </p:cNvSpPr>
            <p:nvPr/>
          </p:nvSpPr>
          <p:spPr bwMode="auto">
            <a:xfrm flipV="1">
              <a:off x="4880" y="3131"/>
              <a:ext cx="1" cy="36"/>
            </a:xfrm>
            <a:prstGeom prst="line">
              <a:avLst/>
            </a:prstGeom>
            <a:noFill/>
            <a:ln w="9525">
              <a:solidFill>
                <a:srgbClr val="FFFFFF"/>
              </a:solidFill>
              <a:round/>
              <a:headEnd/>
              <a:tailEnd/>
            </a:ln>
          </p:spPr>
          <p:txBody>
            <a:bodyPr/>
            <a:lstStyle/>
            <a:p>
              <a:endParaRPr lang="it-IT"/>
            </a:p>
          </p:txBody>
        </p:sp>
        <p:sp>
          <p:nvSpPr>
            <p:cNvPr id="429114" name="Freeform 47"/>
            <p:cNvSpPr>
              <a:spLocks/>
            </p:cNvSpPr>
            <p:nvPr/>
          </p:nvSpPr>
          <p:spPr bwMode="auto">
            <a:xfrm>
              <a:off x="1331" y="2091"/>
              <a:ext cx="3549" cy="1040"/>
            </a:xfrm>
            <a:custGeom>
              <a:avLst/>
              <a:gdLst>
                <a:gd name="T0" fmla="*/ 0 w 596"/>
                <a:gd name="T1" fmla="*/ 1040 h 175"/>
                <a:gd name="T2" fmla="*/ 71 w 596"/>
                <a:gd name="T3" fmla="*/ 1010 h 175"/>
                <a:gd name="T4" fmla="*/ 113 w 596"/>
                <a:gd name="T5" fmla="*/ 921 h 175"/>
                <a:gd name="T6" fmla="*/ 149 w 596"/>
                <a:gd name="T7" fmla="*/ 802 h 175"/>
                <a:gd name="T8" fmla="*/ 185 w 596"/>
                <a:gd name="T9" fmla="*/ 683 h 175"/>
                <a:gd name="T10" fmla="*/ 238 w 596"/>
                <a:gd name="T11" fmla="*/ 475 h 175"/>
                <a:gd name="T12" fmla="*/ 298 w 596"/>
                <a:gd name="T13" fmla="*/ 327 h 175"/>
                <a:gd name="T14" fmla="*/ 590 w 596"/>
                <a:gd name="T15" fmla="*/ 0 h 175"/>
                <a:gd name="T16" fmla="*/ 1185 w 596"/>
                <a:gd name="T17" fmla="*/ 244 h 175"/>
                <a:gd name="T18" fmla="*/ 1775 w 596"/>
                <a:gd name="T19" fmla="*/ 660 h 175"/>
                <a:gd name="T20" fmla="*/ 2364 w 596"/>
                <a:gd name="T21" fmla="*/ 802 h 175"/>
                <a:gd name="T22" fmla="*/ 3549 w 596"/>
                <a:gd name="T23" fmla="*/ 951 h 1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6"/>
                <a:gd name="T37" fmla="*/ 0 h 175"/>
                <a:gd name="T38" fmla="*/ 596 w 596"/>
                <a:gd name="T39" fmla="*/ 175 h 1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6" h="175">
                  <a:moveTo>
                    <a:pt x="0" y="175"/>
                  </a:moveTo>
                  <a:lnTo>
                    <a:pt x="12" y="170"/>
                  </a:lnTo>
                  <a:lnTo>
                    <a:pt x="19" y="155"/>
                  </a:lnTo>
                  <a:lnTo>
                    <a:pt x="25" y="135"/>
                  </a:lnTo>
                  <a:lnTo>
                    <a:pt x="31" y="115"/>
                  </a:lnTo>
                  <a:lnTo>
                    <a:pt x="40" y="80"/>
                  </a:lnTo>
                  <a:lnTo>
                    <a:pt x="50" y="55"/>
                  </a:lnTo>
                  <a:lnTo>
                    <a:pt x="99" y="0"/>
                  </a:lnTo>
                  <a:lnTo>
                    <a:pt x="199" y="41"/>
                  </a:lnTo>
                  <a:lnTo>
                    <a:pt x="298" y="111"/>
                  </a:lnTo>
                  <a:lnTo>
                    <a:pt x="397" y="135"/>
                  </a:lnTo>
                  <a:lnTo>
                    <a:pt x="596" y="160"/>
                  </a:lnTo>
                </a:path>
              </a:pathLst>
            </a:custGeom>
            <a:noFill/>
            <a:ln w="9525">
              <a:solidFill>
                <a:srgbClr val="0000FF"/>
              </a:solidFill>
              <a:round/>
              <a:headEnd/>
              <a:tailEnd/>
            </a:ln>
          </p:spPr>
          <p:txBody>
            <a:bodyPr/>
            <a:lstStyle/>
            <a:p>
              <a:endParaRPr lang="it-IT"/>
            </a:p>
          </p:txBody>
        </p:sp>
        <p:sp>
          <p:nvSpPr>
            <p:cNvPr id="429115" name="Freeform 48"/>
            <p:cNvSpPr>
              <a:spLocks/>
            </p:cNvSpPr>
            <p:nvPr/>
          </p:nvSpPr>
          <p:spPr bwMode="auto">
            <a:xfrm>
              <a:off x="1331" y="2001"/>
              <a:ext cx="3549" cy="1130"/>
            </a:xfrm>
            <a:custGeom>
              <a:avLst/>
              <a:gdLst>
                <a:gd name="T0" fmla="*/ 0 w 596"/>
                <a:gd name="T1" fmla="*/ 1130 h 190"/>
                <a:gd name="T2" fmla="*/ 36 w 596"/>
                <a:gd name="T3" fmla="*/ 1100 h 190"/>
                <a:gd name="T4" fmla="*/ 71 w 596"/>
                <a:gd name="T5" fmla="*/ 1011 h 190"/>
                <a:gd name="T6" fmla="*/ 113 w 596"/>
                <a:gd name="T7" fmla="*/ 892 h 190"/>
                <a:gd name="T8" fmla="*/ 149 w 596"/>
                <a:gd name="T9" fmla="*/ 743 h 190"/>
                <a:gd name="T10" fmla="*/ 185 w 596"/>
                <a:gd name="T11" fmla="*/ 446 h 190"/>
                <a:gd name="T12" fmla="*/ 238 w 596"/>
                <a:gd name="T13" fmla="*/ 268 h 190"/>
                <a:gd name="T14" fmla="*/ 298 w 596"/>
                <a:gd name="T15" fmla="*/ 208 h 190"/>
                <a:gd name="T16" fmla="*/ 590 w 596"/>
                <a:gd name="T17" fmla="*/ 0 h 190"/>
                <a:gd name="T18" fmla="*/ 1185 w 596"/>
                <a:gd name="T19" fmla="*/ 327 h 190"/>
                <a:gd name="T20" fmla="*/ 1775 w 596"/>
                <a:gd name="T21" fmla="*/ 743 h 190"/>
                <a:gd name="T22" fmla="*/ 2364 w 596"/>
                <a:gd name="T23" fmla="*/ 833 h 190"/>
                <a:gd name="T24" fmla="*/ 3549 w 596"/>
                <a:gd name="T25" fmla="*/ 1011 h 1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6"/>
                <a:gd name="T40" fmla="*/ 0 h 190"/>
                <a:gd name="T41" fmla="*/ 596 w 596"/>
                <a:gd name="T42" fmla="*/ 190 h 1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6" h="190">
                  <a:moveTo>
                    <a:pt x="0" y="190"/>
                  </a:moveTo>
                  <a:lnTo>
                    <a:pt x="6" y="185"/>
                  </a:lnTo>
                  <a:lnTo>
                    <a:pt x="12" y="170"/>
                  </a:lnTo>
                  <a:lnTo>
                    <a:pt x="19" y="150"/>
                  </a:lnTo>
                  <a:lnTo>
                    <a:pt x="25" y="125"/>
                  </a:lnTo>
                  <a:lnTo>
                    <a:pt x="31" y="75"/>
                  </a:lnTo>
                  <a:lnTo>
                    <a:pt x="40" y="45"/>
                  </a:lnTo>
                  <a:lnTo>
                    <a:pt x="50" y="35"/>
                  </a:lnTo>
                  <a:lnTo>
                    <a:pt x="99" y="0"/>
                  </a:lnTo>
                  <a:lnTo>
                    <a:pt x="199" y="55"/>
                  </a:lnTo>
                  <a:lnTo>
                    <a:pt x="298" y="125"/>
                  </a:lnTo>
                  <a:lnTo>
                    <a:pt x="397" y="140"/>
                  </a:lnTo>
                  <a:lnTo>
                    <a:pt x="596" y="170"/>
                  </a:lnTo>
                </a:path>
              </a:pathLst>
            </a:custGeom>
            <a:noFill/>
            <a:ln w="9525">
              <a:solidFill>
                <a:srgbClr val="FFFF00"/>
              </a:solidFill>
              <a:round/>
              <a:headEnd/>
              <a:tailEnd/>
            </a:ln>
          </p:spPr>
          <p:txBody>
            <a:bodyPr/>
            <a:lstStyle/>
            <a:p>
              <a:endParaRPr lang="it-IT"/>
            </a:p>
          </p:txBody>
        </p:sp>
        <p:sp>
          <p:nvSpPr>
            <p:cNvPr id="429116" name="Freeform 49"/>
            <p:cNvSpPr>
              <a:spLocks/>
            </p:cNvSpPr>
            <p:nvPr/>
          </p:nvSpPr>
          <p:spPr bwMode="auto">
            <a:xfrm>
              <a:off x="1331" y="1496"/>
              <a:ext cx="3549" cy="1635"/>
            </a:xfrm>
            <a:custGeom>
              <a:avLst/>
              <a:gdLst>
                <a:gd name="T0" fmla="*/ 0 w 596"/>
                <a:gd name="T1" fmla="*/ 1635 h 275"/>
                <a:gd name="T2" fmla="*/ 36 w 596"/>
                <a:gd name="T3" fmla="*/ 1338 h 275"/>
                <a:gd name="T4" fmla="*/ 71 w 596"/>
                <a:gd name="T5" fmla="*/ 892 h 275"/>
                <a:gd name="T6" fmla="*/ 113 w 596"/>
                <a:gd name="T7" fmla="*/ 149 h 275"/>
                <a:gd name="T8" fmla="*/ 149 w 596"/>
                <a:gd name="T9" fmla="*/ 149 h 275"/>
                <a:gd name="T10" fmla="*/ 185 w 596"/>
                <a:gd name="T11" fmla="*/ 0 h 275"/>
                <a:gd name="T12" fmla="*/ 238 w 596"/>
                <a:gd name="T13" fmla="*/ 149 h 275"/>
                <a:gd name="T14" fmla="*/ 298 w 596"/>
                <a:gd name="T15" fmla="*/ 89 h 275"/>
                <a:gd name="T16" fmla="*/ 590 w 596"/>
                <a:gd name="T17" fmla="*/ 386 h 275"/>
                <a:gd name="T18" fmla="*/ 1185 w 596"/>
                <a:gd name="T19" fmla="*/ 713 h 275"/>
                <a:gd name="T20" fmla="*/ 1775 w 596"/>
                <a:gd name="T21" fmla="*/ 1159 h 275"/>
                <a:gd name="T22" fmla="*/ 2364 w 596"/>
                <a:gd name="T23" fmla="*/ 1308 h 275"/>
                <a:gd name="T24" fmla="*/ 3549 w 596"/>
                <a:gd name="T25" fmla="*/ 1504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6"/>
                <a:gd name="T40" fmla="*/ 0 h 275"/>
                <a:gd name="T41" fmla="*/ 596 w 596"/>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6" h="275">
                  <a:moveTo>
                    <a:pt x="0" y="275"/>
                  </a:moveTo>
                  <a:lnTo>
                    <a:pt x="6" y="225"/>
                  </a:lnTo>
                  <a:lnTo>
                    <a:pt x="12" y="150"/>
                  </a:lnTo>
                  <a:lnTo>
                    <a:pt x="19" y="25"/>
                  </a:lnTo>
                  <a:lnTo>
                    <a:pt x="25" y="25"/>
                  </a:lnTo>
                  <a:lnTo>
                    <a:pt x="31" y="0"/>
                  </a:lnTo>
                  <a:lnTo>
                    <a:pt x="40" y="25"/>
                  </a:lnTo>
                  <a:lnTo>
                    <a:pt x="50" y="15"/>
                  </a:lnTo>
                  <a:lnTo>
                    <a:pt x="99" y="65"/>
                  </a:lnTo>
                  <a:lnTo>
                    <a:pt x="199" y="120"/>
                  </a:lnTo>
                  <a:lnTo>
                    <a:pt x="298" y="195"/>
                  </a:lnTo>
                  <a:lnTo>
                    <a:pt x="397" y="220"/>
                  </a:lnTo>
                  <a:lnTo>
                    <a:pt x="596" y="253"/>
                  </a:lnTo>
                </a:path>
              </a:pathLst>
            </a:custGeom>
            <a:noFill/>
            <a:ln w="9525">
              <a:solidFill>
                <a:srgbClr val="FF6600"/>
              </a:solidFill>
              <a:round/>
              <a:headEnd/>
              <a:tailEnd/>
            </a:ln>
          </p:spPr>
          <p:txBody>
            <a:bodyPr/>
            <a:lstStyle/>
            <a:p>
              <a:endParaRPr lang="it-IT"/>
            </a:p>
          </p:txBody>
        </p:sp>
        <p:sp>
          <p:nvSpPr>
            <p:cNvPr id="429117" name="Oval 50"/>
            <p:cNvSpPr>
              <a:spLocks noChangeArrowheads="1"/>
            </p:cNvSpPr>
            <p:nvPr/>
          </p:nvSpPr>
          <p:spPr bwMode="auto">
            <a:xfrm>
              <a:off x="1308" y="3107"/>
              <a:ext cx="41" cy="42"/>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18" name="Oval 51"/>
            <p:cNvSpPr>
              <a:spLocks noChangeArrowheads="1"/>
            </p:cNvSpPr>
            <p:nvPr/>
          </p:nvSpPr>
          <p:spPr bwMode="auto">
            <a:xfrm>
              <a:off x="1379" y="3078"/>
              <a:ext cx="42"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19" name="Oval 52"/>
            <p:cNvSpPr>
              <a:spLocks noChangeArrowheads="1"/>
            </p:cNvSpPr>
            <p:nvPr/>
          </p:nvSpPr>
          <p:spPr bwMode="auto">
            <a:xfrm>
              <a:off x="1421" y="2989"/>
              <a:ext cx="41"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0" name="Oval 53"/>
            <p:cNvSpPr>
              <a:spLocks noChangeArrowheads="1"/>
            </p:cNvSpPr>
            <p:nvPr/>
          </p:nvSpPr>
          <p:spPr bwMode="auto">
            <a:xfrm>
              <a:off x="1456" y="2870"/>
              <a:ext cx="42"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1" name="Oval 54"/>
            <p:cNvSpPr>
              <a:spLocks noChangeArrowheads="1"/>
            </p:cNvSpPr>
            <p:nvPr/>
          </p:nvSpPr>
          <p:spPr bwMode="auto">
            <a:xfrm>
              <a:off x="1492" y="2751"/>
              <a:ext cx="42"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2" name="Oval 55"/>
            <p:cNvSpPr>
              <a:spLocks noChangeArrowheads="1"/>
            </p:cNvSpPr>
            <p:nvPr/>
          </p:nvSpPr>
          <p:spPr bwMode="auto">
            <a:xfrm>
              <a:off x="1546" y="2543"/>
              <a:ext cx="41"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3" name="Oval 56"/>
            <p:cNvSpPr>
              <a:spLocks noChangeArrowheads="1"/>
            </p:cNvSpPr>
            <p:nvPr/>
          </p:nvSpPr>
          <p:spPr bwMode="auto">
            <a:xfrm>
              <a:off x="1605" y="2394"/>
              <a:ext cx="42"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4" name="Oval 57"/>
            <p:cNvSpPr>
              <a:spLocks noChangeArrowheads="1"/>
            </p:cNvSpPr>
            <p:nvPr/>
          </p:nvSpPr>
          <p:spPr bwMode="auto">
            <a:xfrm>
              <a:off x="1897" y="2067"/>
              <a:ext cx="42"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5" name="Oval 58"/>
            <p:cNvSpPr>
              <a:spLocks noChangeArrowheads="1"/>
            </p:cNvSpPr>
            <p:nvPr/>
          </p:nvSpPr>
          <p:spPr bwMode="auto">
            <a:xfrm>
              <a:off x="2492" y="2311"/>
              <a:ext cx="42"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6" name="Oval 59"/>
            <p:cNvSpPr>
              <a:spLocks noChangeArrowheads="1"/>
            </p:cNvSpPr>
            <p:nvPr/>
          </p:nvSpPr>
          <p:spPr bwMode="auto">
            <a:xfrm>
              <a:off x="3082" y="2727"/>
              <a:ext cx="41" cy="42"/>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7" name="Oval 60"/>
            <p:cNvSpPr>
              <a:spLocks noChangeArrowheads="1"/>
            </p:cNvSpPr>
            <p:nvPr/>
          </p:nvSpPr>
          <p:spPr bwMode="auto">
            <a:xfrm>
              <a:off x="3671" y="2870"/>
              <a:ext cx="42" cy="41"/>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8" name="Oval 61"/>
            <p:cNvSpPr>
              <a:spLocks noChangeArrowheads="1"/>
            </p:cNvSpPr>
            <p:nvPr/>
          </p:nvSpPr>
          <p:spPr bwMode="auto">
            <a:xfrm>
              <a:off x="4856" y="3018"/>
              <a:ext cx="42" cy="42"/>
            </a:xfrm>
            <a:prstGeom prst="ellipse">
              <a:avLst/>
            </a:prstGeom>
            <a:solidFill>
              <a:srgbClr val="0000FF"/>
            </a:solidFill>
            <a:ln w="9525">
              <a:solidFill>
                <a:srgbClr val="0000FF"/>
              </a:solidFill>
              <a:round/>
              <a:headEnd/>
              <a:tailEnd/>
            </a:ln>
          </p:spPr>
          <p:txBody>
            <a:bodyPr/>
            <a:lstStyle/>
            <a:p>
              <a:endParaRPr lang="it-IT">
                <a:latin typeface="Calisto MT" pitchFamily="18" charset="0"/>
              </a:endParaRPr>
            </a:p>
          </p:txBody>
        </p:sp>
        <p:sp>
          <p:nvSpPr>
            <p:cNvPr id="429129" name="Freeform 62"/>
            <p:cNvSpPr>
              <a:spLocks/>
            </p:cNvSpPr>
            <p:nvPr/>
          </p:nvSpPr>
          <p:spPr bwMode="auto">
            <a:xfrm>
              <a:off x="1302" y="3102"/>
              <a:ext cx="59" cy="59"/>
            </a:xfrm>
            <a:custGeom>
              <a:avLst/>
              <a:gdLst>
                <a:gd name="T0" fmla="*/ 29 w 59"/>
                <a:gd name="T1" fmla="*/ 0 h 59"/>
                <a:gd name="T2" fmla="*/ 59 w 59"/>
                <a:gd name="T3" fmla="*/ 29 h 59"/>
                <a:gd name="T4" fmla="*/ 29 w 59"/>
                <a:gd name="T5" fmla="*/ 59 h 59"/>
                <a:gd name="T6" fmla="*/ 0 w 59"/>
                <a:gd name="T7" fmla="*/ 29 h 59"/>
                <a:gd name="T8" fmla="*/ 29 w 59"/>
                <a:gd name="T9" fmla="*/ 0 h 59"/>
                <a:gd name="T10" fmla="*/ 0 60000 65536"/>
                <a:gd name="T11" fmla="*/ 0 60000 65536"/>
                <a:gd name="T12" fmla="*/ 0 60000 65536"/>
                <a:gd name="T13" fmla="*/ 0 60000 65536"/>
                <a:gd name="T14" fmla="*/ 0 60000 65536"/>
                <a:gd name="T15" fmla="*/ 0 w 59"/>
                <a:gd name="T16" fmla="*/ 0 h 59"/>
                <a:gd name="T17" fmla="*/ 59 w 59"/>
                <a:gd name="T18" fmla="*/ 59 h 59"/>
              </a:gdLst>
              <a:ahLst/>
              <a:cxnLst>
                <a:cxn ang="T10">
                  <a:pos x="T0" y="T1"/>
                </a:cxn>
                <a:cxn ang="T11">
                  <a:pos x="T2" y="T3"/>
                </a:cxn>
                <a:cxn ang="T12">
                  <a:pos x="T4" y="T5"/>
                </a:cxn>
                <a:cxn ang="T13">
                  <a:pos x="T6" y="T7"/>
                </a:cxn>
                <a:cxn ang="T14">
                  <a:pos x="T8" y="T9"/>
                </a:cxn>
              </a:cxnLst>
              <a:rect l="T15" t="T16" r="T17" b="T18"/>
              <a:pathLst>
                <a:path w="59" h="59">
                  <a:moveTo>
                    <a:pt x="29" y="0"/>
                  </a:moveTo>
                  <a:lnTo>
                    <a:pt x="59" y="29"/>
                  </a:lnTo>
                  <a:lnTo>
                    <a:pt x="29" y="59"/>
                  </a:lnTo>
                  <a:lnTo>
                    <a:pt x="0" y="29"/>
                  </a:lnTo>
                  <a:lnTo>
                    <a:pt x="29" y="0"/>
                  </a:lnTo>
                  <a:close/>
                </a:path>
              </a:pathLst>
            </a:custGeom>
            <a:solidFill>
              <a:srgbClr val="FFFF00"/>
            </a:solidFill>
            <a:ln w="9525">
              <a:noFill/>
              <a:round/>
              <a:headEnd/>
              <a:tailEnd/>
            </a:ln>
          </p:spPr>
          <p:txBody>
            <a:bodyPr/>
            <a:lstStyle/>
            <a:p>
              <a:endParaRPr lang="it-IT"/>
            </a:p>
          </p:txBody>
        </p:sp>
        <p:sp>
          <p:nvSpPr>
            <p:cNvPr id="429130" name="Freeform 63"/>
            <p:cNvSpPr>
              <a:spLocks/>
            </p:cNvSpPr>
            <p:nvPr/>
          </p:nvSpPr>
          <p:spPr bwMode="auto">
            <a:xfrm>
              <a:off x="1337" y="3072"/>
              <a:ext cx="60" cy="59"/>
            </a:xfrm>
            <a:custGeom>
              <a:avLst/>
              <a:gdLst>
                <a:gd name="T0" fmla="*/ 30 w 60"/>
                <a:gd name="T1" fmla="*/ 0 h 59"/>
                <a:gd name="T2" fmla="*/ 60 w 60"/>
                <a:gd name="T3" fmla="*/ 30 h 59"/>
                <a:gd name="T4" fmla="*/ 30 w 60"/>
                <a:gd name="T5" fmla="*/ 59 h 59"/>
                <a:gd name="T6" fmla="*/ 0 w 60"/>
                <a:gd name="T7" fmla="*/ 30 h 59"/>
                <a:gd name="T8" fmla="*/ 30 w 60"/>
                <a:gd name="T9" fmla="*/ 0 h 59"/>
                <a:gd name="T10" fmla="*/ 0 60000 65536"/>
                <a:gd name="T11" fmla="*/ 0 60000 65536"/>
                <a:gd name="T12" fmla="*/ 0 60000 65536"/>
                <a:gd name="T13" fmla="*/ 0 60000 65536"/>
                <a:gd name="T14" fmla="*/ 0 60000 65536"/>
                <a:gd name="T15" fmla="*/ 0 w 60"/>
                <a:gd name="T16" fmla="*/ 0 h 59"/>
                <a:gd name="T17" fmla="*/ 60 w 60"/>
                <a:gd name="T18" fmla="*/ 59 h 59"/>
              </a:gdLst>
              <a:ahLst/>
              <a:cxnLst>
                <a:cxn ang="T10">
                  <a:pos x="T0" y="T1"/>
                </a:cxn>
                <a:cxn ang="T11">
                  <a:pos x="T2" y="T3"/>
                </a:cxn>
                <a:cxn ang="T12">
                  <a:pos x="T4" y="T5"/>
                </a:cxn>
                <a:cxn ang="T13">
                  <a:pos x="T6" y="T7"/>
                </a:cxn>
                <a:cxn ang="T14">
                  <a:pos x="T8" y="T9"/>
                </a:cxn>
              </a:cxnLst>
              <a:rect l="T15" t="T16" r="T17" b="T18"/>
              <a:pathLst>
                <a:path w="60" h="59">
                  <a:moveTo>
                    <a:pt x="30" y="0"/>
                  </a:moveTo>
                  <a:lnTo>
                    <a:pt x="60" y="30"/>
                  </a:lnTo>
                  <a:lnTo>
                    <a:pt x="30" y="59"/>
                  </a:lnTo>
                  <a:lnTo>
                    <a:pt x="0" y="30"/>
                  </a:lnTo>
                  <a:lnTo>
                    <a:pt x="30" y="0"/>
                  </a:lnTo>
                  <a:close/>
                </a:path>
              </a:pathLst>
            </a:custGeom>
            <a:solidFill>
              <a:srgbClr val="FFFF00"/>
            </a:solidFill>
            <a:ln w="9525">
              <a:noFill/>
              <a:round/>
              <a:headEnd/>
              <a:tailEnd/>
            </a:ln>
          </p:spPr>
          <p:txBody>
            <a:bodyPr/>
            <a:lstStyle/>
            <a:p>
              <a:endParaRPr lang="it-IT"/>
            </a:p>
          </p:txBody>
        </p:sp>
        <p:sp>
          <p:nvSpPr>
            <p:cNvPr id="429131" name="Freeform 64"/>
            <p:cNvSpPr>
              <a:spLocks/>
            </p:cNvSpPr>
            <p:nvPr/>
          </p:nvSpPr>
          <p:spPr bwMode="auto">
            <a:xfrm>
              <a:off x="1373" y="2983"/>
              <a:ext cx="60" cy="59"/>
            </a:xfrm>
            <a:custGeom>
              <a:avLst/>
              <a:gdLst>
                <a:gd name="T0" fmla="*/ 30 w 60"/>
                <a:gd name="T1" fmla="*/ 0 h 59"/>
                <a:gd name="T2" fmla="*/ 60 w 60"/>
                <a:gd name="T3" fmla="*/ 29 h 59"/>
                <a:gd name="T4" fmla="*/ 30 w 60"/>
                <a:gd name="T5" fmla="*/ 59 h 59"/>
                <a:gd name="T6" fmla="*/ 0 w 60"/>
                <a:gd name="T7" fmla="*/ 29 h 59"/>
                <a:gd name="T8" fmla="*/ 30 w 60"/>
                <a:gd name="T9" fmla="*/ 0 h 59"/>
                <a:gd name="T10" fmla="*/ 0 60000 65536"/>
                <a:gd name="T11" fmla="*/ 0 60000 65536"/>
                <a:gd name="T12" fmla="*/ 0 60000 65536"/>
                <a:gd name="T13" fmla="*/ 0 60000 65536"/>
                <a:gd name="T14" fmla="*/ 0 60000 65536"/>
                <a:gd name="T15" fmla="*/ 0 w 60"/>
                <a:gd name="T16" fmla="*/ 0 h 59"/>
                <a:gd name="T17" fmla="*/ 60 w 60"/>
                <a:gd name="T18" fmla="*/ 59 h 59"/>
              </a:gdLst>
              <a:ahLst/>
              <a:cxnLst>
                <a:cxn ang="T10">
                  <a:pos x="T0" y="T1"/>
                </a:cxn>
                <a:cxn ang="T11">
                  <a:pos x="T2" y="T3"/>
                </a:cxn>
                <a:cxn ang="T12">
                  <a:pos x="T4" y="T5"/>
                </a:cxn>
                <a:cxn ang="T13">
                  <a:pos x="T6" y="T7"/>
                </a:cxn>
                <a:cxn ang="T14">
                  <a:pos x="T8" y="T9"/>
                </a:cxn>
              </a:cxnLst>
              <a:rect l="T15" t="T16" r="T17" b="T18"/>
              <a:pathLst>
                <a:path w="60" h="59">
                  <a:moveTo>
                    <a:pt x="30" y="0"/>
                  </a:moveTo>
                  <a:lnTo>
                    <a:pt x="60" y="29"/>
                  </a:lnTo>
                  <a:lnTo>
                    <a:pt x="30" y="59"/>
                  </a:lnTo>
                  <a:lnTo>
                    <a:pt x="0" y="29"/>
                  </a:lnTo>
                  <a:lnTo>
                    <a:pt x="30" y="0"/>
                  </a:lnTo>
                  <a:close/>
                </a:path>
              </a:pathLst>
            </a:custGeom>
            <a:solidFill>
              <a:srgbClr val="FFFF00"/>
            </a:solidFill>
            <a:ln w="9525">
              <a:noFill/>
              <a:round/>
              <a:headEnd/>
              <a:tailEnd/>
            </a:ln>
          </p:spPr>
          <p:txBody>
            <a:bodyPr/>
            <a:lstStyle/>
            <a:p>
              <a:endParaRPr lang="it-IT"/>
            </a:p>
          </p:txBody>
        </p:sp>
        <p:sp>
          <p:nvSpPr>
            <p:cNvPr id="429132" name="Freeform 65"/>
            <p:cNvSpPr>
              <a:spLocks/>
            </p:cNvSpPr>
            <p:nvPr/>
          </p:nvSpPr>
          <p:spPr bwMode="auto">
            <a:xfrm>
              <a:off x="1415" y="2864"/>
              <a:ext cx="59" cy="59"/>
            </a:xfrm>
            <a:custGeom>
              <a:avLst/>
              <a:gdLst>
                <a:gd name="T0" fmla="*/ 30 w 59"/>
                <a:gd name="T1" fmla="*/ 0 h 59"/>
                <a:gd name="T2" fmla="*/ 59 w 59"/>
                <a:gd name="T3" fmla="*/ 29 h 59"/>
                <a:gd name="T4" fmla="*/ 30 w 59"/>
                <a:gd name="T5" fmla="*/ 59 h 59"/>
                <a:gd name="T6" fmla="*/ 0 w 59"/>
                <a:gd name="T7" fmla="*/ 29 h 59"/>
                <a:gd name="T8" fmla="*/ 30 w 59"/>
                <a:gd name="T9" fmla="*/ 0 h 59"/>
                <a:gd name="T10" fmla="*/ 0 60000 65536"/>
                <a:gd name="T11" fmla="*/ 0 60000 65536"/>
                <a:gd name="T12" fmla="*/ 0 60000 65536"/>
                <a:gd name="T13" fmla="*/ 0 60000 65536"/>
                <a:gd name="T14" fmla="*/ 0 60000 65536"/>
                <a:gd name="T15" fmla="*/ 0 w 59"/>
                <a:gd name="T16" fmla="*/ 0 h 59"/>
                <a:gd name="T17" fmla="*/ 59 w 59"/>
                <a:gd name="T18" fmla="*/ 59 h 59"/>
              </a:gdLst>
              <a:ahLst/>
              <a:cxnLst>
                <a:cxn ang="T10">
                  <a:pos x="T0" y="T1"/>
                </a:cxn>
                <a:cxn ang="T11">
                  <a:pos x="T2" y="T3"/>
                </a:cxn>
                <a:cxn ang="T12">
                  <a:pos x="T4" y="T5"/>
                </a:cxn>
                <a:cxn ang="T13">
                  <a:pos x="T6" y="T7"/>
                </a:cxn>
                <a:cxn ang="T14">
                  <a:pos x="T8" y="T9"/>
                </a:cxn>
              </a:cxnLst>
              <a:rect l="T15" t="T16" r="T17" b="T18"/>
              <a:pathLst>
                <a:path w="59" h="59">
                  <a:moveTo>
                    <a:pt x="30" y="0"/>
                  </a:moveTo>
                  <a:lnTo>
                    <a:pt x="59" y="29"/>
                  </a:lnTo>
                  <a:lnTo>
                    <a:pt x="30" y="59"/>
                  </a:lnTo>
                  <a:lnTo>
                    <a:pt x="0" y="29"/>
                  </a:lnTo>
                  <a:lnTo>
                    <a:pt x="30" y="0"/>
                  </a:lnTo>
                  <a:close/>
                </a:path>
              </a:pathLst>
            </a:custGeom>
            <a:solidFill>
              <a:srgbClr val="FFFF00"/>
            </a:solidFill>
            <a:ln w="9525">
              <a:noFill/>
              <a:round/>
              <a:headEnd/>
              <a:tailEnd/>
            </a:ln>
          </p:spPr>
          <p:txBody>
            <a:bodyPr/>
            <a:lstStyle/>
            <a:p>
              <a:endParaRPr lang="it-IT"/>
            </a:p>
          </p:txBody>
        </p:sp>
        <p:sp>
          <p:nvSpPr>
            <p:cNvPr id="429133" name="Freeform 66"/>
            <p:cNvSpPr>
              <a:spLocks/>
            </p:cNvSpPr>
            <p:nvPr/>
          </p:nvSpPr>
          <p:spPr bwMode="auto">
            <a:xfrm>
              <a:off x="1451" y="2715"/>
              <a:ext cx="59" cy="59"/>
            </a:xfrm>
            <a:custGeom>
              <a:avLst/>
              <a:gdLst>
                <a:gd name="T0" fmla="*/ 29 w 59"/>
                <a:gd name="T1" fmla="*/ 0 h 59"/>
                <a:gd name="T2" fmla="*/ 59 w 59"/>
                <a:gd name="T3" fmla="*/ 30 h 59"/>
                <a:gd name="T4" fmla="*/ 29 w 59"/>
                <a:gd name="T5" fmla="*/ 59 h 59"/>
                <a:gd name="T6" fmla="*/ 0 w 59"/>
                <a:gd name="T7" fmla="*/ 30 h 59"/>
                <a:gd name="T8" fmla="*/ 29 w 59"/>
                <a:gd name="T9" fmla="*/ 0 h 59"/>
                <a:gd name="T10" fmla="*/ 0 60000 65536"/>
                <a:gd name="T11" fmla="*/ 0 60000 65536"/>
                <a:gd name="T12" fmla="*/ 0 60000 65536"/>
                <a:gd name="T13" fmla="*/ 0 60000 65536"/>
                <a:gd name="T14" fmla="*/ 0 60000 65536"/>
                <a:gd name="T15" fmla="*/ 0 w 59"/>
                <a:gd name="T16" fmla="*/ 0 h 59"/>
                <a:gd name="T17" fmla="*/ 59 w 59"/>
                <a:gd name="T18" fmla="*/ 59 h 59"/>
              </a:gdLst>
              <a:ahLst/>
              <a:cxnLst>
                <a:cxn ang="T10">
                  <a:pos x="T0" y="T1"/>
                </a:cxn>
                <a:cxn ang="T11">
                  <a:pos x="T2" y="T3"/>
                </a:cxn>
                <a:cxn ang="T12">
                  <a:pos x="T4" y="T5"/>
                </a:cxn>
                <a:cxn ang="T13">
                  <a:pos x="T6" y="T7"/>
                </a:cxn>
                <a:cxn ang="T14">
                  <a:pos x="T8" y="T9"/>
                </a:cxn>
              </a:cxnLst>
              <a:rect l="T15" t="T16" r="T17" b="T18"/>
              <a:pathLst>
                <a:path w="59" h="59">
                  <a:moveTo>
                    <a:pt x="29" y="0"/>
                  </a:moveTo>
                  <a:lnTo>
                    <a:pt x="59" y="30"/>
                  </a:lnTo>
                  <a:lnTo>
                    <a:pt x="29" y="59"/>
                  </a:lnTo>
                  <a:lnTo>
                    <a:pt x="0" y="30"/>
                  </a:lnTo>
                  <a:lnTo>
                    <a:pt x="29" y="0"/>
                  </a:lnTo>
                  <a:close/>
                </a:path>
              </a:pathLst>
            </a:custGeom>
            <a:solidFill>
              <a:srgbClr val="FFFF00"/>
            </a:solidFill>
            <a:ln w="9525">
              <a:noFill/>
              <a:round/>
              <a:headEnd/>
              <a:tailEnd/>
            </a:ln>
          </p:spPr>
          <p:txBody>
            <a:bodyPr/>
            <a:lstStyle/>
            <a:p>
              <a:endParaRPr lang="it-IT"/>
            </a:p>
          </p:txBody>
        </p:sp>
        <p:sp>
          <p:nvSpPr>
            <p:cNvPr id="429134" name="Freeform 67"/>
            <p:cNvSpPr>
              <a:spLocks/>
            </p:cNvSpPr>
            <p:nvPr/>
          </p:nvSpPr>
          <p:spPr bwMode="auto">
            <a:xfrm>
              <a:off x="1486" y="2418"/>
              <a:ext cx="60" cy="59"/>
            </a:xfrm>
            <a:custGeom>
              <a:avLst/>
              <a:gdLst>
                <a:gd name="T0" fmla="*/ 30 w 60"/>
                <a:gd name="T1" fmla="*/ 0 h 59"/>
                <a:gd name="T2" fmla="*/ 60 w 60"/>
                <a:gd name="T3" fmla="*/ 29 h 59"/>
                <a:gd name="T4" fmla="*/ 30 w 60"/>
                <a:gd name="T5" fmla="*/ 59 h 59"/>
                <a:gd name="T6" fmla="*/ 0 w 60"/>
                <a:gd name="T7" fmla="*/ 29 h 59"/>
                <a:gd name="T8" fmla="*/ 30 w 60"/>
                <a:gd name="T9" fmla="*/ 0 h 59"/>
                <a:gd name="T10" fmla="*/ 0 60000 65536"/>
                <a:gd name="T11" fmla="*/ 0 60000 65536"/>
                <a:gd name="T12" fmla="*/ 0 60000 65536"/>
                <a:gd name="T13" fmla="*/ 0 60000 65536"/>
                <a:gd name="T14" fmla="*/ 0 60000 65536"/>
                <a:gd name="T15" fmla="*/ 0 w 60"/>
                <a:gd name="T16" fmla="*/ 0 h 59"/>
                <a:gd name="T17" fmla="*/ 60 w 60"/>
                <a:gd name="T18" fmla="*/ 59 h 59"/>
              </a:gdLst>
              <a:ahLst/>
              <a:cxnLst>
                <a:cxn ang="T10">
                  <a:pos x="T0" y="T1"/>
                </a:cxn>
                <a:cxn ang="T11">
                  <a:pos x="T2" y="T3"/>
                </a:cxn>
                <a:cxn ang="T12">
                  <a:pos x="T4" y="T5"/>
                </a:cxn>
                <a:cxn ang="T13">
                  <a:pos x="T6" y="T7"/>
                </a:cxn>
                <a:cxn ang="T14">
                  <a:pos x="T8" y="T9"/>
                </a:cxn>
              </a:cxnLst>
              <a:rect l="T15" t="T16" r="T17" b="T18"/>
              <a:pathLst>
                <a:path w="60" h="59">
                  <a:moveTo>
                    <a:pt x="30" y="0"/>
                  </a:moveTo>
                  <a:lnTo>
                    <a:pt x="60" y="29"/>
                  </a:lnTo>
                  <a:lnTo>
                    <a:pt x="30" y="59"/>
                  </a:lnTo>
                  <a:lnTo>
                    <a:pt x="0" y="29"/>
                  </a:lnTo>
                  <a:lnTo>
                    <a:pt x="30" y="0"/>
                  </a:lnTo>
                  <a:close/>
                </a:path>
              </a:pathLst>
            </a:custGeom>
            <a:solidFill>
              <a:srgbClr val="FFFF00"/>
            </a:solidFill>
            <a:ln w="9525">
              <a:noFill/>
              <a:round/>
              <a:headEnd/>
              <a:tailEnd/>
            </a:ln>
          </p:spPr>
          <p:txBody>
            <a:bodyPr/>
            <a:lstStyle/>
            <a:p>
              <a:endParaRPr lang="it-IT"/>
            </a:p>
          </p:txBody>
        </p:sp>
        <p:sp>
          <p:nvSpPr>
            <p:cNvPr id="429135" name="Freeform 68"/>
            <p:cNvSpPr>
              <a:spLocks/>
            </p:cNvSpPr>
            <p:nvPr/>
          </p:nvSpPr>
          <p:spPr bwMode="auto">
            <a:xfrm>
              <a:off x="1540" y="2239"/>
              <a:ext cx="59" cy="60"/>
            </a:xfrm>
            <a:custGeom>
              <a:avLst/>
              <a:gdLst>
                <a:gd name="T0" fmla="*/ 30 w 59"/>
                <a:gd name="T1" fmla="*/ 0 h 60"/>
                <a:gd name="T2" fmla="*/ 59 w 59"/>
                <a:gd name="T3" fmla="*/ 30 h 60"/>
                <a:gd name="T4" fmla="*/ 30 w 59"/>
                <a:gd name="T5" fmla="*/ 60 h 60"/>
                <a:gd name="T6" fmla="*/ 0 w 59"/>
                <a:gd name="T7" fmla="*/ 30 h 60"/>
                <a:gd name="T8" fmla="*/ 30 w 59"/>
                <a:gd name="T9" fmla="*/ 0 h 60"/>
                <a:gd name="T10" fmla="*/ 0 60000 65536"/>
                <a:gd name="T11" fmla="*/ 0 60000 65536"/>
                <a:gd name="T12" fmla="*/ 0 60000 65536"/>
                <a:gd name="T13" fmla="*/ 0 60000 65536"/>
                <a:gd name="T14" fmla="*/ 0 60000 65536"/>
                <a:gd name="T15" fmla="*/ 0 w 59"/>
                <a:gd name="T16" fmla="*/ 0 h 60"/>
                <a:gd name="T17" fmla="*/ 59 w 59"/>
                <a:gd name="T18" fmla="*/ 60 h 60"/>
              </a:gdLst>
              <a:ahLst/>
              <a:cxnLst>
                <a:cxn ang="T10">
                  <a:pos x="T0" y="T1"/>
                </a:cxn>
                <a:cxn ang="T11">
                  <a:pos x="T2" y="T3"/>
                </a:cxn>
                <a:cxn ang="T12">
                  <a:pos x="T4" y="T5"/>
                </a:cxn>
                <a:cxn ang="T13">
                  <a:pos x="T6" y="T7"/>
                </a:cxn>
                <a:cxn ang="T14">
                  <a:pos x="T8" y="T9"/>
                </a:cxn>
              </a:cxnLst>
              <a:rect l="T15" t="T16" r="T17" b="T18"/>
              <a:pathLst>
                <a:path w="59" h="60">
                  <a:moveTo>
                    <a:pt x="30" y="0"/>
                  </a:moveTo>
                  <a:lnTo>
                    <a:pt x="59" y="30"/>
                  </a:lnTo>
                  <a:lnTo>
                    <a:pt x="30" y="60"/>
                  </a:lnTo>
                  <a:lnTo>
                    <a:pt x="0" y="30"/>
                  </a:lnTo>
                  <a:lnTo>
                    <a:pt x="30" y="0"/>
                  </a:lnTo>
                  <a:close/>
                </a:path>
              </a:pathLst>
            </a:custGeom>
            <a:solidFill>
              <a:srgbClr val="FFFF00"/>
            </a:solidFill>
            <a:ln w="9525">
              <a:noFill/>
              <a:round/>
              <a:headEnd/>
              <a:tailEnd/>
            </a:ln>
          </p:spPr>
          <p:txBody>
            <a:bodyPr/>
            <a:lstStyle/>
            <a:p>
              <a:endParaRPr lang="it-IT"/>
            </a:p>
          </p:txBody>
        </p:sp>
        <p:sp>
          <p:nvSpPr>
            <p:cNvPr id="429136" name="Freeform 69"/>
            <p:cNvSpPr>
              <a:spLocks/>
            </p:cNvSpPr>
            <p:nvPr/>
          </p:nvSpPr>
          <p:spPr bwMode="auto">
            <a:xfrm>
              <a:off x="1599" y="2180"/>
              <a:ext cx="60" cy="59"/>
            </a:xfrm>
            <a:custGeom>
              <a:avLst/>
              <a:gdLst>
                <a:gd name="T0" fmla="*/ 30 w 60"/>
                <a:gd name="T1" fmla="*/ 0 h 59"/>
                <a:gd name="T2" fmla="*/ 60 w 60"/>
                <a:gd name="T3" fmla="*/ 29 h 59"/>
                <a:gd name="T4" fmla="*/ 30 w 60"/>
                <a:gd name="T5" fmla="*/ 59 h 59"/>
                <a:gd name="T6" fmla="*/ 0 w 60"/>
                <a:gd name="T7" fmla="*/ 29 h 59"/>
                <a:gd name="T8" fmla="*/ 30 w 60"/>
                <a:gd name="T9" fmla="*/ 0 h 59"/>
                <a:gd name="T10" fmla="*/ 0 60000 65536"/>
                <a:gd name="T11" fmla="*/ 0 60000 65536"/>
                <a:gd name="T12" fmla="*/ 0 60000 65536"/>
                <a:gd name="T13" fmla="*/ 0 60000 65536"/>
                <a:gd name="T14" fmla="*/ 0 60000 65536"/>
                <a:gd name="T15" fmla="*/ 0 w 60"/>
                <a:gd name="T16" fmla="*/ 0 h 59"/>
                <a:gd name="T17" fmla="*/ 60 w 60"/>
                <a:gd name="T18" fmla="*/ 59 h 59"/>
              </a:gdLst>
              <a:ahLst/>
              <a:cxnLst>
                <a:cxn ang="T10">
                  <a:pos x="T0" y="T1"/>
                </a:cxn>
                <a:cxn ang="T11">
                  <a:pos x="T2" y="T3"/>
                </a:cxn>
                <a:cxn ang="T12">
                  <a:pos x="T4" y="T5"/>
                </a:cxn>
                <a:cxn ang="T13">
                  <a:pos x="T6" y="T7"/>
                </a:cxn>
                <a:cxn ang="T14">
                  <a:pos x="T8" y="T9"/>
                </a:cxn>
              </a:cxnLst>
              <a:rect l="T15" t="T16" r="T17" b="T18"/>
              <a:pathLst>
                <a:path w="60" h="59">
                  <a:moveTo>
                    <a:pt x="30" y="0"/>
                  </a:moveTo>
                  <a:lnTo>
                    <a:pt x="60" y="29"/>
                  </a:lnTo>
                  <a:lnTo>
                    <a:pt x="30" y="59"/>
                  </a:lnTo>
                  <a:lnTo>
                    <a:pt x="0" y="29"/>
                  </a:lnTo>
                  <a:lnTo>
                    <a:pt x="30" y="0"/>
                  </a:lnTo>
                  <a:close/>
                </a:path>
              </a:pathLst>
            </a:custGeom>
            <a:solidFill>
              <a:srgbClr val="FFFF00"/>
            </a:solidFill>
            <a:ln w="9525">
              <a:noFill/>
              <a:round/>
              <a:headEnd/>
              <a:tailEnd/>
            </a:ln>
          </p:spPr>
          <p:txBody>
            <a:bodyPr/>
            <a:lstStyle/>
            <a:p>
              <a:endParaRPr lang="it-IT"/>
            </a:p>
          </p:txBody>
        </p:sp>
        <p:sp>
          <p:nvSpPr>
            <p:cNvPr id="429137" name="Freeform 70"/>
            <p:cNvSpPr>
              <a:spLocks/>
            </p:cNvSpPr>
            <p:nvPr/>
          </p:nvSpPr>
          <p:spPr bwMode="auto">
            <a:xfrm>
              <a:off x="1891" y="1972"/>
              <a:ext cx="60" cy="59"/>
            </a:xfrm>
            <a:custGeom>
              <a:avLst/>
              <a:gdLst>
                <a:gd name="T0" fmla="*/ 30 w 60"/>
                <a:gd name="T1" fmla="*/ 0 h 59"/>
                <a:gd name="T2" fmla="*/ 60 w 60"/>
                <a:gd name="T3" fmla="*/ 29 h 59"/>
                <a:gd name="T4" fmla="*/ 30 w 60"/>
                <a:gd name="T5" fmla="*/ 59 h 59"/>
                <a:gd name="T6" fmla="*/ 0 w 60"/>
                <a:gd name="T7" fmla="*/ 29 h 59"/>
                <a:gd name="T8" fmla="*/ 30 w 60"/>
                <a:gd name="T9" fmla="*/ 0 h 59"/>
                <a:gd name="T10" fmla="*/ 0 60000 65536"/>
                <a:gd name="T11" fmla="*/ 0 60000 65536"/>
                <a:gd name="T12" fmla="*/ 0 60000 65536"/>
                <a:gd name="T13" fmla="*/ 0 60000 65536"/>
                <a:gd name="T14" fmla="*/ 0 60000 65536"/>
                <a:gd name="T15" fmla="*/ 0 w 60"/>
                <a:gd name="T16" fmla="*/ 0 h 59"/>
                <a:gd name="T17" fmla="*/ 60 w 60"/>
                <a:gd name="T18" fmla="*/ 59 h 59"/>
              </a:gdLst>
              <a:ahLst/>
              <a:cxnLst>
                <a:cxn ang="T10">
                  <a:pos x="T0" y="T1"/>
                </a:cxn>
                <a:cxn ang="T11">
                  <a:pos x="T2" y="T3"/>
                </a:cxn>
                <a:cxn ang="T12">
                  <a:pos x="T4" y="T5"/>
                </a:cxn>
                <a:cxn ang="T13">
                  <a:pos x="T6" y="T7"/>
                </a:cxn>
                <a:cxn ang="T14">
                  <a:pos x="T8" y="T9"/>
                </a:cxn>
              </a:cxnLst>
              <a:rect l="T15" t="T16" r="T17" b="T18"/>
              <a:pathLst>
                <a:path w="60" h="59">
                  <a:moveTo>
                    <a:pt x="30" y="0"/>
                  </a:moveTo>
                  <a:lnTo>
                    <a:pt x="60" y="29"/>
                  </a:lnTo>
                  <a:lnTo>
                    <a:pt x="30" y="59"/>
                  </a:lnTo>
                  <a:lnTo>
                    <a:pt x="0" y="29"/>
                  </a:lnTo>
                  <a:lnTo>
                    <a:pt x="30" y="0"/>
                  </a:lnTo>
                  <a:close/>
                </a:path>
              </a:pathLst>
            </a:custGeom>
            <a:solidFill>
              <a:srgbClr val="FFFF00"/>
            </a:solidFill>
            <a:ln w="9525">
              <a:noFill/>
              <a:round/>
              <a:headEnd/>
              <a:tailEnd/>
            </a:ln>
          </p:spPr>
          <p:txBody>
            <a:bodyPr/>
            <a:lstStyle/>
            <a:p>
              <a:endParaRPr lang="it-IT"/>
            </a:p>
          </p:txBody>
        </p:sp>
        <p:sp>
          <p:nvSpPr>
            <p:cNvPr id="429138" name="Freeform 71"/>
            <p:cNvSpPr>
              <a:spLocks/>
            </p:cNvSpPr>
            <p:nvPr/>
          </p:nvSpPr>
          <p:spPr bwMode="auto">
            <a:xfrm>
              <a:off x="2486" y="2299"/>
              <a:ext cx="60" cy="59"/>
            </a:xfrm>
            <a:custGeom>
              <a:avLst/>
              <a:gdLst>
                <a:gd name="T0" fmla="*/ 30 w 60"/>
                <a:gd name="T1" fmla="*/ 0 h 59"/>
                <a:gd name="T2" fmla="*/ 60 w 60"/>
                <a:gd name="T3" fmla="*/ 29 h 59"/>
                <a:gd name="T4" fmla="*/ 30 w 60"/>
                <a:gd name="T5" fmla="*/ 59 h 59"/>
                <a:gd name="T6" fmla="*/ 0 w 60"/>
                <a:gd name="T7" fmla="*/ 29 h 59"/>
                <a:gd name="T8" fmla="*/ 30 w 60"/>
                <a:gd name="T9" fmla="*/ 0 h 59"/>
                <a:gd name="T10" fmla="*/ 0 60000 65536"/>
                <a:gd name="T11" fmla="*/ 0 60000 65536"/>
                <a:gd name="T12" fmla="*/ 0 60000 65536"/>
                <a:gd name="T13" fmla="*/ 0 60000 65536"/>
                <a:gd name="T14" fmla="*/ 0 60000 65536"/>
                <a:gd name="T15" fmla="*/ 0 w 60"/>
                <a:gd name="T16" fmla="*/ 0 h 59"/>
                <a:gd name="T17" fmla="*/ 60 w 60"/>
                <a:gd name="T18" fmla="*/ 59 h 59"/>
              </a:gdLst>
              <a:ahLst/>
              <a:cxnLst>
                <a:cxn ang="T10">
                  <a:pos x="T0" y="T1"/>
                </a:cxn>
                <a:cxn ang="T11">
                  <a:pos x="T2" y="T3"/>
                </a:cxn>
                <a:cxn ang="T12">
                  <a:pos x="T4" y="T5"/>
                </a:cxn>
                <a:cxn ang="T13">
                  <a:pos x="T6" y="T7"/>
                </a:cxn>
                <a:cxn ang="T14">
                  <a:pos x="T8" y="T9"/>
                </a:cxn>
              </a:cxnLst>
              <a:rect l="T15" t="T16" r="T17" b="T18"/>
              <a:pathLst>
                <a:path w="60" h="59">
                  <a:moveTo>
                    <a:pt x="30" y="0"/>
                  </a:moveTo>
                  <a:lnTo>
                    <a:pt x="60" y="29"/>
                  </a:lnTo>
                  <a:lnTo>
                    <a:pt x="30" y="59"/>
                  </a:lnTo>
                  <a:lnTo>
                    <a:pt x="0" y="29"/>
                  </a:lnTo>
                  <a:lnTo>
                    <a:pt x="30" y="0"/>
                  </a:lnTo>
                  <a:close/>
                </a:path>
              </a:pathLst>
            </a:custGeom>
            <a:solidFill>
              <a:srgbClr val="FFFF00"/>
            </a:solidFill>
            <a:ln w="9525">
              <a:noFill/>
              <a:round/>
              <a:headEnd/>
              <a:tailEnd/>
            </a:ln>
          </p:spPr>
          <p:txBody>
            <a:bodyPr/>
            <a:lstStyle/>
            <a:p>
              <a:endParaRPr lang="it-IT"/>
            </a:p>
          </p:txBody>
        </p:sp>
        <p:sp>
          <p:nvSpPr>
            <p:cNvPr id="429139" name="Freeform 72"/>
            <p:cNvSpPr>
              <a:spLocks/>
            </p:cNvSpPr>
            <p:nvPr/>
          </p:nvSpPr>
          <p:spPr bwMode="auto">
            <a:xfrm>
              <a:off x="3076" y="2715"/>
              <a:ext cx="59" cy="59"/>
            </a:xfrm>
            <a:custGeom>
              <a:avLst/>
              <a:gdLst>
                <a:gd name="T0" fmla="*/ 30 w 59"/>
                <a:gd name="T1" fmla="*/ 0 h 59"/>
                <a:gd name="T2" fmla="*/ 59 w 59"/>
                <a:gd name="T3" fmla="*/ 30 h 59"/>
                <a:gd name="T4" fmla="*/ 30 w 59"/>
                <a:gd name="T5" fmla="*/ 59 h 59"/>
                <a:gd name="T6" fmla="*/ 0 w 59"/>
                <a:gd name="T7" fmla="*/ 30 h 59"/>
                <a:gd name="T8" fmla="*/ 30 w 59"/>
                <a:gd name="T9" fmla="*/ 0 h 59"/>
                <a:gd name="T10" fmla="*/ 0 60000 65536"/>
                <a:gd name="T11" fmla="*/ 0 60000 65536"/>
                <a:gd name="T12" fmla="*/ 0 60000 65536"/>
                <a:gd name="T13" fmla="*/ 0 60000 65536"/>
                <a:gd name="T14" fmla="*/ 0 60000 65536"/>
                <a:gd name="T15" fmla="*/ 0 w 59"/>
                <a:gd name="T16" fmla="*/ 0 h 59"/>
                <a:gd name="T17" fmla="*/ 59 w 59"/>
                <a:gd name="T18" fmla="*/ 59 h 59"/>
              </a:gdLst>
              <a:ahLst/>
              <a:cxnLst>
                <a:cxn ang="T10">
                  <a:pos x="T0" y="T1"/>
                </a:cxn>
                <a:cxn ang="T11">
                  <a:pos x="T2" y="T3"/>
                </a:cxn>
                <a:cxn ang="T12">
                  <a:pos x="T4" y="T5"/>
                </a:cxn>
                <a:cxn ang="T13">
                  <a:pos x="T6" y="T7"/>
                </a:cxn>
                <a:cxn ang="T14">
                  <a:pos x="T8" y="T9"/>
                </a:cxn>
              </a:cxnLst>
              <a:rect l="T15" t="T16" r="T17" b="T18"/>
              <a:pathLst>
                <a:path w="59" h="59">
                  <a:moveTo>
                    <a:pt x="30" y="0"/>
                  </a:moveTo>
                  <a:lnTo>
                    <a:pt x="59" y="30"/>
                  </a:lnTo>
                  <a:lnTo>
                    <a:pt x="30" y="59"/>
                  </a:lnTo>
                  <a:lnTo>
                    <a:pt x="0" y="30"/>
                  </a:lnTo>
                  <a:lnTo>
                    <a:pt x="30" y="0"/>
                  </a:lnTo>
                  <a:close/>
                </a:path>
              </a:pathLst>
            </a:custGeom>
            <a:solidFill>
              <a:srgbClr val="FFFF00"/>
            </a:solidFill>
            <a:ln w="9525">
              <a:noFill/>
              <a:round/>
              <a:headEnd/>
              <a:tailEnd/>
            </a:ln>
          </p:spPr>
          <p:txBody>
            <a:bodyPr/>
            <a:lstStyle/>
            <a:p>
              <a:endParaRPr lang="it-IT"/>
            </a:p>
          </p:txBody>
        </p:sp>
        <p:sp>
          <p:nvSpPr>
            <p:cNvPr id="429140" name="Freeform 73"/>
            <p:cNvSpPr>
              <a:spLocks/>
            </p:cNvSpPr>
            <p:nvPr/>
          </p:nvSpPr>
          <p:spPr bwMode="auto">
            <a:xfrm>
              <a:off x="3665" y="2804"/>
              <a:ext cx="60" cy="60"/>
            </a:xfrm>
            <a:custGeom>
              <a:avLst/>
              <a:gdLst>
                <a:gd name="T0" fmla="*/ 30 w 60"/>
                <a:gd name="T1" fmla="*/ 0 h 60"/>
                <a:gd name="T2" fmla="*/ 60 w 60"/>
                <a:gd name="T3" fmla="*/ 30 h 60"/>
                <a:gd name="T4" fmla="*/ 30 w 60"/>
                <a:gd name="T5" fmla="*/ 60 h 60"/>
                <a:gd name="T6" fmla="*/ 0 w 60"/>
                <a:gd name="T7" fmla="*/ 30 h 60"/>
                <a:gd name="T8" fmla="*/ 30 w 60"/>
                <a:gd name="T9" fmla="*/ 0 h 60"/>
                <a:gd name="T10" fmla="*/ 0 60000 65536"/>
                <a:gd name="T11" fmla="*/ 0 60000 65536"/>
                <a:gd name="T12" fmla="*/ 0 60000 65536"/>
                <a:gd name="T13" fmla="*/ 0 60000 65536"/>
                <a:gd name="T14" fmla="*/ 0 60000 65536"/>
                <a:gd name="T15" fmla="*/ 0 w 60"/>
                <a:gd name="T16" fmla="*/ 0 h 60"/>
                <a:gd name="T17" fmla="*/ 60 w 60"/>
                <a:gd name="T18" fmla="*/ 60 h 60"/>
              </a:gdLst>
              <a:ahLst/>
              <a:cxnLst>
                <a:cxn ang="T10">
                  <a:pos x="T0" y="T1"/>
                </a:cxn>
                <a:cxn ang="T11">
                  <a:pos x="T2" y="T3"/>
                </a:cxn>
                <a:cxn ang="T12">
                  <a:pos x="T4" y="T5"/>
                </a:cxn>
                <a:cxn ang="T13">
                  <a:pos x="T6" y="T7"/>
                </a:cxn>
                <a:cxn ang="T14">
                  <a:pos x="T8" y="T9"/>
                </a:cxn>
              </a:cxnLst>
              <a:rect l="T15" t="T16" r="T17" b="T18"/>
              <a:pathLst>
                <a:path w="60" h="60">
                  <a:moveTo>
                    <a:pt x="30" y="0"/>
                  </a:moveTo>
                  <a:lnTo>
                    <a:pt x="60" y="30"/>
                  </a:lnTo>
                  <a:lnTo>
                    <a:pt x="30" y="60"/>
                  </a:lnTo>
                  <a:lnTo>
                    <a:pt x="0" y="30"/>
                  </a:lnTo>
                  <a:lnTo>
                    <a:pt x="30" y="0"/>
                  </a:lnTo>
                  <a:close/>
                </a:path>
              </a:pathLst>
            </a:custGeom>
            <a:solidFill>
              <a:srgbClr val="FFFF00"/>
            </a:solidFill>
            <a:ln w="9525">
              <a:noFill/>
              <a:round/>
              <a:headEnd/>
              <a:tailEnd/>
            </a:ln>
          </p:spPr>
          <p:txBody>
            <a:bodyPr/>
            <a:lstStyle/>
            <a:p>
              <a:endParaRPr lang="it-IT"/>
            </a:p>
          </p:txBody>
        </p:sp>
        <p:sp>
          <p:nvSpPr>
            <p:cNvPr id="429141" name="Freeform 74"/>
            <p:cNvSpPr>
              <a:spLocks/>
            </p:cNvSpPr>
            <p:nvPr/>
          </p:nvSpPr>
          <p:spPr bwMode="auto">
            <a:xfrm>
              <a:off x="4850" y="2983"/>
              <a:ext cx="60" cy="59"/>
            </a:xfrm>
            <a:custGeom>
              <a:avLst/>
              <a:gdLst>
                <a:gd name="T0" fmla="*/ 30 w 60"/>
                <a:gd name="T1" fmla="*/ 0 h 59"/>
                <a:gd name="T2" fmla="*/ 60 w 60"/>
                <a:gd name="T3" fmla="*/ 29 h 59"/>
                <a:gd name="T4" fmla="*/ 30 w 60"/>
                <a:gd name="T5" fmla="*/ 59 h 59"/>
                <a:gd name="T6" fmla="*/ 0 w 60"/>
                <a:gd name="T7" fmla="*/ 29 h 59"/>
                <a:gd name="T8" fmla="*/ 30 w 60"/>
                <a:gd name="T9" fmla="*/ 0 h 59"/>
                <a:gd name="T10" fmla="*/ 0 60000 65536"/>
                <a:gd name="T11" fmla="*/ 0 60000 65536"/>
                <a:gd name="T12" fmla="*/ 0 60000 65536"/>
                <a:gd name="T13" fmla="*/ 0 60000 65536"/>
                <a:gd name="T14" fmla="*/ 0 60000 65536"/>
                <a:gd name="T15" fmla="*/ 0 w 60"/>
                <a:gd name="T16" fmla="*/ 0 h 59"/>
                <a:gd name="T17" fmla="*/ 60 w 60"/>
                <a:gd name="T18" fmla="*/ 59 h 59"/>
              </a:gdLst>
              <a:ahLst/>
              <a:cxnLst>
                <a:cxn ang="T10">
                  <a:pos x="T0" y="T1"/>
                </a:cxn>
                <a:cxn ang="T11">
                  <a:pos x="T2" y="T3"/>
                </a:cxn>
                <a:cxn ang="T12">
                  <a:pos x="T4" y="T5"/>
                </a:cxn>
                <a:cxn ang="T13">
                  <a:pos x="T6" y="T7"/>
                </a:cxn>
                <a:cxn ang="T14">
                  <a:pos x="T8" y="T9"/>
                </a:cxn>
              </a:cxnLst>
              <a:rect l="T15" t="T16" r="T17" b="T18"/>
              <a:pathLst>
                <a:path w="60" h="59">
                  <a:moveTo>
                    <a:pt x="30" y="0"/>
                  </a:moveTo>
                  <a:lnTo>
                    <a:pt x="60" y="29"/>
                  </a:lnTo>
                  <a:lnTo>
                    <a:pt x="30" y="59"/>
                  </a:lnTo>
                  <a:lnTo>
                    <a:pt x="0" y="29"/>
                  </a:lnTo>
                  <a:lnTo>
                    <a:pt x="30" y="0"/>
                  </a:lnTo>
                  <a:close/>
                </a:path>
              </a:pathLst>
            </a:custGeom>
            <a:solidFill>
              <a:srgbClr val="FFFF00"/>
            </a:solidFill>
            <a:ln w="9525">
              <a:noFill/>
              <a:round/>
              <a:headEnd/>
              <a:tailEnd/>
            </a:ln>
          </p:spPr>
          <p:txBody>
            <a:bodyPr/>
            <a:lstStyle/>
            <a:p>
              <a:endParaRPr lang="it-IT"/>
            </a:p>
          </p:txBody>
        </p:sp>
        <p:sp>
          <p:nvSpPr>
            <p:cNvPr id="429142" name="Freeform 75"/>
            <p:cNvSpPr>
              <a:spLocks/>
            </p:cNvSpPr>
            <p:nvPr/>
          </p:nvSpPr>
          <p:spPr bwMode="auto">
            <a:xfrm>
              <a:off x="1314" y="3113"/>
              <a:ext cx="35" cy="36"/>
            </a:xfrm>
            <a:custGeom>
              <a:avLst/>
              <a:gdLst>
                <a:gd name="T0" fmla="*/ 17 w 35"/>
                <a:gd name="T1" fmla="*/ 0 h 36"/>
                <a:gd name="T2" fmla="*/ 35 w 35"/>
                <a:gd name="T3" fmla="*/ 36 h 36"/>
                <a:gd name="T4" fmla="*/ 0 w 35"/>
                <a:gd name="T5" fmla="*/ 36 h 36"/>
                <a:gd name="T6" fmla="*/ 17 w 35"/>
                <a:gd name="T7" fmla="*/ 0 h 36"/>
                <a:gd name="T8" fmla="*/ 0 60000 65536"/>
                <a:gd name="T9" fmla="*/ 0 60000 65536"/>
                <a:gd name="T10" fmla="*/ 0 60000 65536"/>
                <a:gd name="T11" fmla="*/ 0 60000 65536"/>
                <a:gd name="T12" fmla="*/ 0 w 35"/>
                <a:gd name="T13" fmla="*/ 0 h 36"/>
                <a:gd name="T14" fmla="*/ 35 w 35"/>
                <a:gd name="T15" fmla="*/ 36 h 36"/>
              </a:gdLst>
              <a:ahLst/>
              <a:cxnLst>
                <a:cxn ang="T8">
                  <a:pos x="T0" y="T1"/>
                </a:cxn>
                <a:cxn ang="T9">
                  <a:pos x="T2" y="T3"/>
                </a:cxn>
                <a:cxn ang="T10">
                  <a:pos x="T4" y="T5"/>
                </a:cxn>
                <a:cxn ang="T11">
                  <a:pos x="T6" y="T7"/>
                </a:cxn>
              </a:cxnLst>
              <a:rect l="T12" t="T13" r="T14" b="T15"/>
              <a:pathLst>
                <a:path w="35" h="36">
                  <a:moveTo>
                    <a:pt x="17" y="0"/>
                  </a:moveTo>
                  <a:lnTo>
                    <a:pt x="35" y="36"/>
                  </a:lnTo>
                  <a:lnTo>
                    <a:pt x="0" y="36"/>
                  </a:lnTo>
                  <a:lnTo>
                    <a:pt x="17" y="0"/>
                  </a:lnTo>
                  <a:close/>
                </a:path>
              </a:pathLst>
            </a:custGeom>
            <a:solidFill>
              <a:srgbClr val="FF6600"/>
            </a:solidFill>
            <a:ln w="9525">
              <a:solidFill>
                <a:srgbClr val="FF6600"/>
              </a:solidFill>
              <a:round/>
              <a:headEnd/>
              <a:tailEnd/>
            </a:ln>
          </p:spPr>
          <p:txBody>
            <a:bodyPr/>
            <a:lstStyle/>
            <a:p>
              <a:endParaRPr lang="it-IT"/>
            </a:p>
          </p:txBody>
        </p:sp>
        <p:sp>
          <p:nvSpPr>
            <p:cNvPr id="429143" name="Freeform 76"/>
            <p:cNvSpPr>
              <a:spLocks/>
            </p:cNvSpPr>
            <p:nvPr/>
          </p:nvSpPr>
          <p:spPr bwMode="auto">
            <a:xfrm>
              <a:off x="1349" y="2816"/>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FF6600"/>
            </a:solidFill>
            <a:ln w="9525">
              <a:solidFill>
                <a:srgbClr val="FF6600"/>
              </a:solidFill>
              <a:round/>
              <a:headEnd/>
              <a:tailEnd/>
            </a:ln>
          </p:spPr>
          <p:txBody>
            <a:bodyPr/>
            <a:lstStyle/>
            <a:p>
              <a:endParaRPr lang="it-IT"/>
            </a:p>
          </p:txBody>
        </p:sp>
        <p:sp>
          <p:nvSpPr>
            <p:cNvPr id="429144" name="Freeform 77"/>
            <p:cNvSpPr>
              <a:spLocks/>
            </p:cNvSpPr>
            <p:nvPr/>
          </p:nvSpPr>
          <p:spPr bwMode="auto">
            <a:xfrm>
              <a:off x="1385" y="2370"/>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FF6600"/>
            </a:solidFill>
            <a:ln w="9525">
              <a:solidFill>
                <a:srgbClr val="FF6600"/>
              </a:solidFill>
              <a:round/>
              <a:headEnd/>
              <a:tailEnd/>
            </a:ln>
          </p:spPr>
          <p:txBody>
            <a:bodyPr/>
            <a:lstStyle/>
            <a:p>
              <a:endParaRPr lang="it-IT"/>
            </a:p>
          </p:txBody>
        </p:sp>
        <p:sp>
          <p:nvSpPr>
            <p:cNvPr id="429145" name="Freeform 78"/>
            <p:cNvSpPr>
              <a:spLocks/>
            </p:cNvSpPr>
            <p:nvPr/>
          </p:nvSpPr>
          <p:spPr bwMode="auto">
            <a:xfrm>
              <a:off x="1427" y="1627"/>
              <a:ext cx="35" cy="35"/>
            </a:xfrm>
            <a:custGeom>
              <a:avLst/>
              <a:gdLst>
                <a:gd name="T0" fmla="*/ 18 w 35"/>
                <a:gd name="T1" fmla="*/ 0 h 35"/>
                <a:gd name="T2" fmla="*/ 35 w 35"/>
                <a:gd name="T3" fmla="*/ 35 h 35"/>
                <a:gd name="T4" fmla="*/ 0 w 35"/>
                <a:gd name="T5" fmla="*/ 35 h 35"/>
                <a:gd name="T6" fmla="*/ 18 w 35"/>
                <a:gd name="T7" fmla="*/ 0 h 35"/>
                <a:gd name="T8" fmla="*/ 0 60000 65536"/>
                <a:gd name="T9" fmla="*/ 0 60000 65536"/>
                <a:gd name="T10" fmla="*/ 0 60000 65536"/>
                <a:gd name="T11" fmla="*/ 0 60000 65536"/>
                <a:gd name="T12" fmla="*/ 0 w 35"/>
                <a:gd name="T13" fmla="*/ 0 h 35"/>
                <a:gd name="T14" fmla="*/ 35 w 35"/>
                <a:gd name="T15" fmla="*/ 35 h 35"/>
              </a:gdLst>
              <a:ahLst/>
              <a:cxnLst>
                <a:cxn ang="T8">
                  <a:pos x="T0" y="T1"/>
                </a:cxn>
                <a:cxn ang="T9">
                  <a:pos x="T2" y="T3"/>
                </a:cxn>
                <a:cxn ang="T10">
                  <a:pos x="T4" y="T5"/>
                </a:cxn>
                <a:cxn ang="T11">
                  <a:pos x="T6" y="T7"/>
                </a:cxn>
              </a:cxnLst>
              <a:rect l="T12" t="T13" r="T14" b="T15"/>
              <a:pathLst>
                <a:path w="35" h="35">
                  <a:moveTo>
                    <a:pt x="18" y="0"/>
                  </a:moveTo>
                  <a:lnTo>
                    <a:pt x="35" y="35"/>
                  </a:lnTo>
                  <a:lnTo>
                    <a:pt x="0" y="35"/>
                  </a:lnTo>
                  <a:lnTo>
                    <a:pt x="18" y="0"/>
                  </a:lnTo>
                  <a:close/>
                </a:path>
              </a:pathLst>
            </a:custGeom>
            <a:solidFill>
              <a:srgbClr val="FF6600"/>
            </a:solidFill>
            <a:ln w="9525">
              <a:solidFill>
                <a:srgbClr val="FF6600"/>
              </a:solidFill>
              <a:round/>
              <a:headEnd/>
              <a:tailEnd/>
            </a:ln>
          </p:spPr>
          <p:txBody>
            <a:bodyPr/>
            <a:lstStyle/>
            <a:p>
              <a:endParaRPr lang="it-IT"/>
            </a:p>
          </p:txBody>
        </p:sp>
        <p:sp>
          <p:nvSpPr>
            <p:cNvPr id="429146" name="Freeform 79"/>
            <p:cNvSpPr>
              <a:spLocks/>
            </p:cNvSpPr>
            <p:nvPr/>
          </p:nvSpPr>
          <p:spPr bwMode="auto">
            <a:xfrm>
              <a:off x="1462" y="1627"/>
              <a:ext cx="36" cy="35"/>
            </a:xfrm>
            <a:custGeom>
              <a:avLst/>
              <a:gdLst>
                <a:gd name="T0" fmla="*/ 18 w 36"/>
                <a:gd name="T1" fmla="*/ 0 h 35"/>
                <a:gd name="T2" fmla="*/ 36 w 36"/>
                <a:gd name="T3" fmla="*/ 35 h 35"/>
                <a:gd name="T4" fmla="*/ 0 w 36"/>
                <a:gd name="T5" fmla="*/ 35 h 35"/>
                <a:gd name="T6" fmla="*/ 18 w 36"/>
                <a:gd name="T7" fmla="*/ 0 h 35"/>
                <a:gd name="T8" fmla="*/ 0 60000 65536"/>
                <a:gd name="T9" fmla="*/ 0 60000 65536"/>
                <a:gd name="T10" fmla="*/ 0 60000 65536"/>
                <a:gd name="T11" fmla="*/ 0 60000 65536"/>
                <a:gd name="T12" fmla="*/ 0 w 36"/>
                <a:gd name="T13" fmla="*/ 0 h 35"/>
                <a:gd name="T14" fmla="*/ 36 w 36"/>
                <a:gd name="T15" fmla="*/ 35 h 35"/>
              </a:gdLst>
              <a:ahLst/>
              <a:cxnLst>
                <a:cxn ang="T8">
                  <a:pos x="T0" y="T1"/>
                </a:cxn>
                <a:cxn ang="T9">
                  <a:pos x="T2" y="T3"/>
                </a:cxn>
                <a:cxn ang="T10">
                  <a:pos x="T4" y="T5"/>
                </a:cxn>
                <a:cxn ang="T11">
                  <a:pos x="T6" y="T7"/>
                </a:cxn>
              </a:cxnLst>
              <a:rect l="T12" t="T13" r="T14" b="T15"/>
              <a:pathLst>
                <a:path w="36" h="35">
                  <a:moveTo>
                    <a:pt x="18" y="0"/>
                  </a:moveTo>
                  <a:lnTo>
                    <a:pt x="36" y="35"/>
                  </a:lnTo>
                  <a:lnTo>
                    <a:pt x="0" y="35"/>
                  </a:lnTo>
                  <a:lnTo>
                    <a:pt x="18" y="0"/>
                  </a:lnTo>
                  <a:close/>
                </a:path>
              </a:pathLst>
            </a:custGeom>
            <a:solidFill>
              <a:srgbClr val="FF6600"/>
            </a:solidFill>
            <a:ln w="9525">
              <a:solidFill>
                <a:srgbClr val="FF6600"/>
              </a:solidFill>
              <a:round/>
              <a:headEnd/>
              <a:tailEnd/>
            </a:ln>
          </p:spPr>
          <p:txBody>
            <a:bodyPr/>
            <a:lstStyle/>
            <a:p>
              <a:endParaRPr lang="it-IT"/>
            </a:p>
          </p:txBody>
        </p:sp>
        <p:sp>
          <p:nvSpPr>
            <p:cNvPr id="429147" name="Freeform 80"/>
            <p:cNvSpPr>
              <a:spLocks/>
            </p:cNvSpPr>
            <p:nvPr/>
          </p:nvSpPr>
          <p:spPr bwMode="auto">
            <a:xfrm>
              <a:off x="1498" y="1478"/>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FF6600"/>
            </a:solidFill>
            <a:ln w="9525">
              <a:solidFill>
                <a:srgbClr val="FF6600"/>
              </a:solidFill>
              <a:round/>
              <a:headEnd/>
              <a:tailEnd/>
            </a:ln>
          </p:spPr>
          <p:txBody>
            <a:bodyPr/>
            <a:lstStyle/>
            <a:p>
              <a:endParaRPr lang="it-IT"/>
            </a:p>
          </p:txBody>
        </p:sp>
        <p:sp>
          <p:nvSpPr>
            <p:cNvPr id="429148" name="Freeform 81"/>
            <p:cNvSpPr>
              <a:spLocks/>
            </p:cNvSpPr>
            <p:nvPr/>
          </p:nvSpPr>
          <p:spPr bwMode="auto">
            <a:xfrm>
              <a:off x="1552" y="1627"/>
              <a:ext cx="35" cy="35"/>
            </a:xfrm>
            <a:custGeom>
              <a:avLst/>
              <a:gdLst>
                <a:gd name="T0" fmla="*/ 18 w 35"/>
                <a:gd name="T1" fmla="*/ 0 h 35"/>
                <a:gd name="T2" fmla="*/ 35 w 35"/>
                <a:gd name="T3" fmla="*/ 35 h 35"/>
                <a:gd name="T4" fmla="*/ 0 w 35"/>
                <a:gd name="T5" fmla="*/ 35 h 35"/>
                <a:gd name="T6" fmla="*/ 18 w 35"/>
                <a:gd name="T7" fmla="*/ 0 h 35"/>
                <a:gd name="T8" fmla="*/ 0 60000 65536"/>
                <a:gd name="T9" fmla="*/ 0 60000 65536"/>
                <a:gd name="T10" fmla="*/ 0 60000 65536"/>
                <a:gd name="T11" fmla="*/ 0 60000 65536"/>
                <a:gd name="T12" fmla="*/ 0 w 35"/>
                <a:gd name="T13" fmla="*/ 0 h 35"/>
                <a:gd name="T14" fmla="*/ 35 w 35"/>
                <a:gd name="T15" fmla="*/ 35 h 35"/>
              </a:gdLst>
              <a:ahLst/>
              <a:cxnLst>
                <a:cxn ang="T8">
                  <a:pos x="T0" y="T1"/>
                </a:cxn>
                <a:cxn ang="T9">
                  <a:pos x="T2" y="T3"/>
                </a:cxn>
                <a:cxn ang="T10">
                  <a:pos x="T4" y="T5"/>
                </a:cxn>
                <a:cxn ang="T11">
                  <a:pos x="T6" y="T7"/>
                </a:cxn>
              </a:cxnLst>
              <a:rect l="T12" t="T13" r="T14" b="T15"/>
              <a:pathLst>
                <a:path w="35" h="35">
                  <a:moveTo>
                    <a:pt x="18" y="0"/>
                  </a:moveTo>
                  <a:lnTo>
                    <a:pt x="35" y="35"/>
                  </a:lnTo>
                  <a:lnTo>
                    <a:pt x="0" y="35"/>
                  </a:lnTo>
                  <a:lnTo>
                    <a:pt x="18" y="0"/>
                  </a:lnTo>
                  <a:close/>
                </a:path>
              </a:pathLst>
            </a:custGeom>
            <a:solidFill>
              <a:srgbClr val="FF6600"/>
            </a:solidFill>
            <a:ln w="9525">
              <a:solidFill>
                <a:srgbClr val="FF6600"/>
              </a:solidFill>
              <a:round/>
              <a:headEnd/>
              <a:tailEnd/>
            </a:ln>
          </p:spPr>
          <p:txBody>
            <a:bodyPr/>
            <a:lstStyle/>
            <a:p>
              <a:endParaRPr lang="it-IT"/>
            </a:p>
          </p:txBody>
        </p:sp>
        <p:sp>
          <p:nvSpPr>
            <p:cNvPr id="429149" name="Freeform 82"/>
            <p:cNvSpPr>
              <a:spLocks/>
            </p:cNvSpPr>
            <p:nvPr/>
          </p:nvSpPr>
          <p:spPr bwMode="auto">
            <a:xfrm>
              <a:off x="1611" y="1567"/>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FF6600"/>
            </a:solidFill>
            <a:ln w="9525">
              <a:solidFill>
                <a:srgbClr val="FF6600"/>
              </a:solidFill>
              <a:round/>
              <a:headEnd/>
              <a:tailEnd/>
            </a:ln>
          </p:spPr>
          <p:txBody>
            <a:bodyPr/>
            <a:lstStyle/>
            <a:p>
              <a:endParaRPr lang="it-IT"/>
            </a:p>
          </p:txBody>
        </p:sp>
        <p:sp>
          <p:nvSpPr>
            <p:cNvPr id="429150" name="Freeform 83"/>
            <p:cNvSpPr>
              <a:spLocks/>
            </p:cNvSpPr>
            <p:nvPr/>
          </p:nvSpPr>
          <p:spPr bwMode="auto">
            <a:xfrm>
              <a:off x="1903" y="1865"/>
              <a:ext cx="36" cy="35"/>
            </a:xfrm>
            <a:custGeom>
              <a:avLst/>
              <a:gdLst>
                <a:gd name="T0" fmla="*/ 18 w 36"/>
                <a:gd name="T1" fmla="*/ 0 h 35"/>
                <a:gd name="T2" fmla="*/ 36 w 36"/>
                <a:gd name="T3" fmla="*/ 35 h 35"/>
                <a:gd name="T4" fmla="*/ 0 w 36"/>
                <a:gd name="T5" fmla="*/ 35 h 35"/>
                <a:gd name="T6" fmla="*/ 18 w 36"/>
                <a:gd name="T7" fmla="*/ 0 h 35"/>
                <a:gd name="T8" fmla="*/ 0 60000 65536"/>
                <a:gd name="T9" fmla="*/ 0 60000 65536"/>
                <a:gd name="T10" fmla="*/ 0 60000 65536"/>
                <a:gd name="T11" fmla="*/ 0 60000 65536"/>
                <a:gd name="T12" fmla="*/ 0 w 36"/>
                <a:gd name="T13" fmla="*/ 0 h 35"/>
                <a:gd name="T14" fmla="*/ 36 w 36"/>
                <a:gd name="T15" fmla="*/ 35 h 35"/>
              </a:gdLst>
              <a:ahLst/>
              <a:cxnLst>
                <a:cxn ang="T8">
                  <a:pos x="T0" y="T1"/>
                </a:cxn>
                <a:cxn ang="T9">
                  <a:pos x="T2" y="T3"/>
                </a:cxn>
                <a:cxn ang="T10">
                  <a:pos x="T4" y="T5"/>
                </a:cxn>
                <a:cxn ang="T11">
                  <a:pos x="T6" y="T7"/>
                </a:cxn>
              </a:cxnLst>
              <a:rect l="T12" t="T13" r="T14" b="T15"/>
              <a:pathLst>
                <a:path w="36" h="35">
                  <a:moveTo>
                    <a:pt x="18" y="0"/>
                  </a:moveTo>
                  <a:lnTo>
                    <a:pt x="36" y="35"/>
                  </a:lnTo>
                  <a:lnTo>
                    <a:pt x="0" y="35"/>
                  </a:lnTo>
                  <a:lnTo>
                    <a:pt x="18" y="0"/>
                  </a:lnTo>
                  <a:close/>
                </a:path>
              </a:pathLst>
            </a:custGeom>
            <a:solidFill>
              <a:srgbClr val="FF6600"/>
            </a:solidFill>
            <a:ln w="9525">
              <a:solidFill>
                <a:srgbClr val="FF6600"/>
              </a:solidFill>
              <a:round/>
              <a:headEnd/>
              <a:tailEnd/>
            </a:ln>
          </p:spPr>
          <p:txBody>
            <a:bodyPr/>
            <a:lstStyle/>
            <a:p>
              <a:endParaRPr lang="it-IT"/>
            </a:p>
          </p:txBody>
        </p:sp>
        <p:sp>
          <p:nvSpPr>
            <p:cNvPr id="429151" name="Freeform 84"/>
            <p:cNvSpPr>
              <a:spLocks/>
            </p:cNvSpPr>
            <p:nvPr/>
          </p:nvSpPr>
          <p:spPr bwMode="auto">
            <a:xfrm>
              <a:off x="2498" y="2192"/>
              <a:ext cx="36" cy="35"/>
            </a:xfrm>
            <a:custGeom>
              <a:avLst/>
              <a:gdLst>
                <a:gd name="T0" fmla="*/ 18 w 36"/>
                <a:gd name="T1" fmla="*/ 0 h 35"/>
                <a:gd name="T2" fmla="*/ 36 w 36"/>
                <a:gd name="T3" fmla="*/ 35 h 35"/>
                <a:gd name="T4" fmla="*/ 0 w 36"/>
                <a:gd name="T5" fmla="*/ 35 h 35"/>
                <a:gd name="T6" fmla="*/ 18 w 36"/>
                <a:gd name="T7" fmla="*/ 0 h 35"/>
                <a:gd name="T8" fmla="*/ 0 60000 65536"/>
                <a:gd name="T9" fmla="*/ 0 60000 65536"/>
                <a:gd name="T10" fmla="*/ 0 60000 65536"/>
                <a:gd name="T11" fmla="*/ 0 60000 65536"/>
                <a:gd name="T12" fmla="*/ 0 w 36"/>
                <a:gd name="T13" fmla="*/ 0 h 35"/>
                <a:gd name="T14" fmla="*/ 36 w 36"/>
                <a:gd name="T15" fmla="*/ 35 h 35"/>
              </a:gdLst>
              <a:ahLst/>
              <a:cxnLst>
                <a:cxn ang="T8">
                  <a:pos x="T0" y="T1"/>
                </a:cxn>
                <a:cxn ang="T9">
                  <a:pos x="T2" y="T3"/>
                </a:cxn>
                <a:cxn ang="T10">
                  <a:pos x="T4" y="T5"/>
                </a:cxn>
                <a:cxn ang="T11">
                  <a:pos x="T6" y="T7"/>
                </a:cxn>
              </a:cxnLst>
              <a:rect l="T12" t="T13" r="T14" b="T15"/>
              <a:pathLst>
                <a:path w="36" h="35">
                  <a:moveTo>
                    <a:pt x="18" y="0"/>
                  </a:moveTo>
                  <a:lnTo>
                    <a:pt x="36" y="35"/>
                  </a:lnTo>
                  <a:lnTo>
                    <a:pt x="0" y="35"/>
                  </a:lnTo>
                  <a:lnTo>
                    <a:pt x="18" y="0"/>
                  </a:lnTo>
                  <a:close/>
                </a:path>
              </a:pathLst>
            </a:custGeom>
            <a:solidFill>
              <a:srgbClr val="FF6600"/>
            </a:solidFill>
            <a:ln w="9525">
              <a:solidFill>
                <a:srgbClr val="FF6600"/>
              </a:solidFill>
              <a:round/>
              <a:headEnd/>
              <a:tailEnd/>
            </a:ln>
          </p:spPr>
          <p:txBody>
            <a:bodyPr/>
            <a:lstStyle/>
            <a:p>
              <a:endParaRPr lang="it-IT"/>
            </a:p>
          </p:txBody>
        </p:sp>
        <p:sp>
          <p:nvSpPr>
            <p:cNvPr id="429152" name="Freeform 85"/>
            <p:cNvSpPr>
              <a:spLocks/>
            </p:cNvSpPr>
            <p:nvPr/>
          </p:nvSpPr>
          <p:spPr bwMode="auto">
            <a:xfrm>
              <a:off x="3088" y="2638"/>
              <a:ext cx="35" cy="35"/>
            </a:xfrm>
            <a:custGeom>
              <a:avLst/>
              <a:gdLst>
                <a:gd name="T0" fmla="*/ 18 w 35"/>
                <a:gd name="T1" fmla="*/ 0 h 35"/>
                <a:gd name="T2" fmla="*/ 35 w 35"/>
                <a:gd name="T3" fmla="*/ 35 h 35"/>
                <a:gd name="T4" fmla="*/ 0 w 35"/>
                <a:gd name="T5" fmla="*/ 35 h 35"/>
                <a:gd name="T6" fmla="*/ 18 w 35"/>
                <a:gd name="T7" fmla="*/ 0 h 35"/>
                <a:gd name="T8" fmla="*/ 0 60000 65536"/>
                <a:gd name="T9" fmla="*/ 0 60000 65536"/>
                <a:gd name="T10" fmla="*/ 0 60000 65536"/>
                <a:gd name="T11" fmla="*/ 0 60000 65536"/>
                <a:gd name="T12" fmla="*/ 0 w 35"/>
                <a:gd name="T13" fmla="*/ 0 h 35"/>
                <a:gd name="T14" fmla="*/ 35 w 35"/>
                <a:gd name="T15" fmla="*/ 35 h 35"/>
              </a:gdLst>
              <a:ahLst/>
              <a:cxnLst>
                <a:cxn ang="T8">
                  <a:pos x="T0" y="T1"/>
                </a:cxn>
                <a:cxn ang="T9">
                  <a:pos x="T2" y="T3"/>
                </a:cxn>
                <a:cxn ang="T10">
                  <a:pos x="T4" y="T5"/>
                </a:cxn>
                <a:cxn ang="T11">
                  <a:pos x="T6" y="T7"/>
                </a:cxn>
              </a:cxnLst>
              <a:rect l="T12" t="T13" r="T14" b="T15"/>
              <a:pathLst>
                <a:path w="35" h="35">
                  <a:moveTo>
                    <a:pt x="18" y="0"/>
                  </a:moveTo>
                  <a:lnTo>
                    <a:pt x="35" y="35"/>
                  </a:lnTo>
                  <a:lnTo>
                    <a:pt x="0" y="35"/>
                  </a:lnTo>
                  <a:lnTo>
                    <a:pt x="18" y="0"/>
                  </a:lnTo>
                  <a:close/>
                </a:path>
              </a:pathLst>
            </a:custGeom>
            <a:solidFill>
              <a:srgbClr val="FF6600"/>
            </a:solidFill>
            <a:ln w="9525">
              <a:solidFill>
                <a:srgbClr val="FF6600"/>
              </a:solidFill>
              <a:round/>
              <a:headEnd/>
              <a:tailEnd/>
            </a:ln>
          </p:spPr>
          <p:txBody>
            <a:bodyPr/>
            <a:lstStyle/>
            <a:p>
              <a:endParaRPr lang="it-IT"/>
            </a:p>
          </p:txBody>
        </p:sp>
        <p:sp>
          <p:nvSpPr>
            <p:cNvPr id="429153" name="Freeform 86"/>
            <p:cNvSpPr>
              <a:spLocks/>
            </p:cNvSpPr>
            <p:nvPr/>
          </p:nvSpPr>
          <p:spPr bwMode="auto">
            <a:xfrm>
              <a:off x="3677" y="2786"/>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FF6600"/>
            </a:solidFill>
            <a:ln w="9525">
              <a:solidFill>
                <a:srgbClr val="FF6600"/>
              </a:solidFill>
              <a:round/>
              <a:headEnd/>
              <a:tailEnd/>
            </a:ln>
          </p:spPr>
          <p:txBody>
            <a:bodyPr/>
            <a:lstStyle/>
            <a:p>
              <a:endParaRPr lang="it-IT"/>
            </a:p>
          </p:txBody>
        </p:sp>
        <p:sp>
          <p:nvSpPr>
            <p:cNvPr id="429154" name="Freeform 87"/>
            <p:cNvSpPr>
              <a:spLocks/>
            </p:cNvSpPr>
            <p:nvPr/>
          </p:nvSpPr>
          <p:spPr bwMode="auto">
            <a:xfrm>
              <a:off x="4862" y="2983"/>
              <a:ext cx="36" cy="35"/>
            </a:xfrm>
            <a:custGeom>
              <a:avLst/>
              <a:gdLst>
                <a:gd name="T0" fmla="*/ 18 w 36"/>
                <a:gd name="T1" fmla="*/ 0 h 35"/>
                <a:gd name="T2" fmla="*/ 36 w 36"/>
                <a:gd name="T3" fmla="*/ 35 h 35"/>
                <a:gd name="T4" fmla="*/ 0 w 36"/>
                <a:gd name="T5" fmla="*/ 35 h 35"/>
                <a:gd name="T6" fmla="*/ 18 w 36"/>
                <a:gd name="T7" fmla="*/ 0 h 35"/>
                <a:gd name="T8" fmla="*/ 0 60000 65536"/>
                <a:gd name="T9" fmla="*/ 0 60000 65536"/>
                <a:gd name="T10" fmla="*/ 0 60000 65536"/>
                <a:gd name="T11" fmla="*/ 0 60000 65536"/>
                <a:gd name="T12" fmla="*/ 0 w 36"/>
                <a:gd name="T13" fmla="*/ 0 h 35"/>
                <a:gd name="T14" fmla="*/ 36 w 36"/>
                <a:gd name="T15" fmla="*/ 35 h 35"/>
              </a:gdLst>
              <a:ahLst/>
              <a:cxnLst>
                <a:cxn ang="T8">
                  <a:pos x="T0" y="T1"/>
                </a:cxn>
                <a:cxn ang="T9">
                  <a:pos x="T2" y="T3"/>
                </a:cxn>
                <a:cxn ang="T10">
                  <a:pos x="T4" y="T5"/>
                </a:cxn>
                <a:cxn ang="T11">
                  <a:pos x="T6" y="T7"/>
                </a:cxn>
              </a:cxnLst>
              <a:rect l="T12" t="T13" r="T14" b="T15"/>
              <a:pathLst>
                <a:path w="36" h="35">
                  <a:moveTo>
                    <a:pt x="18" y="0"/>
                  </a:moveTo>
                  <a:lnTo>
                    <a:pt x="36" y="35"/>
                  </a:lnTo>
                  <a:lnTo>
                    <a:pt x="0" y="35"/>
                  </a:lnTo>
                  <a:lnTo>
                    <a:pt x="18" y="0"/>
                  </a:lnTo>
                  <a:close/>
                </a:path>
              </a:pathLst>
            </a:custGeom>
            <a:solidFill>
              <a:srgbClr val="FF6600"/>
            </a:solidFill>
            <a:ln w="9525">
              <a:solidFill>
                <a:srgbClr val="FF6600"/>
              </a:solidFill>
              <a:round/>
              <a:headEnd/>
              <a:tailEnd/>
            </a:ln>
          </p:spPr>
          <p:txBody>
            <a:bodyPr/>
            <a:lstStyle/>
            <a:p>
              <a:endParaRPr lang="it-IT"/>
            </a:p>
          </p:txBody>
        </p:sp>
        <p:sp>
          <p:nvSpPr>
            <p:cNvPr id="429155" name="Rectangle 88"/>
            <p:cNvSpPr>
              <a:spLocks noChangeArrowheads="1"/>
            </p:cNvSpPr>
            <p:nvPr/>
          </p:nvSpPr>
          <p:spPr bwMode="auto">
            <a:xfrm>
              <a:off x="1183" y="3066"/>
              <a:ext cx="57"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a:t>
              </a:r>
              <a:endParaRPr lang="it-IT" sz="2800" b="1">
                <a:solidFill>
                  <a:srgbClr val="000099"/>
                </a:solidFill>
                <a:latin typeface="Calisto MT" pitchFamily="18" charset="0"/>
              </a:endParaRPr>
            </a:p>
          </p:txBody>
        </p:sp>
        <p:sp>
          <p:nvSpPr>
            <p:cNvPr id="429156" name="Rectangle 89"/>
            <p:cNvSpPr>
              <a:spLocks noChangeArrowheads="1"/>
            </p:cNvSpPr>
            <p:nvPr/>
          </p:nvSpPr>
          <p:spPr bwMode="auto">
            <a:xfrm>
              <a:off x="1093" y="2769"/>
              <a:ext cx="14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0,1</a:t>
              </a:r>
              <a:endParaRPr lang="it-IT" sz="2800" b="1">
                <a:solidFill>
                  <a:srgbClr val="000099"/>
                </a:solidFill>
                <a:latin typeface="Calisto MT" pitchFamily="18" charset="0"/>
              </a:endParaRPr>
            </a:p>
          </p:txBody>
        </p:sp>
        <p:sp>
          <p:nvSpPr>
            <p:cNvPr id="429157" name="Rectangle 90"/>
            <p:cNvSpPr>
              <a:spLocks noChangeArrowheads="1"/>
            </p:cNvSpPr>
            <p:nvPr/>
          </p:nvSpPr>
          <p:spPr bwMode="auto">
            <a:xfrm>
              <a:off x="1093" y="2471"/>
              <a:ext cx="14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0,2</a:t>
              </a:r>
              <a:endParaRPr lang="it-IT" sz="2800" b="1">
                <a:solidFill>
                  <a:srgbClr val="000099"/>
                </a:solidFill>
                <a:latin typeface="Calisto MT" pitchFamily="18" charset="0"/>
              </a:endParaRPr>
            </a:p>
          </p:txBody>
        </p:sp>
        <p:sp>
          <p:nvSpPr>
            <p:cNvPr id="429158" name="Rectangle 91"/>
            <p:cNvSpPr>
              <a:spLocks noChangeArrowheads="1"/>
            </p:cNvSpPr>
            <p:nvPr/>
          </p:nvSpPr>
          <p:spPr bwMode="auto">
            <a:xfrm>
              <a:off x="1093" y="2174"/>
              <a:ext cx="14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0,3</a:t>
              </a:r>
              <a:endParaRPr lang="it-IT" sz="2800" b="1">
                <a:solidFill>
                  <a:srgbClr val="000099"/>
                </a:solidFill>
                <a:latin typeface="Calisto MT" pitchFamily="18" charset="0"/>
              </a:endParaRPr>
            </a:p>
          </p:txBody>
        </p:sp>
        <p:sp>
          <p:nvSpPr>
            <p:cNvPr id="429159" name="Rectangle 92"/>
            <p:cNvSpPr>
              <a:spLocks noChangeArrowheads="1"/>
            </p:cNvSpPr>
            <p:nvPr/>
          </p:nvSpPr>
          <p:spPr bwMode="auto">
            <a:xfrm>
              <a:off x="1093" y="1876"/>
              <a:ext cx="14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0,4</a:t>
              </a:r>
              <a:endParaRPr lang="it-IT" sz="2800" b="1">
                <a:solidFill>
                  <a:srgbClr val="000099"/>
                </a:solidFill>
                <a:latin typeface="Calisto MT" pitchFamily="18" charset="0"/>
              </a:endParaRPr>
            </a:p>
          </p:txBody>
        </p:sp>
        <p:sp>
          <p:nvSpPr>
            <p:cNvPr id="429160" name="Rectangle 93"/>
            <p:cNvSpPr>
              <a:spLocks noChangeArrowheads="1"/>
            </p:cNvSpPr>
            <p:nvPr/>
          </p:nvSpPr>
          <p:spPr bwMode="auto">
            <a:xfrm>
              <a:off x="1093" y="1579"/>
              <a:ext cx="14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0,5</a:t>
              </a:r>
              <a:endParaRPr lang="it-IT" sz="2800" b="1">
                <a:solidFill>
                  <a:srgbClr val="000099"/>
                </a:solidFill>
                <a:latin typeface="Calisto MT" pitchFamily="18" charset="0"/>
              </a:endParaRPr>
            </a:p>
          </p:txBody>
        </p:sp>
        <p:sp>
          <p:nvSpPr>
            <p:cNvPr id="429161" name="Rectangle 94"/>
            <p:cNvSpPr>
              <a:spLocks noChangeArrowheads="1"/>
            </p:cNvSpPr>
            <p:nvPr/>
          </p:nvSpPr>
          <p:spPr bwMode="auto">
            <a:xfrm>
              <a:off x="1093" y="1282"/>
              <a:ext cx="14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0,6</a:t>
              </a:r>
              <a:endParaRPr lang="it-IT" sz="2800" b="1">
                <a:solidFill>
                  <a:srgbClr val="000099"/>
                </a:solidFill>
                <a:latin typeface="Calisto MT" pitchFamily="18" charset="0"/>
              </a:endParaRPr>
            </a:p>
          </p:txBody>
        </p:sp>
        <p:sp>
          <p:nvSpPr>
            <p:cNvPr id="429162" name="Rectangle 95"/>
            <p:cNvSpPr>
              <a:spLocks noChangeArrowheads="1"/>
            </p:cNvSpPr>
            <p:nvPr/>
          </p:nvSpPr>
          <p:spPr bwMode="auto">
            <a:xfrm>
              <a:off x="1302" y="3238"/>
              <a:ext cx="57"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0</a:t>
              </a:r>
              <a:endParaRPr lang="it-IT" sz="2800" b="1">
                <a:solidFill>
                  <a:srgbClr val="000099"/>
                </a:solidFill>
                <a:latin typeface="Calisto MT" pitchFamily="18" charset="0"/>
              </a:endParaRPr>
            </a:p>
          </p:txBody>
        </p:sp>
        <p:sp>
          <p:nvSpPr>
            <p:cNvPr id="429163" name="Rectangle 96"/>
            <p:cNvSpPr>
              <a:spLocks noChangeArrowheads="1"/>
            </p:cNvSpPr>
            <p:nvPr/>
          </p:nvSpPr>
          <p:spPr bwMode="auto">
            <a:xfrm>
              <a:off x="1891" y="3238"/>
              <a:ext cx="57"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2</a:t>
              </a:r>
              <a:endParaRPr lang="it-IT" sz="2800" b="1">
                <a:solidFill>
                  <a:srgbClr val="000099"/>
                </a:solidFill>
                <a:latin typeface="Calisto MT" pitchFamily="18" charset="0"/>
              </a:endParaRPr>
            </a:p>
          </p:txBody>
        </p:sp>
        <p:sp>
          <p:nvSpPr>
            <p:cNvPr id="429164" name="Rectangle 97"/>
            <p:cNvSpPr>
              <a:spLocks noChangeArrowheads="1"/>
            </p:cNvSpPr>
            <p:nvPr/>
          </p:nvSpPr>
          <p:spPr bwMode="auto">
            <a:xfrm>
              <a:off x="2486" y="3238"/>
              <a:ext cx="57"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4</a:t>
              </a:r>
              <a:endParaRPr lang="it-IT" sz="2800" b="1">
                <a:solidFill>
                  <a:srgbClr val="000099"/>
                </a:solidFill>
                <a:latin typeface="Calisto MT" pitchFamily="18" charset="0"/>
              </a:endParaRPr>
            </a:p>
          </p:txBody>
        </p:sp>
        <p:sp>
          <p:nvSpPr>
            <p:cNvPr id="429165" name="Rectangle 98"/>
            <p:cNvSpPr>
              <a:spLocks noChangeArrowheads="1"/>
            </p:cNvSpPr>
            <p:nvPr/>
          </p:nvSpPr>
          <p:spPr bwMode="auto">
            <a:xfrm>
              <a:off x="3076" y="3238"/>
              <a:ext cx="57"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6</a:t>
              </a:r>
              <a:endParaRPr lang="it-IT" sz="2800" b="1">
                <a:solidFill>
                  <a:srgbClr val="000099"/>
                </a:solidFill>
                <a:latin typeface="Calisto MT" pitchFamily="18" charset="0"/>
              </a:endParaRPr>
            </a:p>
          </p:txBody>
        </p:sp>
        <p:sp>
          <p:nvSpPr>
            <p:cNvPr id="429166" name="Rectangle 99"/>
            <p:cNvSpPr>
              <a:spLocks noChangeArrowheads="1"/>
            </p:cNvSpPr>
            <p:nvPr/>
          </p:nvSpPr>
          <p:spPr bwMode="auto">
            <a:xfrm>
              <a:off x="3665" y="3238"/>
              <a:ext cx="57"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8</a:t>
              </a:r>
              <a:endParaRPr lang="it-IT" sz="2800" b="1">
                <a:solidFill>
                  <a:srgbClr val="000099"/>
                </a:solidFill>
                <a:latin typeface="Calisto MT" pitchFamily="18" charset="0"/>
              </a:endParaRPr>
            </a:p>
          </p:txBody>
        </p:sp>
        <p:sp>
          <p:nvSpPr>
            <p:cNvPr id="429167" name="Rectangle 100"/>
            <p:cNvSpPr>
              <a:spLocks noChangeArrowheads="1"/>
            </p:cNvSpPr>
            <p:nvPr/>
          </p:nvSpPr>
          <p:spPr bwMode="auto">
            <a:xfrm>
              <a:off x="4231" y="3238"/>
              <a:ext cx="114"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10</a:t>
              </a:r>
              <a:endParaRPr lang="it-IT" sz="2800" b="1">
                <a:solidFill>
                  <a:srgbClr val="000099"/>
                </a:solidFill>
                <a:latin typeface="Calisto MT" pitchFamily="18" charset="0"/>
              </a:endParaRPr>
            </a:p>
          </p:txBody>
        </p:sp>
        <p:sp>
          <p:nvSpPr>
            <p:cNvPr id="429168" name="Rectangle 101"/>
            <p:cNvSpPr>
              <a:spLocks noChangeArrowheads="1"/>
            </p:cNvSpPr>
            <p:nvPr/>
          </p:nvSpPr>
          <p:spPr bwMode="auto">
            <a:xfrm>
              <a:off x="4820" y="3238"/>
              <a:ext cx="114"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12</a:t>
              </a:r>
              <a:endParaRPr lang="it-IT" sz="2800" b="1">
                <a:solidFill>
                  <a:srgbClr val="000099"/>
                </a:solidFill>
                <a:latin typeface="Calisto MT" pitchFamily="18" charset="0"/>
              </a:endParaRPr>
            </a:p>
          </p:txBody>
        </p:sp>
        <p:sp>
          <p:nvSpPr>
            <p:cNvPr id="429169" name="Rectangle 102"/>
            <p:cNvSpPr>
              <a:spLocks noChangeArrowheads="1"/>
            </p:cNvSpPr>
            <p:nvPr/>
          </p:nvSpPr>
          <p:spPr bwMode="auto">
            <a:xfrm>
              <a:off x="2808" y="3310"/>
              <a:ext cx="565"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Tempo (ore)</a:t>
              </a:r>
              <a:endParaRPr lang="it-IT" sz="2800" b="1">
                <a:solidFill>
                  <a:srgbClr val="000099"/>
                </a:solidFill>
                <a:latin typeface="Calisto MT" pitchFamily="18" charset="0"/>
              </a:endParaRPr>
            </a:p>
          </p:txBody>
        </p:sp>
        <p:sp>
          <p:nvSpPr>
            <p:cNvPr id="429170" name="Rectangle 103"/>
            <p:cNvSpPr>
              <a:spLocks noChangeArrowheads="1"/>
            </p:cNvSpPr>
            <p:nvPr/>
          </p:nvSpPr>
          <p:spPr bwMode="auto">
            <a:xfrm rot="-5400000">
              <a:off x="682" y="2363"/>
              <a:ext cx="369"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Fentanil</a:t>
              </a:r>
              <a:endParaRPr lang="it-IT" sz="2800" b="1">
                <a:solidFill>
                  <a:srgbClr val="000099"/>
                </a:solidFill>
                <a:latin typeface="Calisto MT" pitchFamily="18" charset="0"/>
              </a:endParaRPr>
            </a:p>
          </p:txBody>
        </p:sp>
        <p:sp>
          <p:nvSpPr>
            <p:cNvPr id="429171" name="Rectangle 104"/>
            <p:cNvSpPr>
              <a:spLocks noChangeArrowheads="1"/>
            </p:cNvSpPr>
            <p:nvPr/>
          </p:nvSpPr>
          <p:spPr bwMode="auto">
            <a:xfrm rot="-5400000">
              <a:off x="838" y="2124"/>
              <a:ext cx="59"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 (</a:t>
              </a:r>
              <a:endParaRPr lang="it-IT" sz="2800" b="1">
                <a:solidFill>
                  <a:srgbClr val="000099"/>
                </a:solidFill>
                <a:latin typeface="Calisto MT" pitchFamily="18" charset="0"/>
              </a:endParaRPr>
            </a:p>
          </p:txBody>
        </p:sp>
        <p:sp>
          <p:nvSpPr>
            <p:cNvPr id="429172" name="Rectangle 105"/>
            <p:cNvSpPr>
              <a:spLocks noChangeArrowheads="1"/>
            </p:cNvSpPr>
            <p:nvPr/>
          </p:nvSpPr>
          <p:spPr bwMode="auto">
            <a:xfrm rot="-5400000">
              <a:off x="812" y="2038"/>
              <a:ext cx="11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ng</a:t>
              </a:r>
              <a:endParaRPr lang="it-IT" sz="2800" b="1">
                <a:solidFill>
                  <a:srgbClr val="000099"/>
                </a:solidFill>
                <a:latin typeface="Calisto MT" pitchFamily="18" charset="0"/>
              </a:endParaRPr>
            </a:p>
          </p:txBody>
        </p:sp>
        <p:sp>
          <p:nvSpPr>
            <p:cNvPr id="429173" name="Rectangle 106"/>
            <p:cNvSpPr>
              <a:spLocks noChangeArrowheads="1"/>
            </p:cNvSpPr>
            <p:nvPr/>
          </p:nvSpPr>
          <p:spPr bwMode="auto">
            <a:xfrm rot="-5400000">
              <a:off x="773" y="1886"/>
              <a:ext cx="192" cy="134"/>
            </a:xfrm>
            <a:prstGeom prst="rect">
              <a:avLst/>
            </a:prstGeom>
            <a:noFill/>
            <a:ln w="9525">
              <a:noFill/>
              <a:miter lim="800000"/>
              <a:headEnd/>
              <a:tailEnd/>
            </a:ln>
          </p:spPr>
          <p:txBody>
            <a:bodyPr wrap="none" lIns="0" tIns="0" rIns="0" bIns="0">
              <a:spAutoFit/>
            </a:bodyPr>
            <a:lstStyle/>
            <a:p>
              <a:r>
                <a:rPr lang="it-IT" sz="1400">
                  <a:solidFill>
                    <a:srgbClr val="FFFFFF"/>
                  </a:solidFill>
                  <a:latin typeface="Calibri" pitchFamily="34" charset="0"/>
                </a:rPr>
                <a:t>/ml)</a:t>
              </a:r>
              <a:endParaRPr lang="it-IT" sz="2800" b="1">
                <a:solidFill>
                  <a:srgbClr val="000099"/>
                </a:solidFill>
                <a:latin typeface="Calisto MT" pitchFamily="18" charset="0"/>
              </a:endParaRPr>
            </a:p>
          </p:txBody>
        </p:sp>
        <p:sp>
          <p:nvSpPr>
            <p:cNvPr id="429174" name="Rectangle 107"/>
            <p:cNvSpPr>
              <a:spLocks noChangeArrowheads="1"/>
            </p:cNvSpPr>
            <p:nvPr/>
          </p:nvSpPr>
          <p:spPr bwMode="auto">
            <a:xfrm>
              <a:off x="778" y="1056"/>
              <a:ext cx="4292" cy="2426"/>
            </a:xfrm>
            <a:prstGeom prst="rect">
              <a:avLst/>
            </a:prstGeom>
            <a:noFill/>
            <a:ln w="0">
              <a:solidFill>
                <a:srgbClr val="808080"/>
              </a:solidFill>
              <a:miter lim="800000"/>
              <a:headEnd/>
              <a:tailEnd/>
            </a:ln>
          </p:spPr>
          <p:txBody>
            <a:bodyPr/>
            <a:lstStyle/>
            <a:p>
              <a:endParaRPr lang="it-IT">
                <a:latin typeface="Calisto MT" pitchFamily="18" charset="0"/>
              </a:endParaRPr>
            </a:p>
          </p:txBody>
        </p:sp>
      </p:grpSp>
      <p:sp>
        <p:nvSpPr>
          <p:cNvPr id="429058" name="Rectangle 118"/>
          <p:cNvSpPr>
            <a:spLocks noGrp="1" noChangeArrowheads="1"/>
          </p:cNvSpPr>
          <p:nvPr>
            <p:ph type="title" idx="4294967295"/>
          </p:nvPr>
        </p:nvSpPr>
        <p:spPr>
          <a:xfrm>
            <a:off x="254000" y="152400"/>
            <a:ext cx="8318500" cy="539750"/>
          </a:xfrm>
        </p:spPr>
        <p:txBody>
          <a:bodyPr anchor="b"/>
          <a:lstStyle/>
          <a:p>
            <a:r>
              <a:rPr lang="en-US" sz="2800" smtClean="0">
                <a:solidFill>
                  <a:srgbClr val="C1F944"/>
                </a:solidFill>
                <a:latin typeface="Arial" charset="0"/>
              </a:rPr>
              <a:t>Concentrazioni sieriche di fentanil</a:t>
            </a:r>
          </a:p>
        </p:txBody>
      </p:sp>
      <p:sp>
        <p:nvSpPr>
          <p:cNvPr id="429059" name="Line 8"/>
          <p:cNvSpPr>
            <a:spLocks noChangeShapeType="1"/>
          </p:cNvSpPr>
          <p:nvPr/>
        </p:nvSpPr>
        <p:spPr bwMode="auto">
          <a:xfrm>
            <a:off x="3748088" y="1854200"/>
            <a:ext cx="269875" cy="1588"/>
          </a:xfrm>
          <a:prstGeom prst="line">
            <a:avLst/>
          </a:prstGeom>
          <a:noFill/>
          <a:ln w="19050">
            <a:solidFill>
              <a:srgbClr val="FF9900"/>
            </a:solidFill>
            <a:round/>
            <a:headEnd/>
            <a:tailEnd/>
          </a:ln>
        </p:spPr>
        <p:txBody>
          <a:bodyPr/>
          <a:lstStyle/>
          <a:p>
            <a:endParaRPr lang="it-IT"/>
          </a:p>
        </p:txBody>
      </p:sp>
      <p:sp>
        <p:nvSpPr>
          <p:cNvPr id="429060" name="Freeform 9"/>
          <p:cNvSpPr>
            <a:spLocks/>
          </p:cNvSpPr>
          <p:nvPr/>
        </p:nvSpPr>
        <p:spPr bwMode="auto">
          <a:xfrm>
            <a:off x="3836988" y="1811338"/>
            <a:ext cx="87312" cy="85725"/>
          </a:xfrm>
          <a:custGeom>
            <a:avLst/>
            <a:gdLst>
              <a:gd name="T0" fmla="*/ 63528218 w 60"/>
              <a:gd name="T1" fmla="*/ 0 h 60"/>
              <a:gd name="T2" fmla="*/ 127056436 w 60"/>
              <a:gd name="T3" fmla="*/ 122479607 h 60"/>
              <a:gd name="T4" fmla="*/ 0 w 60"/>
              <a:gd name="T5" fmla="*/ 122479607 h 60"/>
              <a:gd name="T6" fmla="*/ 63528218 w 60"/>
              <a:gd name="T7" fmla="*/ 0 h 60"/>
              <a:gd name="T8" fmla="*/ 0 60000 65536"/>
              <a:gd name="T9" fmla="*/ 0 60000 65536"/>
              <a:gd name="T10" fmla="*/ 0 60000 65536"/>
              <a:gd name="T11" fmla="*/ 0 60000 65536"/>
              <a:gd name="T12" fmla="*/ 0 w 60"/>
              <a:gd name="T13" fmla="*/ 0 h 60"/>
              <a:gd name="T14" fmla="*/ 60 w 60"/>
              <a:gd name="T15" fmla="*/ 60 h 60"/>
            </a:gdLst>
            <a:ahLst/>
            <a:cxnLst>
              <a:cxn ang="T8">
                <a:pos x="T0" y="T1"/>
              </a:cxn>
              <a:cxn ang="T9">
                <a:pos x="T2" y="T3"/>
              </a:cxn>
              <a:cxn ang="T10">
                <a:pos x="T4" y="T5"/>
              </a:cxn>
              <a:cxn ang="T11">
                <a:pos x="T6" y="T7"/>
              </a:cxn>
            </a:cxnLst>
            <a:rect l="T12" t="T13" r="T14" b="T15"/>
            <a:pathLst>
              <a:path w="60" h="60">
                <a:moveTo>
                  <a:pt x="30" y="0"/>
                </a:moveTo>
                <a:lnTo>
                  <a:pt x="60" y="60"/>
                </a:lnTo>
                <a:lnTo>
                  <a:pt x="0" y="60"/>
                </a:lnTo>
                <a:lnTo>
                  <a:pt x="30" y="0"/>
                </a:lnTo>
                <a:close/>
              </a:path>
            </a:pathLst>
          </a:custGeom>
          <a:solidFill>
            <a:srgbClr val="FF6600"/>
          </a:solidFill>
          <a:ln w="9525">
            <a:solidFill>
              <a:srgbClr val="FF6600"/>
            </a:solidFill>
            <a:round/>
            <a:headEnd/>
            <a:tailEnd/>
          </a:ln>
        </p:spPr>
        <p:txBody>
          <a:bodyPr/>
          <a:lstStyle/>
          <a:p>
            <a:endParaRPr lang="it-IT"/>
          </a:p>
        </p:txBody>
      </p:sp>
      <p:sp>
        <p:nvSpPr>
          <p:cNvPr id="429061" name="Rectangle 10"/>
          <p:cNvSpPr>
            <a:spLocks noChangeArrowheads="1"/>
          </p:cNvSpPr>
          <p:nvPr/>
        </p:nvSpPr>
        <p:spPr bwMode="auto">
          <a:xfrm>
            <a:off x="4200525" y="1752600"/>
            <a:ext cx="3856038" cy="850900"/>
          </a:xfrm>
          <a:prstGeom prst="rect">
            <a:avLst/>
          </a:prstGeom>
          <a:noFill/>
          <a:ln w="9525">
            <a:noFill/>
            <a:miter lim="800000"/>
            <a:headEnd/>
            <a:tailEnd/>
          </a:ln>
        </p:spPr>
        <p:txBody>
          <a:bodyPr lIns="0" tIns="0" rIns="0" bIns="0">
            <a:spAutoFit/>
          </a:bodyPr>
          <a:lstStyle/>
          <a:p>
            <a:pPr defTabSz="806450"/>
            <a:r>
              <a:rPr lang="en-US" sz="1400" b="1">
                <a:solidFill>
                  <a:srgbClr val="FF9933"/>
                </a:solidFill>
                <a:latin typeface="Calisto MT" pitchFamily="18" charset="0"/>
              </a:rPr>
              <a:t>200 mcg FBT</a:t>
            </a:r>
          </a:p>
          <a:p>
            <a:pPr defTabSz="806450"/>
            <a:r>
              <a:rPr lang="en-US" sz="1400">
                <a:solidFill>
                  <a:srgbClr val="FFFF00"/>
                </a:solidFill>
                <a:latin typeface="Calisto MT" pitchFamily="18" charset="0"/>
              </a:rPr>
              <a:t>200 mcg Compresse non effervescenti di fentanil</a:t>
            </a:r>
          </a:p>
          <a:p>
            <a:pPr defTabSz="806450"/>
            <a:r>
              <a:rPr lang="en-US" sz="1400">
                <a:solidFill>
                  <a:srgbClr val="000099"/>
                </a:solidFill>
                <a:latin typeface="Calisto MT" pitchFamily="18" charset="0"/>
              </a:rPr>
              <a:t>200 mcg Compresse di fentanil citrato </a:t>
            </a:r>
          </a:p>
          <a:p>
            <a:pPr defTabSz="806450"/>
            <a:r>
              <a:rPr lang="en-US" sz="1400">
                <a:solidFill>
                  <a:srgbClr val="000099"/>
                </a:solidFill>
                <a:latin typeface="Calisto MT" pitchFamily="18" charset="0"/>
              </a:rPr>
              <a:t>               transmucosali orali (OTFC) </a:t>
            </a:r>
          </a:p>
        </p:txBody>
      </p:sp>
      <p:sp>
        <p:nvSpPr>
          <p:cNvPr id="429062" name="Line 12"/>
          <p:cNvSpPr>
            <a:spLocks noChangeShapeType="1"/>
          </p:cNvSpPr>
          <p:nvPr/>
        </p:nvSpPr>
        <p:spPr bwMode="auto">
          <a:xfrm>
            <a:off x="3749675" y="2305050"/>
            <a:ext cx="268288" cy="0"/>
          </a:xfrm>
          <a:prstGeom prst="line">
            <a:avLst/>
          </a:prstGeom>
          <a:noFill/>
          <a:ln w="19050">
            <a:solidFill>
              <a:srgbClr val="0000FF"/>
            </a:solidFill>
            <a:round/>
            <a:headEnd/>
            <a:tailEnd/>
          </a:ln>
        </p:spPr>
        <p:txBody>
          <a:bodyPr/>
          <a:lstStyle/>
          <a:p>
            <a:endParaRPr lang="it-IT"/>
          </a:p>
        </p:txBody>
      </p:sp>
      <p:sp>
        <p:nvSpPr>
          <p:cNvPr id="429063" name="Freeform 13"/>
          <p:cNvSpPr>
            <a:spLocks/>
          </p:cNvSpPr>
          <p:nvPr/>
        </p:nvSpPr>
        <p:spPr bwMode="auto">
          <a:xfrm>
            <a:off x="3836988" y="2262188"/>
            <a:ext cx="87312" cy="85725"/>
          </a:xfrm>
          <a:prstGeom prst="ellipse">
            <a:avLst/>
          </a:prstGeom>
          <a:gradFill rotWithShape="1">
            <a:gsLst>
              <a:gs pos="0">
                <a:srgbClr val="339966"/>
              </a:gs>
              <a:gs pos="100000">
                <a:srgbClr val="216241"/>
              </a:gs>
            </a:gsLst>
            <a:lin ang="5400000" scaled="1"/>
          </a:gradFill>
          <a:ln w="9525">
            <a:solidFill>
              <a:srgbClr val="0000FF"/>
            </a:solidFill>
            <a:round/>
            <a:headEnd/>
            <a:tailEnd/>
          </a:ln>
        </p:spPr>
        <p:txBody>
          <a:bodyPr/>
          <a:lstStyle/>
          <a:p>
            <a:pPr defTabSz="914400" eaLnBrk="0" hangingPunct="0"/>
            <a:endParaRPr lang="en-US" sz="2400">
              <a:latin typeface="Calisto MT" pitchFamily="18" charset="0"/>
            </a:endParaRPr>
          </a:p>
        </p:txBody>
      </p:sp>
      <p:sp>
        <p:nvSpPr>
          <p:cNvPr id="429064" name="Line 15"/>
          <p:cNvSpPr>
            <a:spLocks noChangeShapeType="1"/>
          </p:cNvSpPr>
          <p:nvPr/>
        </p:nvSpPr>
        <p:spPr bwMode="auto">
          <a:xfrm>
            <a:off x="3749675" y="2082800"/>
            <a:ext cx="268288" cy="3175"/>
          </a:xfrm>
          <a:prstGeom prst="line">
            <a:avLst/>
          </a:prstGeom>
          <a:noFill/>
          <a:ln w="19050">
            <a:solidFill>
              <a:srgbClr val="FFFF00"/>
            </a:solidFill>
            <a:round/>
            <a:headEnd/>
            <a:tailEnd/>
          </a:ln>
        </p:spPr>
        <p:txBody>
          <a:bodyPr/>
          <a:lstStyle/>
          <a:p>
            <a:endParaRPr lang="it-IT"/>
          </a:p>
        </p:txBody>
      </p:sp>
      <p:sp>
        <p:nvSpPr>
          <p:cNvPr id="429065" name="Rectangle 16"/>
          <p:cNvSpPr>
            <a:spLocks noChangeArrowheads="1"/>
          </p:cNvSpPr>
          <p:nvPr/>
        </p:nvSpPr>
        <p:spPr bwMode="auto">
          <a:xfrm rot="2700000">
            <a:off x="3837781" y="2039145"/>
            <a:ext cx="85725" cy="87312"/>
          </a:xfrm>
          <a:prstGeom prst="rect">
            <a:avLst/>
          </a:prstGeom>
          <a:solidFill>
            <a:srgbClr val="FFFF00"/>
          </a:solidFill>
          <a:ln w="9525">
            <a:solidFill>
              <a:srgbClr val="FFFF00"/>
            </a:solidFill>
            <a:miter lim="800000"/>
            <a:headEnd/>
            <a:tailEnd/>
          </a:ln>
        </p:spPr>
        <p:txBody>
          <a:bodyPr rot="10800000" vert="eaVert"/>
          <a:lstStyle/>
          <a:p>
            <a:pPr defTabSz="914400" eaLnBrk="0" hangingPunct="0"/>
            <a:endParaRPr lang="en-US" sz="2400">
              <a:latin typeface="Calisto MT" pitchFamily="18" charset="0"/>
            </a:endParaRPr>
          </a:p>
        </p:txBody>
      </p:sp>
      <p:sp>
        <p:nvSpPr>
          <p:cNvPr id="429066" name="Text Box 115"/>
          <p:cNvSpPr txBox="1">
            <a:spLocks noChangeArrowheads="1"/>
          </p:cNvSpPr>
          <p:nvPr/>
        </p:nvSpPr>
        <p:spPr bwMode="auto">
          <a:xfrm>
            <a:off x="7121525" y="2657475"/>
            <a:ext cx="704850" cy="336550"/>
          </a:xfrm>
          <a:prstGeom prst="rect">
            <a:avLst/>
          </a:prstGeom>
          <a:noFill/>
          <a:ln w="9525">
            <a:noFill/>
            <a:miter lim="800000"/>
            <a:headEnd/>
            <a:tailEnd/>
          </a:ln>
        </p:spPr>
        <p:txBody>
          <a:bodyPr>
            <a:spAutoFit/>
          </a:bodyPr>
          <a:lstStyle/>
          <a:p>
            <a:pPr defTabSz="914400">
              <a:spcBef>
                <a:spcPct val="50000"/>
              </a:spcBef>
            </a:pPr>
            <a:r>
              <a:rPr lang="en-US" sz="1600" b="1">
                <a:solidFill>
                  <a:schemeClr val="bg1"/>
                </a:solidFill>
                <a:latin typeface="Calisto MT" pitchFamily="18" charset="0"/>
              </a:rPr>
              <a:t>N=12</a:t>
            </a:r>
          </a:p>
        </p:txBody>
      </p:sp>
      <p:sp>
        <p:nvSpPr>
          <p:cNvPr id="429067" name="Text Box 116"/>
          <p:cNvSpPr txBox="1">
            <a:spLocks noChangeArrowheads="1"/>
          </p:cNvSpPr>
          <p:nvPr/>
        </p:nvSpPr>
        <p:spPr bwMode="auto">
          <a:xfrm>
            <a:off x="1187450" y="5414963"/>
            <a:ext cx="7200900" cy="581025"/>
          </a:xfrm>
          <a:prstGeom prst="rect">
            <a:avLst/>
          </a:prstGeom>
          <a:noFill/>
          <a:ln w="9525">
            <a:noFill/>
            <a:miter lim="800000"/>
            <a:headEnd/>
            <a:tailEnd/>
          </a:ln>
        </p:spPr>
        <p:txBody>
          <a:bodyPr>
            <a:spAutoFit/>
          </a:bodyPr>
          <a:lstStyle/>
          <a:p>
            <a:pPr defTabSz="914400">
              <a:spcBef>
                <a:spcPct val="30000"/>
              </a:spcBef>
            </a:pPr>
            <a:r>
              <a:rPr lang="en-US" sz="1600" b="1">
                <a:solidFill>
                  <a:srgbClr val="000099"/>
                </a:solidFill>
                <a:latin typeface="Calisto MT" pitchFamily="18" charset="0"/>
              </a:rPr>
              <a:t>T</a:t>
            </a:r>
            <a:r>
              <a:rPr lang="en-US" sz="1600" b="1" baseline="-25000">
                <a:solidFill>
                  <a:srgbClr val="000099"/>
                </a:solidFill>
                <a:latin typeface="Calisto MT" pitchFamily="18" charset="0"/>
              </a:rPr>
              <a:t>max</a:t>
            </a:r>
            <a:r>
              <a:rPr lang="en-US" sz="1600" b="1">
                <a:solidFill>
                  <a:srgbClr val="000099"/>
                </a:solidFill>
                <a:latin typeface="Calisto MT" pitchFamily="18" charset="0"/>
              </a:rPr>
              <a:t> si verificava prima e C</a:t>
            </a:r>
            <a:r>
              <a:rPr lang="en-US" sz="1600" b="1" baseline="-25000">
                <a:solidFill>
                  <a:srgbClr val="000099"/>
                </a:solidFill>
                <a:latin typeface="Calisto MT" pitchFamily="18" charset="0"/>
              </a:rPr>
              <a:t>max</a:t>
            </a:r>
            <a:r>
              <a:rPr lang="en-US" sz="1600" b="1">
                <a:solidFill>
                  <a:srgbClr val="000099"/>
                </a:solidFill>
                <a:latin typeface="Calisto MT" pitchFamily="18" charset="0"/>
              </a:rPr>
              <a:t> e AUC</a:t>
            </a:r>
            <a:r>
              <a:rPr lang="en-US" sz="1600" b="1" baseline="-25000">
                <a:solidFill>
                  <a:srgbClr val="000099"/>
                </a:solidFill>
                <a:latin typeface="Calisto MT" pitchFamily="18" charset="0"/>
              </a:rPr>
              <a:t>0-</a:t>
            </a:r>
            <a:r>
              <a:rPr lang="en-US" sz="1600" b="1" baseline="-25000">
                <a:solidFill>
                  <a:srgbClr val="000099"/>
                </a:solidFill>
                <a:latin typeface="Calisto MT" pitchFamily="18" charset="0"/>
                <a:sym typeface="Symbol" pitchFamily="18" charset="2"/>
              </a:rPr>
              <a:t></a:t>
            </a:r>
            <a:r>
              <a:rPr lang="en-US" sz="1600" b="1">
                <a:solidFill>
                  <a:srgbClr val="000099"/>
                </a:solidFill>
                <a:latin typeface="Calisto MT" pitchFamily="18" charset="0"/>
              </a:rPr>
              <a:t> erano maggiori con FBT che con le formulazioni che non utilizzano Tecnologia OraVescent</a:t>
            </a:r>
          </a:p>
        </p:txBody>
      </p:sp>
      <p:sp>
        <p:nvSpPr>
          <p:cNvPr id="98317" name="Text Box 117"/>
          <p:cNvSpPr>
            <a:spLocks noGrp="1" noChangeArrowheads="1"/>
          </p:cNvSpPr>
          <p:nvPr>
            <p:ph sz="quarter" idx="4294967295"/>
          </p:nvPr>
        </p:nvSpPr>
        <p:spPr>
          <a:xfrm>
            <a:off x="5822950" y="5962650"/>
            <a:ext cx="3155950" cy="411163"/>
          </a:xfrm>
        </p:spPr>
        <p:txBody>
          <a:bodyPr rtlCol="0" anchor="b">
            <a:normAutofit fontScale="77500" lnSpcReduction="20000"/>
          </a:bodyPr>
          <a:lstStyle/>
          <a:p>
            <a:pPr fontAlgn="auto">
              <a:spcBef>
                <a:spcPct val="0"/>
              </a:spcBef>
              <a:spcAft>
                <a:spcPts val="0"/>
              </a:spcAft>
              <a:buClr>
                <a:srgbClr val="000099"/>
              </a:buClr>
              <a:buFont typeface="+mj-lt" charset="0"/>
              <a:buNone/>
              <a:defRPr/>
            </a:pPr>
            <a:endParaRPr lang="en-US" sz="1200">
              <a:solidFill>
                <a:schemeClr val="accent2"/>
              </a:solidFill>
            </a:endParaRPr>
          </a:p>
          <a:p>
            <a:pPr fontAlgn="auto">
              <a:spcBef>
                <a:spcPct val="0"/>
              </a:spcBef>
              <a:spcAft>
                <a:spcPts val="0"/>
              </a:spcAft>
              <a:buClr>
                <a:srgbClr val="000099"/>
              </a:buClr>
              <a:buFontTx/>
              <a:buAutoNum type="arabicPeriod"/>
              <a:defRPr/>
            </a:pPr>
            <a:r>
              <a:rPr lang="en-US" sz="1000">
                <a:solidFill>
                  <a:schemeClr val="accent2"/>
                </a:solidFill>
              </a:rPr>
              <a:t>Pather et al (2001). </a:t>
            </a:r>
            <a:r>
              <a:rPr lang="en-US" sz="1000" i="1">
                <a:solidFill>
                  <a:schemeClr val="accent2"/>
                </a:solidFill>
              </a:rPr>
              <a:t>Drug Deliv Tech, </a:t>
            </a:r>
            <a:r>
              <a:rPr lang="en-US" sz="1000">
                <a:solidFill>
                  <a:schemeClr val="accent2"/>
                </a:solidFill>
              </a:rPr>
              <a:t>1: 54-57.</a:t>
            </a:r>
          </a:p>
          <a:p>
            <a:pPr fontAlgn="auto">
              <a:spcBef>
                <a:spcPct val="0"/>
              </a:spcBef>
              <a:spcAft>
                <a:spcPts val="0"/>
              </a:spcAft>
              <a:buClr>
                <a:srgbClr val="000099"/>
              </a:buClr>
              <a:buFontTx/>
              <a:buAutoNum type="arabicPeriod"/>
              <a:defRPr/>
            </a:pPr>
            <a:r>
              <a:rPr lang="en-US" sz="1000">
                <a:solidFill>
                  <a:schemeClr val="accent2"/>
                </a:solidFill>
              </a:rPr>
              <a:t>Durfee et al (2006). </a:t>
            </a:r>
            <a:r>
              <a:rPr lang="en-US" sz="1000" i="1">
                <a:solidFill>
                  <a:schemeClr val="accent2"/>
                </a:solidFill>
              </a:rPr>
              <a:t>Am J Drug Deliv, </a:t>
            </a:r>
            <a:r>
              <a:rPr lang="en-US" sz="1000">
                <a:solidFill>
                  <a:schemeClr val="accent2"/>
                </a:solidFill>
              </a:rPr>
              <a:t>4: 1-5.</a:t>
            </a:r>
          </a:p>
        </p:txBody>
      </p:sp>
      <p:sp>
        <p:nvSpPr>
          <p:cNvPr id="429069" name="Rectangle 119"/>
          <p:cNvSpPr>
            <a:spLocks noChangeArrowheads="1"/>
          </p:cNvSpPr>
          <p:nvPr/>
        </p:nvSpPr>
        <p:spPr bwMode="auto">
          <a:xfrm>
            <a:off x="2660650" y="1023938"/>
            <a:ext cx="3822700" cy="457200"/>
          </a:xfrm>
          <a:prstGeom prst="rect">
            <a:avLst/>
          </a:prstGeom>
          <a:noFill/>
          <a:ln w="9525">
            <a:noFill/>
            <a:miter lim="800000"/>
            <a:headEnd/>
            <a:tailEnd/>
          </a:ln>
        </p:spPr>
        <p:txBody>
          <a:bodyPr wrap="none">
            <a:spAutoFit/>
          </a:bodyPr>
          <a:lstStyle/>
          <a:p>
            <a:r>
              <a:rPr lang="en-US" sz="2400" b="1">
                <a:solidFill>
                  <a:srgbClr val="000099"/>
                </a:solidFill>
                <a:latin typeface="Calisto MT" pitchFamily="18" charset="0"/>
              </a:rPr>
              <a:t>FBT vs altre formulazioni</a:t>
            </a:r>
            <a:endParaRPr lang="fr-FR" sz="2400" b="1">
              <a:solidFill>
                <a:srgbClr val="000099"/>
              </a:solidFill>
              <a:latin typeface="Calisto MT" pitchFamily="18"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5" name="Rectangle 3"/>
          <p:cNvSpPr>
            <a:spLocks noGrp="1" noChangeArrowheads="1"/>
          </p:cNvSpPr>
          <p:nvPr>
            <p:ph idx="4294967295"/>
          </p:nvPr>
        </p:nvSpPr>
        <p:spPr>
          <a:xfrm>
            <a:off x="4538663" y="1700213"/>
            <a:ext cx="4548187" cy="2641600"/>
          </a:xfrm>
        </p:spPr>
        <p:txBody>
          <a:bodyPr rtlCol="0">
            <a:normAutofit fontScale="92500" lnSpcReduction="10000"/>
          </a:bodyPr>
          <a:lstStyle/>
          <a:p>
            <a:pPr marL="261938" indent="-261938" fontAlgn="auto">
              <a:spcAft>
                <a:spcPts val="0"/>
              </a:spcAft>
              <a:buFont typeface="Lucida Grande" charset="0"/>
              <a:buNone/>
              <a:tabLst>
                <a:tab pos="1338263" algn="l"/>
                <a:tab pos="2236788" algn="l"/>
              </a:tabLst>
              <a:defRPr/>
            </a:pPr>
            <a:r>
              <a:rPr lang="it-IT" sz="2000" b="1">
                <a:solidFill>
                  <a:schemeClr val="tx1">
                    <a:lumMod val="65000"/>
                    <a:lumOff val="35000"/>
                  </a:schemeClr>
                </a:solidFill>
              </a:rPr>
              <a:t>Compressa + Saliva = Acido + Saliva</a:t>
            </a:r>
            <a:r>
              <a:rPr lang="it-IT" sz="2400">
                <a:solidFill>
                  <a:schemeClr val="tx1">
                    <a:lumMod val="65000"/>
                    <a:lumOff val="35000"/>
                  </a:schemeClr>
                </a:solidFill>
              </a:rPr>
              <a:t> </a:t>
            </a:r>
          </a:p>
          <a:p>
            <a:pPr marL="261938" indent="-261938" fontAlgn="auto">
              <a:spcAft>
                <a:spcPts val="0"/>
              </a:spcAft>
              <a:buFont typeface="Lucida Grande" charset="0"/>
              <a:buNone/>
              <a:tabLst>
                <a:tab pos="1338263" algn="l"/>
                <a:tab pos="2236788" algn="l"/>
              </a:tabLst>
              <a:defRPr/>
            </a:pPr>
            <a:endParaRPr lang="it-IT" sz="2400">
              <a:solidFill>
                <a:schemeClr val="tx1">
                  <a:lumMod val="65000"/>
                  <a:lumOff val="35000"/>
                </a:schemeClr>
              </a:solidFill>
            </a:endParaRPr>
          </a:p>
          <a:p>
            <a:pPr marL="261938" indent="-261938" fontAlgn="auto">
              <a:spcAft>
                <a:spcPts val="0"/>
              </a:spcAft>
              <a:buFont typeface="Lucida Grande" charset="0"/>
              <a:buNone/>
              <a:tabLst>
                <a:tab pos="1338263" algn="l"/>
                <a:tab pos="2236788" algn="l"/>
              </a:tabLst>
              <a:defRPr/>
            </a:pPr>
            <a:endParaRPr lang="it-IT" sz="2400">
              <a:solidFill>
                <a:schemeClr val="tx1">
                  <a:lumMod val="65000"/>
                  <a:lumOff val="35000"/>
                </a:schemeClr>
              </a:solidFill>
            </a:endParaRPr>
          </a:p>
          <a:p>
            <a:pPr marL="261938" indent="-261938" fontAlgn="auto">
              <a:spcAft>
                <a:spcPts val="0"/>
              </a:spcAft>
              <a:buFont typeface="Lucida Grande" charset="0"/>
              <a:buNone/>
              <a:tabLst>
                <a:tab pos="1338263" algn="l"/>
                <a:tab pos="2236788" algn="l"/>
              </a:tabLst>
              <a:defRPr/>
            </a:pPr>
            <a:r>
              <a:rPr lang="it-IT" sz="2400">
                <a:solidFill>
                  <a:schemeClr val="tx1">
                    <a:lumMod val="65000"/>
                    <a:lumOff val="35000"/>
                  </a:schemeClr>
                </a:solidFill>
                <a:sym typeface="Wingdings" charset="2"/>
              </a:rPr>
              <a:t>		</a:t>
            </a:r>
            <a:r>
              <a:rPr lang="it-IT">
                <a:solidFill>
                  <a:srgbClr val="339966"/>
                </a:solidFill>
                <a:sym typeface="Wingdings" charset="2"/>
              </a:rPr>
              <a:t></a:t>
            </a:r>
            <a:r>
              <a:rPr lang="it-IT" sz="2400">
                <a:solidFill>
                  <a:srgbClr val="339966"/>
                </a:solidFill>
                <a:sym typeface="Wingdings" charset="2"/>
              </a:rPr>
              <a:t> </a:t>
            </a:r>
            <a:r>
              <a:rPr lang="it-IT" b="1">
                <a:solidFill>
                  <a:srgbClr val="339966"/>
                </a:solidFill>
                <a:sym typeface="Wingdings" charset="2"/>
              </a:rPr>
              <a:t> </a:t>
            </a:r>
            <a:r>
              <a:rPr lang="it-IT" b="1">
                <a:solidFill>
                  <a:schemeClr val="tx1">
                    <a:lumMod val="65000"/>
                    <a:lumOff val="35000"/>
                  </a:schemeClr>
                </a:solidFill>
                <a:sym typeface="Wingdings" charset="2"/>
              </a:rPr>
              <a:t>pH</a:t>
            </a:r>
            <a:r>
              <a:rPr lang="it-IT" b="1">
                <a:solidFill>
                  <a:srgbClr val="339966"/>
                </a:solidFill>
                <a:sym typeface="Wingdings" charset="2"/>
              </a:rPr>
              <a:t> </a:t>
            </a:r>
          </a:p>
          <a:p>
            <a:pPr marL="261938" indent="-261938" fontAlgn="auto">
              <a:spcAft>
                <a:spcPts val="0"/>
              </a:spcAft>
              <a:buFont typeface="Lucida Grande" charset="0"/>
              <a:buNone/>
              <a:tabLst>
                <a:tab pos="1338263" algn="l"/>
                <a:tab pos="2236788" algn="l"/>
              </a:tabLst>
              <a:defRPr/>
            </a:pPr>
            <a:r>
              <a:rPr lang="it-IT" b="1">
                <a:solidFill>
                  <a:schemeClr val="accent2"/>
                </a:solidFill>
                <a:sym typeface="Wingdings" charset="2"/>
              </a:rPr>
              <a:t>			</a:t>
            </a:r>
            <a:r>
              <a:rPr lang="it-IT" b="1">
                <a:solidFill>
                  <a:srgbClr val="FF9933"/>
                </a:solidFill>
                <a:sym typeface="Wingdings" charset="2"/>
              </a:rPr>
              <a:t></a:t>
            </a:r>
            <a:r>
              <a:rPr lang="it-IT" sz="2400" b="1">
                <a:solidFill>
                  <a:srgbClr val="FF9933"/>
                </a:solidFill>
                <a:sym typeface="Wingdings" charset="2"/>
              </a:rPr>
              <a:t> </a:t>
            </a:r>
            <a:r>
              <a:rPr lang="it-IT" sz="2400" b="1">
                <a:solidFill>
                  <a:schemeClr val="tx1">
                    <a:lumMod val="65000"/>
                    <a:lumOff val="35000"/>
                  </a:schemeClr>
                </a:solidFill>
                <a:sym typeface="Wingdings" charset="2"/>
              </a:rPr>
              <a:t>Forma ionica</a:t>
            </a:r>
            <a:endParaRPr lang="it-IT" sz="2400" b="1">
              <a:solidFill>
                <a:srgbClr val="FF9933"/>
              </a:solidFill>
            </a:endParaRPr>
          </a:p>
        </p:txBody>
      </p:sp>
      <p:sp>
        <p:nvSpPr>
          <p:cNvPr id="431108" name="Text Box 117"/>
          <p:cNvSpPr txBox="1">
            <a:spLocks noChangeArrowheads="1"/>
          </p:cNvSpPr>
          <p:nvPr/>
        </p:nvSpPr>
        <p:spPr bwMode="auto">
          <a:xfrm>
            <a:off x="5116513" y="5949950"/>
            <a:ext cx="3960812" cy="404813"/>
          </a:xfrm>
          <a:prstGeom prst="rect">
            <a:avLst/>
          </a:prstGeom>
          <a:noFill/>
          <a:ln w="9525">
            <a:noFill/>
            <a:prstDash val="sysDash"/>
            <a:miter lim="800000"/>
            <a:headEnd/>
            <a:tailEnd/>
          </a:ln>
        </p:spPr>
        <p:txBody>
          <a:bodyPr anchor="b"/>
          <a:lstStyle/>
          <a:p>
            <a:pPr marL="342900" indent="-169863" defTabSz="914400" eaLnBrk="0" hangingPunct="0">
              <a:buClr>
                <a:schemeClr val="tx1"/>
              </a:buClr>
              <a:buFontTx/>
              <a:buAutoNum type="arabicPeriod"/>
            </a:pPr>
            <a:r>
              <a:rPr lang="en-US" sz="1200">
                <a:latin typeface="Calisto MT" pitchFamily="18" charset="0"/>
              </a:rPr>
              <a:t>Pather et al (2001). </a:t>
            </a:r>
            <a:r>
              <a:rPr lang="en-US" sz="1200" i="1">
                <a:latin typeface="Calisto MT" pitchFamily="18" charset="0"/>
              </a:rPr>
              <a:t>Drug Deliv Tech, </a:t>
            </a:r>
            <a:r>
              <a:rPr lang="en-US" sz="1200">
                <a:latin typeface="Calisto MT" pitchFamily="18" charset="0"/>
              </a:rPr>
              <a:t>1: 54-57.</a:t>
            </a:r>
          </a:p>
          <a:p>
            <a:pPr marL="342900" indent="-169863" defTabSz="914400" eaLnBrk="0" hangingPunct="0">
              <a:buClr>
                <a:schemeClr val="tx1"/>
              </a:buClr>
              <a:buFont typeface="Arial" charset="0"/>
              <a:buAutoNum type="arabicPeriod"/>
            </a:pPr>
            <a:r>
              <a:rPr lang="en-US" sz="1200">
                <a:latin typeface="Calisto MT" pitchFamily="18" charset="0"/>
              </a:rPr>
              <a:t>Durfee et al (2006). </a:t>
            </a:r>
            <a:r>
              <a:rPr lang="en-US" sz="1200" i="1">
                <a:latin typeface="Calisto MT" pitchFamily="18" charset="0"/>
              </a:rPr>
              <a:t>Am J Drug Deliv. </a:t>
            </a:r>
            <a:r>
              <a:rPr lang="en-US" sz="1200">
                <a:latin typeface="Calisto MT" pitchFamily="18" charset="0"/>
              </a:rPr>
              <a:t>4: 1-5.</a:t>
            </a:r>
          </a:p>
        </p:txBody>
      </p:sp>
      <p:sp>
        <p:nvSpPr>
          <p:cNvPr id="533515" name="Text Box 4"/>
          <p:cNvSpPr txBox="1">
            <a:spLocks noChangeArrowheads="1"/>
          </p:cNvSpPr>
          <p:nvPr/>
        </p:nvSpPr>
        <p:spPr bwMode="auto">
          <a:xfrm>
            <a:off x="4500563" y="2227263"/>
            <a:ext cx="4464050" cy="655637"/>
          </a:xfrm>
          <a:prstGeom prst="rect">
            <a:avLst/>
          </a:prstGeom>
          <a:solidFill>
            <a:schemeClr val="bg1"/>
          </a:solidFill>
          <a:ln w="9525" algn="ctr">
            <a:solidFill>
              <a:schemeClr val="tx1"/>
            </a:solidFill>
            <a:miter lim="800000"/>
            <a:headEnd/>
            <a:tailEnd/>
          </a:ln>
          <a:effectLst>
            <a:outerShdw dist="107763" dir="2700000" algn="ctr" rotWithShape="0">
              <a:schemeClr val="bg2">
                <a:alpha val="50000"/>
              </a:schemeClr>
            </a:outerShdw>
          </a:effectLst>
        </p:spPr>
        <p:txBody>
          <a:bodyPr/>
          <a:lstStyle/>
          <a:p>
            <a:pPr defTabSz="914400" fontAlgn="auto">
              <a:spcBef>
                <a:spcPct val="30000"/>
              </a:spcBef>
              <a:spcAft>
                <a:spcPts val="0"/>
              </a:spcAft>
              <a:tabLst>
                <a:tab pos="2595563" algn="l"/>
                <a:tab pos="2955925" algn="l"/>
              </a:tabLst>
              <a:defRPr/>
            </a:pPr>
            <a:r>
              <a:rPr lang="en-US" sz="1600" b="1">
                <a:latin typeface="Calibri" pitchFamily="34" charset="0"/>
              </a:rPr>
              <a:t>C</a:t>
            </a:r>
            <a:r>
              <a:rPr lang="en-US" sz="1600" b="1" baseline="-25000">
                <a:latin typeface="Calibri" pitchFamily="34" charset="0"/>
              </a:rPr>
              <a:t>6</a:t>
            </a:r>
            <a:r>
              <a:rPr lang="en-US" sz="1600" b="1">
                <a:latin typeface="Calibri" pitchFamily="34" charset="0"/>
              </a:rPr>
              <a:t>H</a:t>
            </a:r>
            <a:r>
              <a:rPr lang="en-US" sz="1600" b="1" baseline="-25000">
                <a:latin typeface="Calibri" pitchFamily="34" charset="0"/>
              </a:rPr>
              <a:t>8</a:t>
            </a:r>
            <a:r>
              <a:rPr lang="en-US" sz="1600" b="1">
                <a:latin typeface="Calibri" pitchFamily="34" charset="0"/>
              </a:rPr>
              <a:t>O</a:t>
            </a:r>
            <a:r>
              <a:rPr lang="en-US" sz="1600" b="1" baseline="-25000">
                <a:latin typeface="Calibri" pitchFamily="34" charset="0"/>
              </a:rPr>
              <a:t>7</a:t>
            </a:r>
            <a:r>
              <a:rPr lang="en-US" sz="1600" b="1">
                <a:latin typeface="Calibri" pitchFamily="34" charset="0"/>
              </a:rPr>
              <a:t>  +  3HCO</a:t>
            </a:r>
            <a:r>
              <a:rPr lang="en-US" sz="1600" b="1" baseline="-25000">
                <a:latin typeface="Calibri" pitchFamily="34" charset="0"/>
              </a:rPr>
              <a:t>3</a:t>
            </a:r>
            <a:r>
              <a:rPr lang="en-US" sz="1600" b="1" baseline="30000">
                <a:latin typeface="Calibri" pitchFamily="34" charset="0"/>
              </a:rPr>
              <a:t>-</a:t>
            </a:r>
            <a:r>
              <a:rPr lang="en-US" sz="1600" b="1">
                <a:latin typeface="Calibri" pitchFamily="34" charset="0"/>
              </a:rPr>
              <a:t> </a:t>
            </a:r>
            <a:r>
              <a:rPr lang="en-US" sz="1600" b="1">
                <a:latin typeface="Calibri" pitchFamily="34" charset="0"/>
                <a:ea typeface="Arial" charset="0"/>
                <a:cs typeface="Arial" charset="0"/>
                <a:sym typeface="Wingdings" charset="2"/>
              </a:rPr>
              <a:t>      </a:t>
            </a:r>
            <a:r>
              <a:rPr lang="en-US" sz="1600" b="1">
                <a:latin typeface="Calibri" pitchFamily="34" charset="0"/>
              </a:rPr>
              <a:t>            </a:t>
            </a:r>
            <a:r>
              <a:rPr lang="en-US" sz="1600" b="1">
                <a:latin typeface="Calibri" pitchFamily="34" charset="0"/>
                <a:sym typeface="Wingdings" charset="2"/>
              </a:rPr>
              <a:t>3H</a:t>
            </a:r>
            <a:r>
              <a:rPr lang="en-US" sz="1600" b="1" baseline="-25000">
                <a:latin typeface="Calibri" pitchFamily="34" charset="0"/>
                <a:sym typeface="Wingdings" charset="2"/>
              </a:rPr>
              <a:t>2</a:t>
            </a:r>
            <a:r>
              <a:rPr lang="en-US" sz="1600" b="1">
                <a:latin typeface="Calibri" pitchFamily="34" charset="0"/>
                <a:sym typeface="Wingdings" charset="2"/>
              </a:rPr>
              <a:t>CO</a:t>
            </a:r>
            <a:r>
              <a:rPr lang="en-US" sz="1600" b="1" baseline="-25000">
                <a:latin typeface="Calibri" pitchFamily="34" charset="0"/>
                <a:sym typeface="Wingdings" charset="2"/>
              </a:rPr>
              <a:t>3  </a:t>
            </a:r>
            <a:r>
              <a:rPr lang="en-US" sz="1600" b="1">
                <a:latin typeface="Calibri" pitchFamily="34" charset="0"/>
                <a:sym typeface="Wingdings" charset="2"/>
              </a:rPr>
              <a:t>+  C</a:t>
            </a:r>
            <a:r>
              <a:rPr lang="en-US" sz="1600" b="1" baseline="-25000">
                <a:latin typeface="Calibri" pitchFamily="34" charset="0"/>
                <a:sym typeface="Wingdings" charset="2"/>
              </a:rPr>
              <a:t>6</a:t>
            </a:r>
            <a:r>
              <a:rPr lang="en-US" sz="1600" b="1">
                <a:latin typeface="Calibri" pitchFamily="34" charset="0"/>
                <a:sym typeface="Wingdings" charset="2"/>
              </a:rPr>
              <a:t>H</a:t>
            </a:r>
            <a:r>
              <a:rPr lang="en-US" sz="1600" b="1" baseline="-25000">
                <a:latin typeface="Calibri" pitchFamily="34" charset="0"/>
                <a:sym typeface="Wingdings" charset="2"/>
              </a:rPr>
              <a:t>5</a:t>
            </a:r>
            <a:r>
              <a:rPr lang="en-US" sz="1600" b="1">
                <a:latin typeface="Calibri" pitchFamily="34" charset="0"/>
                <a:sym typeface="Wingdings" charset="2"/>
              </a:rPr>
              <a:t>O</a:t>
            </a:r>
            <a:r>
              <a:rPr lang="en-US" sz="1600" b="1" baseline="-25000">
                <a:latin typeface="Calibri" pitchFamily="34" charset="0"/>
                <a:sym typeface="Wingdings" charset="2"/>
              </a:rPr>
              <a:t>7</a:t>
            </a:r>
            <a:r>
              <a:rPr lang="en-US" sz="1600" b="1" baseline="30000">
                <a:latin typeface="Calibri" pitchFamily="34" charset="0"/>
                <a:sym typeface="Wingdings" charset="2"/>
              </a:rPr>
              <a:t>3-</a:t>
            </a:r>
          </a:p>
          <a:p>
            <a:pPr defTabSz="914400" fontAlgn="auto">
              <a:spcBef>
                <a:spcPct val="30000"/>
              </a:spcBef>
              <a:spcAft>
                <a:spcPts val="0"/>
              </a:spcAft>
              <a:tabLst>
                <a:tab pos="2595563" algn="l"/>
                <a:tab pos="2955925" algn="l"/>
              </a:tabLst>
              <a:defRPr/>
            </a:pPr>
            <a:r>
              <a:rPr lang="en-US" sz="1400" b="1">
                <a:latin typeface="Calibri" pitchFamily="34" charset="0"/>
                <a:sym typeface="Wingdings" charset="2"/>
              </a:rPr>
              <a:t>acido citrico   bicarbonato          acido carbonico   citrato</a:t>
            </a:r>
          </a:p>
        </p:txBody>
      </p:sp>
      <p:sp>
        <p:nvSpPr>
          <p:cNvPr id="101382" name="Line 6"/>
          <p:cNvSpPr>
            <a:spLocks noChangeShapeType="1"/>
          </p:cNvSpPr>
          <p:nvPr/>
        </p:nvSpPr>
        <p:spPr bwMode="auto">
          <a:xfrm>
            <a:off x="6115050" y="2400300"/>
            <a:ext cx="763588" cy="0"/>
          </a:xfrm>
          <a:prstGeom prst="line">
            <a:avLst/>
          </a:prstGeom>
          <a:noFill/>
          <a:ln w="9525" algn="ctr">
            <a:solidFill>
              <a:schemeClr val="tx1"/>
            </a:solidFill>
            <a:round/>
            <a:headEnd/>
            <a:tailEnd type="triangle" w="med" len="med"/>
          </a:ln>
          <a:effectLst>
            <a:outerShdw dist="107763" dir="2700000" algn="ctr" rotWithShape="0">
              <a:schemeClr val="bg2">
                <a:alpha val="50000"/>
              </a:schemeClr>
            </a:outerShdw>
          </a:effectLst>
        </p:spPr>
        <p:txBody>
          <a:bodyPr/>
          <a:lstStyle/>
          <a:p>
            <a:pPr defTabSz="914400" fontAlgn="auto">
              <a:spcBef>
                <a:spcPts val="0"/>
              </a:spcBef>
              <a:spcAft>
                <a:spcPts val="0"/>
              </a:spcAft>
              <a:defRPr/>
            </a:pPr>
            <a:endParaRPr lang="it-IT" sz="2800">
              <a:latin typeface="Arial" pitchFamily="34" charset="0"/>
              <a:ea typeface="ＭＳ Ｐゴシック" pitchFamily="34" charset="-128"/>
            </a:endParaRPr>
          </a:p>
        </p:txBody>
      </p:sp>
      <p:sp>
        <p:nvSpPr>
          <p:cNvPr id="533517" name="Rectangle 13"/>
          <p:cNvSpPr>
            <a:spLocks noChangeArrowheads="1"/>
          </p:cNvSpPr>
          <p:nvPr/>
        </p:nvSpPr>
        <p:spPr bwMode="auto">
          <a:xfrm>
            <a:off x="4176713" y="4724400"/>
            <a:ext cx="4881562" cy="831850"/>
          </a:xfrm>
          <a:prstGeom prst="rect">
            <a:avLst/>
          </a:prstGeom>
          <a:solidFill>
            <a:schemeClr val="bg1"/>
          </a:solidFill>
          <a:ln w="9525" algn="ctr">
            <a:solidFill>
              <a:schemeClr val="tx1"/>
            </a:solidFill>
            <a:miter lim="800000"/>
            <a:headEnd/>
            <a:tailEnd/>
          </a:ln>
          <a:effectLst>
            <a:outerShdw dist="107763" dir="2700000" algn="ctr" rotWithShape="0">
              <a:schemeClr val="bg2">
                <a:alpha val="50000"/>
              </a:schemeClr>
            </a:outerShdw>
          </a:effectLst>
        </p:spPr>
        <p:txBody>
          <a:bodyPr>
            <a:spAutoFit/>
          </a:bodyPr>
          <a:lstStyle/>
          <a:p>
            <a:pPr algn="ctr" defTabSz="914400" fontAlgn="auto">
              <a:spcBef>
                <a:spcPts val="0"/>
              </a:spcBef>
              <a:spcAft>
                <a:spcPts val="0"/>
              </a:spcAft>
              <a:defRPr/>
            </a:pPr>
            <a:r>
              <a:rPr lang="it-IT" sz="2400" b="1">
                <a:solidFill>
                  <a:srgbClr val="CC0000"/>
                </a:solidFill>
                <a:latin typeface="Calibri" pitchFamily="34" charset="0"/>
              </a:rPr>
              <a:t>Migliore dissoluzione del fentanil ionizzato (base debole)</a:t>
            </a:r>
          </a:p>
        </p:txBody>
      </p:sp>
      <p:sp>
        <p:nvSpPr>
          <p:cNvPr id="404487" name="AutoShape 14"/>
          <p:cNvSpPr>
            <a:spLocks noChangeArrowheads="1"/>
          </p:cNvSpPr>
          <p:nvPr/>
        </p:nvSpPr>
        <p:spPr bwMode="auto">
          <a:xfrm>
            <a:off x="6413500" y="3860800"/>
            <a:ext cx="431800" cy="720725"/>
          </a:xfrm>
          <a:prstGeom prst="downArrow">
            <a:avLst>
              <a:gd name="adj1" fmla="val 50000"/>
              <a:gd name="adj2" fmla="val 41728"/>
            </a:avLst>
          </a:prstGeom>
          <a:solidFill>
            <a:srgbClr val="2B8C6D"/>
          </a:solidFill>
          <a:ln w="9398" algn="ctr">
            <a:solidFill>
              <a:srgbClr val="FF6600"/>
            </a:solidFill>
            <a:miter lim="800000"/>
            <a:headEnd/>
            <a:tailEnd/>
          </a:ln>
          <a:effectLst>
            <a:outerShdw dist="107933" dir="2700000" algn="ctr" rotWithShape="0">
              <a:srgbClr val="808080">
                <a:alpha val="50027"/>
              </a:srgbClr>
            </a:outerShdw>
          </a:effectLst>
        </p:spPr>
        <p:txBody>
          <a:bodyPr wrap="none" anchor="ctr"/>
          <a:lstStyle/>
          <a:p>
            <a:pPr algn="ctr" defTabSz="914400" fontAlgn="auto">
              <a:spcBef>
                <a:spcPts val="0"/>
              </a:spcBef>
              <a:spcAft>
                <a:spcPts val="0"/>
              </a:spcAft>
              <a:defRPr/>
            </a:pPr>
            <a:endParaRPr lang="it-IT">
              <a:latin typeface="Calibri" pitchFamily="34" charset="0"/>
            </a:endParaRPr>
          </a:p>
        </p:txBody>
      </p:sp>
      <p:sp>
        <p:nvSpPr>
          <p:cNvPr id="431113" name="Oval 15"/>
          <p:cNvSpPr>
            <a:spLocks noChangeArrowheads="1"/>
          </p:cNvSpPr>
          <p:nvPr/>
        </p:nvSpPr>
        <p:spPr bwMode="auto">
          <a:xfrm>
            <a:off x="5726113" y="2946400"/>
            <a:ext cx="1798637" cy="649288"/>
          </a:xfrm>
          <a:prstGeom prst="ellipse">
            <a:avLst/>
          </a:prstGeom>
          <a:noFill/>
          <a:ln w="57150">
            <a:solidFill>
              <a:srgbClr val="339966"/>
            </a:solidFill>
            <a:round/>
            <a:headEnd/>
            <a:tailEnd/>
          </a:ln>
        </p:spPr>
        <p:txBody>
          <a:bodyPr wrap="none" anchor="ctr"/>
          <a:lstStyle/>
          <a:p>
            <a:pPr algn="ctr" defTabSz="914400"/>
            <a:endParaRPr lang="it-IT">
              <a:latin typeface="Calibri" pitchFamily="34" charset="0"/>
            </a:endParaRPr>
          </a:p>
        </p:txBody>
      </p:sp>
      <p:sp>
        <p:nvSpPr>
          <p:cNvPr id="431114" name="Rectangle 16"/>
          <p:cNvSpPr>
            <a:spLocks noChangeArrowheads="1"/>
          </p:cNvSpPr>
          <p:nvPr/>
        </p:nvSpPr>
        <p:spPr bwMode="auto">
          <a:xfrm>
            <a:off x="1062038" y="5589588"/>
            <a:ext cx="3654425" cy="336550"/>
          </a:xfrm>
          <a:prstGeom prst="rect">
            <a:avLst/>
          </a:prstGeom>
          <a:noFill/>
          <a:ln w="9525">
            <a:noFill/>
            <a:miter lim="800000"/>
            <a:headEnd/>
            <a:tailEnd/>
          </a:ln>
        </p:spPr>
        <p:txBody>
          <a:bodyPr wrap="none">
            <a:spAutoFit/>
          </a:bodyPr>
          <a:lstStyle/>
          <a:p>
            <a:pPr defTabSz="914400"/>
            <a:r>
              <a:rPr lang="it-IT" sz="1600" i="1">
                <a:latin typeface="Calibri" pitchFamily="34" charset="0"/>
              </a:rPr>
              <a:t>L’ OVT utilizza una </a:t>
            </a:r>
            <a:r>
              <a:rPr lang="it-IT" sz="1600" b="1" i="1" u="sng">
                <a:latin typeface="Calibri" pitchFamily="34" charset="0"/>
              </a:rPr>
              <a:t>reazione effervescente</a:t>
            </a:r>
          </a:p>
        </p:txBody>
      </p:sp>
      <p:grpSp>
        <p:nvGrpSpPr>
          <p:cNvPr id="431115" name="Group 17"/>
          <p:cNvGrpSpPr>
            <a:grpSpLocks/>
          </p:cNvGrpSpPr>
          <p:nvPr/>
        </p:nvGrpSpPr>
        <p:grpSpPr bwMode="auto">
          <a:xfrm>
            <a:off x="539750" y="3284538"/>
            <a:ext cx="3074988" cy="1973262"/>
            <a:chOff x="113" y="2523"/>
            <a:chExt cx="1955" cy="1317"/>
          </a:xfrm>
        </p:grpSpPr>
        <p:graphicFrame>
          <p:nvGraphicFramePr>
            <p:cNvPr id="431106" name="Object 18"/>
            <p:cNvGraphicFramePr>
              <a:graphicFrameLocks noChangeAspect="1"/>
            </p:cNvGraphicFramePr>
            <p:nvPr/>
          </p:nvGraphicFramePr>
          <p:xfrm>
            <a:off x="113" y="2523"/>
            <a:ext cx="1955" cy="1317"/>
          </p:xfrm>
          <a:graphic>
            <a:graphicData uri="http://schemas.openxmlformats.org/presentationml/2006/ole">
              <p:oleObj spid="_x0000_s431106" name="Photo Editor Photo" r:id="rId4" imgW="6857143" imgH="4629796" progId="">
                <p:embed/>
              </p:oleObj>
            </a:graphicData>
          </a:graphic>
        </p:graphicFrame>
        <p:sp>
          <p:nvSpPr>
            <p:cNvPr id="533523" name="Text Box 11"/>
            <p:cNvSpPr txBox="1">
              <a:spLocks noChangeArrowheads="1"/>
            </p:cNvSpPr>
            <p:nvPr/>
          </p:nvSpPr>
          <p:spPr bwMode="auto">
            <a:xfrm>
              <a:off x="320" y="2605"/>
              <a:ext cx="334" cy="145"/>
            </a:xfrm>
            <a:prstGeom prst="rect">
              <a:avLst/>
            </a:prstGeom>
            <a:solidFill>
              <a:schemeClr val="bg1"/>
            </a:solidFill>
            <a:ln w="9525" algn="ctr">
              <a:solidFill>
                <a:schemeClr val="bg2"/>
              </a:solidFill>
              <a:miter lim="800000"/>
              <a:headEnd/>
              <a:tailEnd/>
            </a:ln>
            <a:effectLst>
              <a:outerShdw dist="107763" dir="2700000" algn="ctr" rotWithShape="0">
                <a:schemeClr val="bg2">
                  <a:alpha val="50000"/>
                </a:schemeClr>
              </a:outerShdw>
            </a:effectLst>
          </p:spPr>
          <p:txBody>
            <a:bodyPr/>
            <a:lstStyle/>
            <a:p>
              <a:pPr algn="ctr" defTabSz="914400" fontAlgn="auto">
                <a:spcBef>
                  <a:spcPts val="0"/>
                </a:spcBef>
                <a:spcAft>
                  <a:spcPts val="0"/>
                </a:spcAft>
                <a:defRPr/>
              </a:pPr>
              <a:r>
                <a:rPr lang="en-US" sz="1000" b="1">
                  <a:solidFill>
                    <a:srgbClr val="000099"/>
                  </a:solidFill>
                  <a:latin typeface="Calibri" pitchFamily="34" charset="0"/>
                </a:rPr>
                <a:t>Alto</a:t>
              </a:r>
            </a:p>
          </p:txBody>
        </p:sp>
        <p:sp>
          <p:nvSpPr>
            <p:cNvPr id="533524" name="Text Box 12"/>
            <p:cNvSpPr txBox="1">
              <a:spLocks noChangeArrowheads="1"/>
            </p:cNvSpPr>
            <p:nvPr/>
          </p:nvSpPr>
          <p:spPr bwMode="auto">
            <a:xfrm>
              <a:off x="288" y="3614"/>
              <a:ext cx="375" cy="152"/>
            </a:xfrm>
            <a:prstGeom prst="rect">
              <a:avLst/>
            </a:prstGeom>
            <a:solidFill>
              <a:schemeClr val="bg1"/>
            </a:solidFill>
            <a:ln w="9525" algn="ctr">
              <a:solidFill>
                <a:schemeClr val="bg2"/>
              </a:solidFill>
              <a:miter lim="800000"/>
              <a:headEnd/>
              <a:tailEnd/>
            </a:ln>
            <a:effectLst>
              <a:outerShdw dist="107763" dir="2700000" algn="ctr" rotWithShape="0">
                <a:schemeClr val="bg2">
                  <a:alpha val="50000"/>
                </a:schemeClr>
              </a:outerShdw>
            </a:effectLst>
          </p:spPr>
          <p:txBody>
            <a:bodyPr/>
            <a:lstStyle/>
            <a:p>
              <a:pPr algn="ctr" defTabSz="914400" fontAlgn="auto">
                <a:spcBef>
                  <a:spcPts val="0"/>
                </a:spcBef>
                <a:spcAft>
                  <a:spcPts val="0"/>
                </a:spcAft>
                <a:defRPr/>
              </a:pPr>
              <a:r>
                <a:rPr lang="en-US" sz="1000" b="1">
                  <a:solidFill>
                    <a:srgbClr val="000099"/>
                  </a:solidFill>
                  <a:latin typeface="Calibri" pitchFamily="34" charset="0"/>
                </a:rPr>
                <a:t>Basso</a:t>
              </a:r>
            </a:p>
          </p:txBody>
        </p:sp>
        <p:sp>
          <p:nvSpPr>
            <p:cNvPr id="533525" name="Text Box 13"/>
            <p:cNvSpPr txBox="1">
              <a:spLocks noChangeArrowheads="1"/>
            </p:cNvSpPr>
            <p:nvPr/>
          </p:nvSpPr>
          <p:spPr bwMode="auto">
            <a:xfrm>
              <a:off x="131" y="3060"/>
              <a:ext cx="279" cy="196"/>
            </a:xfrm>
            <a:prstGeom prst="rect">
              <a:avLst/>
            </a:prstGeom>
            <a:solidFill>
              <a:schemeClr val="bg1"/>
            </a:solidFill>
            <a:ln w="9525" algn="ctr">
              <a:solidFill>
                <a:schemeClr val="bg2"/>
              </a:solidFill>
              <a:miter lim="800000"/>
              <a:headEnd/>
              <a:tailEnd/>
            </a:ln>
            <a:effectLst>
              <a:outerShdw dist="107763" dir="2700000" algn="ctr" rotWithShape="0">
                <a:schemeClr val="bg2">
                  <a:alpha val="50000"/>
                </a:schemeClr>
              </a:outerShdw>
            </a:effectLst>
          </p:spPr>
          <p:txBody>
            <a:bodyPr/>
            <a:lstStyle/>
            <a:p>
              <a:pPr defTabSz="914400" fontAlgn="auto">
                <a:spcBef>
                  <a:spcPts val="0"/>
                </a:spcBef>
                <a:spcAft>
                  <a:spcPts val="0"/>
                </a:spcAft>
                <a:defRPr/>
              </a:pPr>
              <a:r>
                <a:rPr lang="en-US" sz="1400">
                  <a:solidFill>
                    <a:srgbClr val="000099"/>
                  </a:solidFill>
                  <a:latin typeface="Calibri" pitchFamily="34" charset="0"/>
                </a:rPr>
                <a:t>pH</a:t>
              </a:r>
            </a:p>
          </p:txBody>
        </p:sp>
      </p:grpSp>
      <p:sp>
        <p:nvSpPr>
          <p:cNvPr id="431116" name="Rectangle 7"/>
          <p:cNvSpPr>
            <a:spLocks noChangeArrowheads="1"/>
          </p:cNvSpPr>
          <p:nvPr/>
        </p:nvSpPr>
        <p:spPr bwMode="auto">
          <a:xfrm>
            <a:off x="1241425" y="187325"/>
            <a:ext cx="8186738" cy="1009650"/>
          </a:xfrm>
          <a:prstGeom prst="rect">
            <a:avLst/>
          </a:prstGeom>
          <a:noFill/>
          <a:ln w="9525">
            <a:noFill/>
            <a:miter lim="800000"/>
            <a:headEnd/>
            <a:tailEnd/>
          </a:ln>
        </p:spPr>
        <p:txBody>
          <a:bodyPr anchor="ctr"/>
          <a:lstStyle/>
          <a:p>
            <a:pPr defTabSz="914400" eaLnBrk="0" hangingPunct="0"/>
            <a:r>
              <a:rPr lang="en-US" sz="2800" b="1">
                <a:solidFill>
                  <a:schemeClr val="bg1"/>
                </a:solidFill>
                <a:latin typeface="Verdana" pitchFamily="34" charset="0"/>
              </a:rPr>
              <a:t>I ROO NEL TRATTAMENTO DEL BTcP</a:t>
            </a:r>
            <a:br>
              <a:rPr lang="en-US" sz="2800" b="1">
                <a:solidFill>
                  <a:schemeClr val="bg1"/>
                </a:solidFill>
                <a:latin typeface="Verdana" pitchFamily="34" charset="0"/>
              </a:rPr>
            </a:br>
            <a:r>
              <a:rPr lang="en-US" sz="2800" b="1">
                <a:solidFill>
                  <a:schemeClr val="bg1"/>
                </a:solidFill>
                <a:latin typeface="Verdana" pitchFamily="34" charset="0"/>
              </a:rPr>
              <a:t>FBT </a:t>
            </a:r>
            <a:r>
              <a:rPr lang="en-US" sz="2800" b="1">
                <a:solidFill>
                  <a:schemeClr val="bg1"/>
                </a:solidFill>
                <a:latin typeface="Calisto MT" pitchFamily="18" charset="0"/>
              </a:rPr>
              <a:t>–</a:t>
            </a:r>
            <a:r>
              <a:rPr lang="en-US" sz="2800" b="1">
                <a:solidFill>
                  <a:schemeClr val="bg1"/>
                </a:solidFill>
                <a:latin typeface="Verdana" pitchFamily="34" charset="0"/>
              </a:rPr>
              <a:t> TECNOLOGIA ORAVESCENT</a:t>
            </a:r>
          </a:p>
        </p:txBody>
      </p:sp>
      <p:sp>
        <p:nvSpPr>
          <p:cNvPr id="431117" name="Text Placeholder 17"/>
          <p:cNvSpPr>
            <a:spLocks/>
          </p:cNvSpPr>
          <p:nvPr/>
        </p:nvSpPr>
        <p:spPr bwMode="auto">
          <a:xfrm>
            <a:off x="755650" y="1411288"/>
            <a:ext cx="3673475" cy="2665412"/>
          </a:xfrm>
          <a:prstGeom prst="rect">
            <a:avLst/>
          </a:prstGeom>
          <a:noFill/>
          <a:ln w="9525">
            <a:noFill/>
            <a:miter lim="800000"/>
            <a:headEnd/>
            <a:tailEnd/>
          </a:ln>
        </p:spPr>
        <p:txBody>
          <a:bodyPr/>
          <a:lstStyle/>
          <a:p>
            <a:pPr marL="266700" indent="-266700" defTabSz="914400">
              <a:lnSpc>
                <a:spcPct val="120000"/>
              </a:lnSpc>
              <a:spcBef>
                <a:spcPct val="60000"/>
              </a:spcBef>
              <a:buClr>
                <a:srgbClr val="750C1A"/>
              </a:buClr>
              <a:buFontTx/>
              <a:buChar char="•"/>
            </a:pPr>
            <a:r>
              <a:rPr lang="it-IT" sz="1200" b="1">
                <a:latin typeface="Verdana" pitchFamily="34" charset="0"/>
                <a:ea typeface="Arial Unicode MS" pitchFamily="34" charset="-128"/>
                <a:cs typeface="Arial Unicode MS" pitchFamily="34" charset="-128"/>
              </a:rPr>
              <a:t>La compressa a contatto con la saliva forma acido carbonico</a:t>
            </a:r>
          </a:p>
          <a:p>
            <a:pPr marL="266700" indent="-266700" defTabSz="914400">
              <a:lnSpc>
                <a:spcPct val="120000"/>
              </a:lnSpc>
              <a:spcBef>
                <a:spcPct val="60000"/>
              </a:spcBef>
              <a:buClr>
                <a:srgbClr val="750C1A"/>
              </a:buClr>
              <a:buFontTx/>
              <a:buChar char="•"/>
            </a:pPr>
            <a:r>
              <a:rPr lang="it-IT" sz="1200" b="1">
                <a:latin typeface="Verdana" pitchFamily="34" charset="0"/>
                <a:ea typeface="Arial Unicode MS" pitchFamily="34" charset="-128"/>
                <a:cs typeface="Arial Unicode MS" pitchFamily="34" charset="-128"/>
              </a:rPr>
              <a:t>La formazione dell’acido carbonico provoca l’abbassamento del pH</a:t>
            </a:r>
          </a:p>
          <a:p>
            <a:pPr marL="266700" indent="-266700" defTabSz="914400">
              <a:lnSpc>
                <a:spcPct val="120000"/>
              </a:lnSpc>
              <a:spcBef>
                <a:spcPct val="60000"/>
              </a:spcBef>
              <a:buClr>
                <a:srgbClr val="750C1A"/>
              </a:buClr>
              <a:buFontTx/>
              <a:buChar char="•"/>
            </a:pPr>
            <a:r>
              <a:rPr lang="it-IT" sz="1200" b="1">
                <a:latin typeface="Verdana" pitchFamily="34" charset="0"/>
                <a:ea typeface="Arial Unicode MS" pitchFamily="34" charset="-128"/>
                <a:cs typeface="Arial Unicode MS" pitchFamily="34" charset="-128"/>
              </a:rPr>
              <a:t>L’abbassamento del pH promuove la formazione di molecole ionizzate</a:t>
            </a:r>
          </a:p>
        </p:txBody>
      </p:sp>
      <p:sp>
        <p:nvSpPr>
          <p:cNvPr id="404497" name="Line 17"/>
          <p:cNvSpPr>
            <a:spLocks noChangeShapeType="1"/>
          </p:cNvSpPr>
          <p:nvPr/>
        </p:nvSpPr>
        <p:spPr bwMode="auto">
          <a:xfrm>
            <a:off x="3529013" y="3775075"/>
            <a:ext cx="1800225" cy="863600"/>
          </a:xfrm>
          <a:prstGeom prst="line">
            <a:avLst/>
          </a:prstGeom>
          <a:noFill/>
          <a:ln w="38100">
            <a:solidFill>
              <a:srgbClr val="CC0000"/>
            </a:solidFill>
            <a:round/>
            <a:headEnd/>
            <a:tailEnd type="arrow" w="med" len="med"/>
          </a:ln>
          <a:effectLst>
            <a:outerShdw dist="89803" dir="2700000" algn="ctr" rotWithShape="0">
              <a:srgbClr val="B2B2B2">
                <a:alpha val="50000"/>
              </a:srgbClr>
            </a:outerShdw>
          </a:effectLst>
        </p:spPr>
        <p:txBody>
          <a:bodyPr/>
          <a:lstStyle/>
          <a:p>
            <a:pPr defTabSz="914400" fontAlgn="auto">
              <a:spcBef>
                <a:spcPts val="0"/>
              </a:spcBef>
              <a:spcAft>
                <a:spcPts val="0"/>
              </a:spcAft>
              <a:defRPr/>
            </a:pPr>
            <a:endParaRPr lang="it-IT" sz="2800">
              <a:latin typeface="Arial"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03" name="Text Placeholder 17"/>
          <p:cNvSpPr>
            <a:spLocks noGrp="1"/>
          </p:cNvSpPr>
          <p:nvPr>
            <p:ph idx="4294967295"/>
          </p:nvPr>
        </p:nvSpPr>
        <p:spPr>
          <a:xfrm>
            <a:off x="684213" y="1341438"/>
            <a:ext cx="7848600" cy="1368425"/>
          </a:xfrm>
        </p:spPr>
        <p:txBody>
          <a:bodyPr rtlCol="0">
            <a:normAutofit fontScale="55000" lnSpcReduction="20000"/>
          </a:bodyPr>
          <a:lstStyle/>
          <a:p>
            <a:pPr marL="266700" indent="-266700" fontAlgn="auto">
              <a:spcAft>
                <a:spcPts val="0"/>
              </a:spcAft>
              <a:defRPr/>
            </a:pPr>
            <a:r>
              <a:rPr lang="it-IT" sz="1800" b="1">
                <a:solidFill>
                  <a:schemeClr val="tx1">
                    <a:lumMod val="65000"/>
                    <a:lumOff val="35000"/>
                  </a:schemeClr>
                </a:solidFill>
              </a:rPr>
              <a:t>L’acido carbonico si dissocia in CO2 e H2O</a:t>
            </a:r>
          </a:p>
          <a:p>
            <a:pPr marL="266700" indent="-266700" fontAlgn="auto">
              <a:spcAft>
                <a:spcPts val="0"/>
              </a:spcAft>
              <a:defRPr/>
            </a:pPr>
            <a:r>
              <a:rPr lang="it-IT" sz="1800" b="1">
                <a:solidFill>
                  <a:schemeClr val="tx1">
                    <a:lumMod val="65000"/>
                    <a:lumOff val="35000"/>
                  </a:schemeClr>
                </a:solidFill>
              </a:rPr>
              <a:t>La CO2 si libera dalla soluzione o è assorbita attraverso la mucosa orale</a:t>
            </a:r>
          </a:p>
          <a:p>
            <a:pPr marL="266700" indent="-266700" fontAlgn="auto">
              <a:spcAft>
                <a:spcPts val="0"/>
              </a:spcAft>
              <a:defRPr/>
            </a:pPr>
            <a:r>
              <a:rPr lang="it-IT" sz="1800" b="1">
                <a:solidFill>
                  <a:schemeClr val="tx1">
                    <a:lumMod val="65000"/>
                    <a:lumOff val="35000"/>
                  </a:schemeClr>
                </a:solidFill>
              </a:rPr>
              <a:t>La perdita di CO2 provoca l’aumento del pH</a:t>
            </a:r>
          </a:p>
          <a:p>
            <a:pPr marL="266700" indent="-266700" fontAlgn="auto">
              <a:spcAft>
                <a:spcPts val="0"/>
              </a:spcAft>
              <a:defRPr/>
            </a:pPr>
            <a:r>
              <a:rPr lang="it-IT" sz="1800" b="1">
                <a:solidFill>
                  <a:schemeClr val="tx1">
                    <a:lumMod val="65000"/>
                    <a:lumOff val="35000"/>
                  </a:schemeClr>
                </a:solidFill>
              </a:rPr>
              <a:t>L’aumento del pH promuove la formazione di molecole non-ionizzate</a:t>
            </a:r>
          </a:p>
        </p:txBody>
      </p:sp>
      <p:sp>
        <p:nvSpPr>
          <p:cNvPr id="102404" name="Content Placeholder 15"/>
          <p:cNvSpPr>
            <a:spLocks noGrp="1"/>
          </p:cNvSpPr>
          <p:nvPr>
            <p:ph sz="quarter" idx="4294967295"/>
          </p:nvPr>
        </p:nvSpPr>
        <p:spPr>
          <a:xfrm>
            <a:off x="5816600" y="6118225"/>
            <a:ext cx="3348038" cy="220663"/>
          </a:xfrm>
        </p:spPr>
        <p:txBody>
          <a:bodyPr rtlCol="0" anchor="b">
            <a:normAutofit fontScale="85000" lnSpcReduction="20000"/>
          </a:bodyPr>
          <a:lstStyle/>
          <a:p>
            <a:pPr marL="266700" indent="-266700" fontAlgn="auto">
              <a:spcBef>
                <a:spcPct val="0"/>
              </a:spcBef>
              <a:spcAft>
                <a:spcPts val="0"/>
              </a:spcAft>
              <a:buClr>
                <a:schemeClr val="bg1"/>
              </a:buClr>
              <a:buFont typeface="Lucida Grande" charset="0"/>
              <a:buNone/>
              <a:defRPr/>
            </a:pPr>
            <a:r>
              <a:rPr lang="en-US" sz="1200">
                <a:solidFill>
                  <a:schemeClr val="tx1">
                    <a:lumMod val="65000"/>
                    <a:lumOff val="35000"/>
                  </a:schemeClr>
                </a:solidFill>
                <a:latin typeface="Arial" charset="0"/>
              </a:rPr>
              <a:t>Durfee et al (2006). </a:t>
            </a:r>
            <a:r>
              <a:rPr lang="en-US" sz="1200" i="1">
                <a:solidFill>
                  <a:schemeClr val="tx1">
                    <a:lumMod val="65000"/>
                    <a:lumOff val="35000"/>
                  </a:schemeClr>
                </a:solidFill>
                <a:latin typeface="Arial" charset="0"/>
              </a:rPr>
              <a:t>Am J Drug Deliv, </a:t>
            </a:r>
            <a:r>
              <a:rPr lang="en-US" sz="1200">
                <a:solidFill>
                  <a:schemeClr val="tx1">
                    <a:lumMod val="65000"/>
                    <a:lumOff val="35000"/>
                  </a:schemeClr>
                </a:solidFill>
                <a:latin typeface="Arial" charset="0"/>
              </a:rPr>
              <a:t>4: 1-5</a:t>
            </a:r>
          </a:p>
        </p:txBody>
      </p:sp>
      <p:sp>
        <p:nvSpPr>
          <p:cNvPr id="535559" name="Text Box 4"/>
          <p:cNvSpPr txBox="1">
            <a:spLocks noChangeArrowheads="1"/>
          </p:cNvSpPr>
          <p:nvPr/>
        </p:nvSpPr>
        <p:spPr bwMode="auto">
          <a:xfrm>
            <a:off x="609600" y="2854325"/>
            <a:ext cx="4033838" cy="733425"/>
          </a:xfrm>
          <a:prstGeom prst="rect">
            <a:avLst/>
          </a:prstGeom>
          <a:solidFill>
            <a:schemeClr val="bg1"/>
          </a:solidFill>
          <a:ln w="9525" algn="ctr">
            <a:solidFill>
              <a:schemeClr val="tx1"/>
            </a:solidFill>
            <a:miter lim="800000"/>
            <a:headEnd/>
            <a:tailEnd/>
          </a:ln>
          <a:effectLst>
            <a:outerShdw dist="107763" dir="2700000" algn="ctr" rotWithShape="0">
              <a:schemeClr val="bg2">
                <a:alpha val="50000"/>
              </a:schemeClr>
            </a:outerShdw>
          </a:effectLst>
        </p:spPr>
        <p:txBody>
          <a:bodyPr/>
          <a:lstStyle/>
          <a:p>
            <a:pPr defTabSz="914400" fontAlgn="auto">
              <a:spcBef>
                <a:spcPct val="30000"/>
              </a:spcBef>
              <a:spcAft>
                <a:spcPts val="0"/>
              </a:spcAft>
              <a:tabLst>
                <a:tab pos="2595563" algn="l"/>
                <a:tab pos="2955925" algn="l"/>
              </a:tabLst>
              <a:defRPr/>
            </a:pPr>
            <a:r>
              <a:rPr lang="it-IT" sz="2000" b="1">
                <a:latin typeface="Calibri" pitchFamily="34" charset="0"/>
                <a:sym typeface="Wingdings" charset="2"/>
              </a:rPr>
              <a:t>H</a:t>
            </a:r>
            <a:r>
              <a:rPr lang="it-IT" sz="2000" b="1" baseline="-25000">
                <a:latin typeface="Calibri" pitchFamily="34" charset="0"/>
                <a:sym typeface="Wingdings" charset="2"/>
              </a:rPr>
              <a:t>2</a:t>
            </a:r>
            <a:r>
              <a:rPr lang="it-IT" sz="2000" b="1">
                <a:latin typeface="Calibri" pitchFamily="34" charset="0"/>
                <a:sym typeface="Wingdings" charset="2"/>
              </a:rPr>
              <a:t>CO</a:t>
            </a:r>
            <a:r>
              <a:rPr lang="it-IT" sz="2000" b="1" baseline="-25000">
                <a:latin typeface="Calibri" pitchFamily="34" charset="0"/>
                <a:sym typeface="Wingdings" charset="2"/>
              </a:rPr>
              <a:t>3                  </a:t>
            </a:r>
            <a:r>
              <a:rPr lang="it-IT" sz="2400" b="1">
                <a:latin typeface="Calibri" pitchFamily="34" charset="0"/>
                <a:ea typeface="Arial" charset="0"/>
                <a:cs typeface="Arial" charset="0"/>
                <a:sym typeface="Wingdings" charset="2"/>
              </a:rPr>
              <a:t>    </a:t>
            </a:r>
            <a:r>
              <a:rPr lang="it-IT" sz="2000" b="1">
                <a:latin typeface="Calibri" pitchFamily="34" charset="0"/>
                <a:sym typeface="Wingdings" charset="2"/>
              </a:rPr>
              <a:t>CO</a:t>
            </a:r>
            <a:r>
              <a:rPr lang="it-IT" sz="2000" b="1" baseline="-25000">
                <a:latin typeface="Calibri" pitchFamily="34" charset="0"/>
                <a:sym typeface="Wingdings" charset="2"/>
              </a:rPr>
              <a:t>2</a:t>
            </a:r>
            <a:r>
              <a:rPr lang="it-IT" sz="2000" b="1">
                <a:latin typeface="Calibri" pitchFamily="34" charset="0"/>
                <a:sym typeface="Wingdings" charset="2"/>
              </a:rPr>
              <a:t>  	+  	H</a:t>
            </a:r>
            <a:r>
              <a:rPr lang="it-IT" sz="2000" b="1" baseline="-25000">
                <a:latin typeface="Calibri" pitchFamily="34" charset="0"/>
                <a:sym typeface="Wingdings" charset="2"/>
              </a:rPr>
              <a:t>2</a:t>
            </a:r>
            <a:r>
              <a:rPr lang="it-IT" sz="2000" b="1">
                <a:latin typeface="Calibri" pitchFamily="34" charset="0"/>
                <a:sym typeface="Wingdings" charset="2"/>
              </a:rPr>
              <a:t>O</a:t>
            </a:r>
          </a:p>
          <a:p>
            <a:pPr defTabSz="914400" fontAlgn="auto">
              <a:spcBef>
                <a:spcPct val="30000"/>
              </a:spcBef>
              <a:spcAft>
                <a:spcPts val="0"/>
              </a:spcAft>
              <a:tabLst>
                <a:tab pos="2595563" algn="l"/>
                <a:tab pos="2955925" algn="l"/>
              </a:tabLst>
              <a:defRPr/>
            </a:pPr>
            <a:r>
              <a:rPr lang="it-IT" sz="1400" b="1">
                <a:latin typeface="Calibri" pitchFamily="34" charset="0"/>
                <a:sym typeface="Wingdings" charset="2"/>
              </a:rPr>
              <a:t>acido carbonico  anidride carbonica   acqua</a:t>
            </a:r>
          </a:p>
        </p:txBody>
      </p:sp>
      <p:sp>
        <p:nvSpPr>
          <p:cNvPr id="101382" name="Line 6"/>
          <p:cNvSpPr>
            <a:spLocks noChangeShapeType="1"/>
          </p:cNvSpPr>
          <p:nvPr/>
        </p:nvSpPr>
        <p:spPr bwMode="auto">
          <a:xfrm>
            <a:off x="1403350" y="3105150"/>
            <a:ext cx="819150" cy="0"/>
          </a:xfrm>
          <a:prstGeom prst="line">
            <a:avLst/>
          </a:prstGeom>
          <a:noFill/>
          <a:ln w="9525" algn="ctr">
            <a:solidFill>
              <a:schemeClr val="tx1"/>
            </a:solidFill>
            <a:round/>
            <a:headEnd/>
            <a:tailEnd type="triangle" w="med" len="med"/>
          </a:ln>
          <a:effectLst>
            <a:outerShdw dist="107763" dir="2700000" algn="ctr" rotWithShape="0">
              <a:schemeClr val="bg2">
                <a:alpha val="50000"/>
              </a:schemeClr>
            </a:outerShdw>
          </a:effectLst>
        </p:spPr>
        <p:txBody>
          <a:bodyPr/>
          <a:lstStyle/>
          <a:p>
            <a:pPr defTabSz="914400" fontAlgn="auto">
              <a:spcBef>
                <a:spcPts val="0"/>
              </a:spcBef>
              <a:spcAft>
                <a:spcPts val="0"/>
              </a:spcAft>
              <a:defRPr/>
            </a:pPr>
            <a:endParaRPr lang="it-IT" sz="2800">
              <a:latin typeface="Arial" pitchFamily="34" charset="0"/>
              <a:ea typeface="ＭＳ Ｐゴシック" pitchFamily="34" charset="-128"/>
            </a:endParaRPr>
          </a:p>
        </p:txBody>
      </p:sp>
      <p:sp>
        <p:nvSpPr>
          <p:cNvPr id="433159" name="AutoShape 9"/>
          <p:cNvSpPr>
            <a:spLocks noChangeArrowheads="1"/>
          </p:cNvSpPr>
          <p:nvPr/>
        </p:nvSpPr>
        <p:spPr bwMode="auto">
          <a:xfrm>
            <a:off x="2298700" y="3659188"/>
            <a:ext cx="473075" cy="493712"/>
          </a:xfrm>
          <a:prstGeom prst="downArrow">
            <a:avLst>
              <a:gd name="adj1" fmla="val 50000"/>
              <a:gd name="adj2" fmla="val 26091"/>
            </a:avLst>
          </a:prstGeom>
          <a:gradFill rotWithShape="1">
            <a:gsLst>
              <a:gs pos="0">
                <a:srgbClr val="339966"/>
              </a:gs>
              <a:gs pos="100000">
                <a:srgbClr val="256E4A"/>
              </a:gs>
            </a:gsLst>
            <a:lin ang="5400000" scaled="1"/>
          </a:gradFill>
          <a:ln w="9525">
            <a:noFill/>
            <a:miter lim="800000"/>
            <a:headEnd/>
            <a:tailEnd/>
          </a:ln>
        </p:spPr>
        <p:txBody>
          <a:bodyPr wrap="none" anchor="ctr"/>
          <a:lstStyle/>
          <a:p>
            <a:pPr algn="ctr" defTabSz="914400"/>
            <a:endParaRPr lang="it-IT">
              <a:latin typeface="Calibri" pitchFamily="34" charset="0"/>
            </a:endParaRPr>
          </a:p>
        </p:txBody>
      </p:sp>
      <p:sp>
        <p:nvSpPr>
          <p:cNvPr id="433160" name="Oval 10"/>
          <p:cNvSpPr>
            <a:spLocks noChangeArrowheads="1"/>
          </p:cNvSpPr>
          <p:nvPr/>
        </p:nvSpPr>
        <p:spPr bwMode="auto">
          <a:xfrm>
            <a:off x="1403350" y="4235450"/>
            <a:ext cx="2087563" cy="587375"/>
          </a:xfrm>
          <a:prstGeom prst="ellipse">
            <a:avLst/>
          </a:prstGeom>
          <a:noFill/>
          <a:ln w="57150">
            <a:solidFill>
              <a:srgbClr val="339966"/>
            </a:solidFill>
            <a:round/>
            <a:headEnd/>
            <a:tailEnd/>
          </a:ln>
        </p:spPr>
        <p:txBody>
          <a:bodyPr wrap="none" anchor="ctr"/>
          <a:lstStyle/>
          <a:p>
            <a:pPr algn="ctr" defTabSz="914400"/>
            <a:endParaRPr lang="it-IT">
              <a:latin typeface="Calibri" pitchFamily="34" charset="0"/>
            </a:endParaRPr>
          </a:p>
        </p:txBody>
      </p:sp>
      <p:sp>
        <p:nvSpPr>
          <p:cNvPr id="433161" name="Text Box 11"/>
          <p:cNvSpPr txBox="1">
            <a:spLocks noChangeArrowheads="1"/>
          </p:cNvSpPr>
          <p:nvPr/>
        </p:nvSpPr>
        <p:spPr bwMode="auto">
          <a:xfrm>
            <a:off x="1763713" y="4224338"/>
            <a:ext cx="3960812" cy="1031875"/>
          </a:xfrm>
          <a:prstGeom prst="rect">
            <a:avLst/>
          </a:prstGeom>
          <a:noFill/>
          <a:ln w="9525">
            <a:noFill/>
            <a:miter lim="800000"/>
            <a:headEnd/>
            <a:tailEnd/>
          </a:ln>
        </p:spPr>
        <p:txBody>
          <a:bodyPr>
            <a:spAutoFit/>
          </a:bodyPr>
          <a:lstStyle/>
          <a:p>
            <a:pPr marL="180975" indent="180975" defTabSz="542925">
              <a:spcBef>
                <a:spcPct val="50000"/>
              </a:spcBef>
              <a:buFont typeface="Wingdings" pitchFamily="2" charset="2"/>
              <a:buChar char="é"/>
            </a:pPr>
            <a:r>
              <a:rPr lang="it-IT" sz="2800" b="1">
                <a:solidFill>
                  <a:srgbClr val="264C00"/>
                </a:solidFill>
                <a:latin typeface="Calibri" pitchFamily="34" charset="0"/>
                <a:sym typeface="Wingdings" pitchFamily="2" charset="2"/>
              </a:rPr>
              <a:t> pH</a:t>
            </a:r>
          </a:p>
          <a:p>
            <a:pPr marL="180975" indent="180975" defTabSz="542925">
              <a:spcBef>
                <a:spcPct val="20000"/>
              </a:spcBef>
            </a:pPr>
            <a:r>
              <a:rPr lang="it-IT" sz="2800" b="1">
                <a:solidFill>
                  <a:srgbClr val="FF9933"/>
                </a:solidFill>
                <a:latin typeface="Calibri" pitchFamily="34" charset="0"/>
                <a:sym typeface="Wingdings" pitchFamily="2" charset="2"/>
              </a:rPr>
              <a:t>   </a:t>
            </a:r>
            <a:r>
              <a:rPr lang="it-IT" sz="2400" b="1">
                <a:solidFill>
                  <a:srgbClr val="264C00"/>
                </a:solidFill>
                <a:latin typeface="Calibri" pitchFamily="34" charset="0"/>
                <a:sym typeface="Wingdings" pitchFamily="2" charset="2"/>
              </a:rPr>
              <a:t>Forma non-ionica</a:t>
            </a:r>
          </a:p>
        </p:txBody>
      </p:sp>
      <p:sp>
        <p:nvSpPr>
          <p:cNvPr id="535565" name="Rectangle 13"/>
          <p:cNvSpPr>
            <a:spLocks noChangeArrowheads="1"/>
          </p:cNvSpPr>
          <p:nvPr/>
        </p:nvSpPr>
        <p:spPr bwMode="auto">
          <a:xfrm>
            <a:off x="900113" y="5699125"/>
            <a:ext cx="3290887" cy="611188"/>
          </a:xfrm>
          <a:prstGeom prst="rect">
            <a:avLst/>
          </a:prstGeom>
          <a:solidFill>
            <a:schemeClr val="bg1"/>
          </a:solidFill>
          <a:ln w="9525" algn="ctr">
            <a:solidFill>
              <a:schemeClr val="bg2"/>
            </a:solidFill>
            <a:miter lim="800000"/>
            <a:headEnd/>
            <a:tailEnd/>
          </a:ln>
          <a:effectLst>
            <a:outerShdw dist="107763" dir="2700000" algn="ctr" rotWithShape="0">
              <a:schemeClr val="bg2">
                <a:alpha val="50000"/>
              </a:schemeClr>
            </a:outerShdw>
          </a:effectLst>
        </p:spPr>
        <p:txBody>
          <a:bodyPr/>
          <a:lstStyle/>
          <a:p>
            <a:pPr algn="ctr" defTabSz="914400" fontAlgn="auto">
              <a:spcBef>
                <a:spcPts val="2400"/>
              </a:spcBef>
              <a:spcAft>
                <a:spcPts val="0"/>
              </a:spcAft>
              <a:defRPr/>
            </a:pPr>
            <a:r>
              <a:rPr lang="it-IT" b="1">
                <a:solidFill>
                  <a:srgbClr val="CC0000"/>
                </a:solidFill>
                <a:latin typeface="Calibri" pitchFamily="34" charset="0"/>
              </a:rPr>
              <a:t>Migliore assorbimento del </a:t>
            </a:r>
          </a:p>
          <a:p>
            <a:pPr algn="ctr" defTabSz="914400" fontAlgn="auto">
              <a:spcBef>
                <a:spcPts val="0"/>
              </a:spcBef>
              <a:spcAft>
                <a:spcPts val="0"/>
              </a:spcAft>
              <a:defRPr/>
            </a:pPr>
            <a:r>
              <a:rPr lang="it-IT" b="1">
                <a:solidFill>
                  <a:srgbClr val="CC0000"/>
                </a:solidFill>
                <a:latin typeface="Calibri" pitchFamily="34" charset="0"/>
              </a:rPr>
              <a:t>fentanil non-ionizzato</a:t>
            </a:r>
          </a:p>
        </p:txBody>
      </p:sp>
      <p:sp>
        <p:nvSpPr>
          <p:cNvPr id="433163" name="AutoShape 14"/>
          <p:cNvSpPr>
            <a:spLocks noChangeArrowheads="1"/>
          </p:cNvSpPr>
          <p:nvPr/>
        </p:nvSpPr>
        <p:spPr bwMode="auto">
          <a:xfrm>
            <a:off x="2339975" y="5230813"/>
            <a:ext cx="431800" cy="420687"/>
          </a:xfrm>
          <a:prstGeom prst="downArrow">
            <a:avLst>
              <a:gd name="adj1" fmla="val 50000"/>
              <a:gd name="adj2" fmla="val 25000"/>
            </a:avLst>
          </a:prstGeom>
          <a:gradFill rotWithShape="1">
            <a:gsLst>
              <a:gs pos="0">
                <a:srgbClr val="339966"/>
              </a:gs>
              <a:gs pos="100000">
                <a:srgbClr val="256E4A"/>
              </a:gs>
            </a:gsLst>
            <a:lin ang="5400000" scaled="1"/>
          </a:gradFill>
          <a:ln w="9525">
            <a:noFill/>
            <a:miter lim="800000"/>
            <a:headEnd/>
            <a:tailEnd/>
          </a:ln>
        </p:spPr>
        <p:txBody>
          <a:bodyPr wrap="none" anchor="ctr"/>
          <a:lstStyle/>
          <a:p>
            <a:pPr algn="ctr" defTabSz="914400"/>
            <a:endParaRPr lang="it-IT">
              <a:latin typeface="Calibri" pitchFamily="34" charset="0"/>
            </a:endParaRPr>
          </a:p>
        </p:txBody>
      </p:sp>
      <p:grpSp>
        <p:nvGrpSpPr>
          <p:cNvPr id="433164" name="Group 15"/>
          <p:cNvGrpSpPr>
            <a:grpSpLocks/>
          </p:cNvGrpSpPr>
          <p:nvPr/>
        </p:nvGrpSpPr>
        <p:grpSpPr bwMode="auto">
          <a:xfrm>
            <a:off x="5219700" y="3084513"/>
            <a:ext cx="3779838" cy="2794000"/>
            <a:chOff x="3334" y="1625"/>
            <a:chExt cx="2381" cy="1760"/>
          </a:xfrm>
        </p:grpSpPr>
        <p:graphicFrame>
          <p:nvGraphicFramePr>
            <p:cNvPr id="433154" name="Object 16"/>
            <p:cNvGraphicFramePr>
              <a:graphicFrameLocks noChangeAspect="1"/>
            </p:cNvGraphicFramePr>
            <p:nvPr/>
          </p:nvGraphicFramePr>
          <p:xfrm>
            <a:off x="3334" y="1625"/>
            <a:ext cx="2381" cy="1760"/>
          </p:xfrm>
          <a:graphic>
            <a:graphicData uri="http://schemas.openxmlformats.org/presentationml/2006/ole">
              <p:oleObj spid="_x0000_s433154" name="Photo Editor Photo" r:id="rId4" imgW="6857143" imgH="4629796" progId="">
                <p:embed/>
              </p:oleObj>
            </a:graphicData>
          </a:graphic>
        </p:graphicFrame>
        <p:sp>
          <p:nvSpPr>
            <p:cNvPr id="535569" name="Text Box 11"/>
            <p:cNvSpPr txBox="1">
              <a:spLocks noChangeArrowheads="1"/>
            </p:cNvSpPr>
            <p:nvPr/>
          </p:nvSpPr>
          <p:spPr bwMode="auto">
            <a:xfrm>
              <a:off x="3626" y="1788"/>
              <a:ext cx="334" cy="145"/>
            </a:xfrm>
            <a:prstGeom prst="rect">
              <a:avLst/>
            </a:prstGeom>
            <a:solidFill>
              <a:schemeClr val="bg1"/>
            </a:solidFill>
            <a:ln w="9525" algn="ctr">
              <a:solidFill>
                <a:schemeClr val="bg2"/>
              </a:solidFill>
              <a:miter lim="800000"/>
              <a:headEnd/>
              <a:tailEnd/>
            </a:ln>
            <a:effectLst>
              <a:outerShdw dist="107763" dir="2700000" algn="ctr" rotWithShape="0">
                <a:schemeClr val="bg2">
                  <a:alpha val="50000"/>
                </a:schemeClr>
              </a:outerShdw>
            </a:effectLst>
          </p:spPr>
          <p:txBody>
            <a:bodyPr/>
            <a:lstStyle/>
            <a:p>
              <a:pPr algn="ctr" defTabSz="914400" fontAlgn="auto">
                <a:spcBef>
                  <a:spcPts val="0"/>
                </a:spcBef>
                <a:spcAft>
                  <a:spcPts val="0"/>
                </a:spcAft>
                <a:defRPr/>
              </a:pPr>
              <a:r>
                <a:rPr lang="en-US" sz="1000" b="1">
                  <a:solidFill>
                    <a:srgbClr val="000099"/>
                  </a:solidFill>
                  <a:latin typeface="Calibri" pitchFamily="34" charset="0"/>
                </a:rPr>
                <a:t>Alto</a:t>
              </a:r>
            </a:p>
          </p:txBody>
        </p:sp>
        <p:sp>
          <p:nvSpPr>
            <p:cNvPr id="535570" name="Text Box 12"/>
            <p:cNvSpPr txBox="1">
              <a:spLocks noChangeArrowheads="1"/>
            </p:cNvSpPr>
            <p:nvPr/>
          </p:nvSpPr>
          <p:spPr bwMode="auto">
            <a:xfrm>
              <a:off x="3589" y="3076"/>
              <a:ext cx="380" cy="152"/>
            </a:xfrm>
            <a:prstGeom prst="rect">
              <a:avLst/>
            </a:prstGeom>
            <a:solidFill>
              <a:schemeClr val="bg1"/>
            </a:solidFill>
            <a:ln w="9525" algn="ctr">
              <a:solidFill>
                <a:schemeClr val="bg2"/>
              </a:solidFill>
              <a:miter lim="800000"/>
              <a:headEnd/>
              <a:tailEnd/>
            </a:ln>
            <a:effectLst>
              <a:outerShdw dist="107763" dir="2700000" algn="ctr" rotWithShape="0">
                <a:schemeClr val="bg2">
                  <a:alpha val="50000"/>
                </a:schemeClr>
              </a:outerShdw>
            </a:effectLst>
          </p:spPr>
          <p:txBody>
            <a:bodyPr/>
            <a:lstStyle/>
            <a:p>
              <a:pPr algn="ctr" defTabSz="914400" fontAlgn="auto">
                <a:spcBef>
                  <a:spcPts val="0"/>
                </a:spcBef>
                <a:spcAft>
                  <a:spcPts val="0"/>
                </a:spcAft>
                <a:defRPr/>
              </a:pPr>
              <a:r>
                <a:rPr lang="en-US" sz="1000" b="1">
                  <a:solidFill>
                    <a:srgbClr val="000099"/>
                  </a:solidFill>
                  <a:latin typeface="Calibri" pitchFamily="34" charset="0"/>
                </a:rPr>
                <a:t>Basso</a:t>
              </a:r>
            </a:p>
          </p:txBody>
        </p:sp>
        <p:sp>
          <p:nvSpPr>
            <p:cNvPr id="535571" name="Text Box 13"/>
            <p:cNvSpPr txBox="1">
              <a:spLocks noChangeArrowheads="1"/>
            </p:cNvSpPr>
            <p:nvPr/>
          </p:nvSpPr>
          <p:spPr bwMode="auto">
            <a:xfrm>
              <a:off x="3419" y="2331"/>
              <a:ext cx="279" cy="192"/>
            </a:xfrm>
            <a:prstGeom prst="rect">
              <a:avLst/>
            </a:prstGeom>
            <a:solidFill>
              <a:schemeClr val="bg1"/>
            </a:solidFill>
            <a:ln w="9525" algn="ctr">
              <a:solidFill>
                <a:schemeClr val="bg2"/>
              </a:solidFill>
              <a:miter lim="800000"/>
              <a:headEnd/>
              <a:tailEnd/>
            </a:ln>
            <a:effectLst>
              <a:outerShdw dist="107763" dir="2700000" algn="ctr" rotWithShape="0">
                <a:schemeClr val="bg2">
                  <a:alpha val="50000"/>
                </a:schemeClr>
              </a:outerShdw>
            </a:effectLst>
          </p:spPr>
          <p:txBody>
            <a:bodyPr/>
            <a:lstStyle/>
            <a:p>
              <a:pPr defTabSz="914400" fontAlgn="auto">
                <a:spcBef>
                  <a:spcPts val="0"/>
                </a:spcBef>
                <a:spcAft>
                  <a:spcPts val="0"/>
                </a:spcAft>
                <a:defRPr/>
              </a:pPr>
              <a:r>
                <a:rPr lang="en-US" sz="1400">
                  <a:solidFill>
                    <a:srgbClr val="000099"/>
                  </a:solidFill>
                  <a:latin typeface="Calibri" pitchFamily="34" charset="0"/>
                </a:rPr>
                <a:t>pH</a:t>
              </a:r>
            </a:p>
          </p:txBody>
        </p:sp>
      </p:grpSp>
      <p:sp>
        <p:nvSpPr>
          <p:cNvPr id="406544" name="Line 16"/>
          <p:cNvSpPr>
            <a:spLocks noChangeShapeType="1"/>
          </p:cNvSpPr>
          <p:nvPr/>
        </p:nvSpPr>
        <p:spPr bwMode="auto">
          <a:xfrm flipH="1">
            <a:off x="4191000" y="2709863"/>
            <a:ext cx="1028700" cy="2881312"/>
          </a:xfrm>
          <a:prstGeom prst="line">
            <a:avLst/>
          </a:prstGeom>
          <a:noFill/>
          <a:ln w="38100">
            <a:solidFill>
              <a:srgbClr val="CC0000"/>
            </a:solidFill>
            <a:round/>
            <a:headEnd/>
            <a:tailEnd type="arrow" w="med" len="med"/>
          </a:ln>
          <a:effectLst>
            <a:outerShdw dist="89803" dir="2700000" algn="ctr" rotWithShape="0">
              <a:srgbClr val="B2B2B2">
                <a:alpha val="50000"/>
              </a:srgbClr>
            </a:outerShdw>
          </a:effectLst>
        </p:spPr>
        <p:txBody>
          <a:bodyPr/>
          <a:lstStyle/>
          <a:p>
            <a:pPr defTabSz="914400" fontAlgn="auto">
              <a:spcBef>
                <a:spcPts val="0"/>
              </a:spcBef>
              <a:spcAft>
                <a:spcPts val="0"/>
              </a:spcAft>
              <a:defRPr/>
            </a:pPr>
            <a:endParaRPr lang="it-IT" sz="2800">
              <a:latin typeface="Arial" pitchFamily="34" charset="0"/>
              <a:ea typeface="ＭＳ Ｐゴシック" pitchFamily="34" charset="-128"/>
            </a:endParaRPr>
          </a:p>
        </p:txBody>
      </p:sp>
      <p:sp>
        <p:nvSpPr>
          <p:cNvPr id="433166" name="Rectangle 7"/>
          <p:cNvSpPr>
            <a:spLocks noChangeArrowheads="1"/>
          </p:cNvSpPr>
          <p:nvPr/>
        </p:nvSpPr>
        <p:spPr bwMode="auto">
          <a:xfrm>
            <a:off x="1106488" y="44450"/>
            <a:ext cx="8353425" cy="1152525"/>
          </a:xfrm>
          <a:prstGeom prst="rect">
            <a:avLst/>
          </a:prstGeom>
          <a:noFill/>
          <a:ln w="9525">
            <a:noFill/>
            <a:miter lim="800000"/>
            <a:headEnd/>
            <a:tailEnd/>
          </a:ln>
        </p:spPr>
        <p:txBody>
          <a:bodyPr anchor="ctr"/>
          <a:lstStyle/>
          <a:p>
            <a:pPr defTabSz="914400" eaLnBrk="0" hangingPunct="0"/>
            <a:r>
              <a:rPr lang="en-US" sz="2800" b="1">
                <a:solidFill>
                  <a:schemeClr val="tx2"/>
                </a:solidFill>
                <a:latin typeface="Verdana" pitchFamily="34" charset="0"/>
              </a:rPr>
              <a:t>I ROO NEL TRATTAMENTO DEL BTcP</a:t>
            </a:r>
            <a:br>
              <a:rPr lang="en-US" sz="2800" b="1">
                <a:solidFill>
                  <a:schemeClr val="tx2"/>
                </a:solidFill>
                <a:latin typeface="Verdana" pitchFamily="34" charset="0"/>
              </a:rPr>
            </a:br>
            <a:r>
              <a:rPr lang="en-US" sz="2800" b="1">
                <a:solidFill>
                  <a:schemeClr val="tx2"/>
                </a:solidFill>
                <a:latin typeface="Verdana" pitchFamily="34" charset="0"/>
              </a:rPr>
              <a:t>FBT </a:t>
            </a:r>
            <a:r>
              <a:rPr lang="en-US" sz="2800" b="1">
                <a:solidFill>
                  <a:schemeClr val="tx2"/>
                </a:solidFill>
                <a:latin typeface="Calisto MT" pitchFamily="18" charset="0"/>
              </a:rPr>
              <a:t>–</a:t>
            </a:r>
            <a:r>
              <a:rPr lang="en-US" sz="2800" b="1">
                <a:solidFill>
                  <a:schemeClr val="tx2"/>
                </a:solidFill>
                <a:latin typeface="Verdana" pitchFamily="34" charset="0"/>
              </a:rPr>
              <a:t> TECNOLOGIA ORAVESCENT</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451" name="Content Placeholder 19"/>
          <p:cNvSpPr>
            <a:spLocks noGrp="1"/>
          </p:cNvSpPr>
          <p:nvPr>
            <p:ph idx="4294967295"/>
          </p:nvPr>
        </p:nvSpPr>
        <p:spPr>
          <a:xfrm>
            <a:off x="684213" y="1341438"/>
            <a:ext cx="8208962" cy="730250"/>
          </a:xfrm>
        </p:spPr>
        <p:txBody>
          <a:bodyPr rtlCol="0">
            <a:normAutofit fontScale="92500" lnSpcReduction="10000"/>
          </a:bodyPr>
          <a:lstStyle/>
          <a:p>
            <a:pPr marL="266700" indent="-266700" fontAlgn="auto">
              <a:spcAft>
                <a:spcPts val="0"/>
              </a:spcAft>
              <a:defRPr/>
            </a:pPr>
            <a:r>
              <a:rPr lang="it-IT" sz="2400" b="1">
                <a:solidFill>
                  <a:schemeClr val="tx1">
                    <a:lumMod val="65000"/>
                    <a:lumOff val="35000"/>
                  </a:schemeClr>
                </a:solidFill>
              </a:rPr>
              <a:t>Il cambiamento del pH è un processo dinamico che guida l’assorbimento del fentanil</a:t>
            </a:r>
          </a:p>
        </p:txBody>
      </p:sp>
      <p:sp>
        <p:nvSpPr>
          <p:cNvPr id="104452" name="Content Placeholder 24"/>
          <p:cNvSpPr>
            <a:spLocks noGrp="1"/>
          </p:cNvSpPr>
          <p:nvPr>
            <p:ph sz="quarter" idx="4294967295"/>
          </p:nvPr>
        </p:nvSpPr>
        <p:spPr>
          <a:xfrm>
            <a:off x="3181350" y="5754688"/>
            <a:ext cx="6002338" cy="581025"/>
          </a:xfrm>
        </p:spPr>
        <p:txBody>
          <a:bodyPr rtlCol="0" anchor="b">
            <a:normAutofit fontScale="77500" lnSpcReduction="20000"/>
          </a:bodyPr>
          <a:lstStyle/>
          <a:p>
            <a:pPr marL="266700" indent="-266700" algn="just" fontAlgn="auto">
              <a:spcBef>
                <a:spcPct val="0"/>
              </a:spcBef>
              <a:spcAft>
                <a:spcPts val="0"/>
              </a:spcAft>
              <a:buClr>
                <a:schemeClr val="bg1"/>
              </a:buClr>
              <a:buFont typeface="+mj-lt" charset="0"/>
              <a:buNone/>
              <a:defRPr/>
            </a:pPr>
            <a:r>
              <a:rPr lang="en-US" sz="2000">
                <a:solidFill>
                  <a:schemeClr val="tx1">
                    <a:lumMod val="65000"/>
                    <a:lumOff val="35000"/>
                  </a:schemeClr>
                </a:solidFill>
                <a:latin typeface="Arial" charset="0"/>
              </a:rPr>
              <a:t>*La reazione è un processo dinamico che comporta ripetuti cambiamenti nel tempo </a:t>
            </a:r>
          </a:p>
          <a:p>
            <a:pPr marL="266700" indent="-266700" algn="just" fontAlgn="auto">
              <a:spcBef>
                <a:spcPct val="0"/>
              </a:spcBef>
              <a:spcAft>
                <a:spcPts val="0"/>
              </a:spcAft>
              <a:buClr>
                <a:schemeClr val="bg1"/>
              </a:buClr>
              <a:buFont typeface="+mj-lt" charset="0"/>
              <a:buNone/>
              <a:defRPr/>
            </a:pPr>
            <a:r>
              <a:rPr lang="en-US" sz="1000" i="1">
                <a:solidFill>
                  <a:schemeClr val="tx1">
                    <a:lumMod val="65000"/>
                    <a:lumOff val="35000"/>
                  </a:schemeClr>
                </a:solidFill>
                <a:latin typeface="Arial" charset="0"/>
              </a:rPr>
              <a:t>			Adattata da: Durfee et al (2006). Am J Drug Deliv, 4: 1-5.</a:t>
            </a:r>
          </a:p>
        </p:txBody>
      </p:sp>
      <p:grpSp>
        <p:nvGrpSpPr>
          <p:cNvPr id="435205" name="Group 5"/>
          <p:cNvGrpSpPr>
            <a:grpSpLocks/>
          </p:cNvGrpSpPr>
          <p:nvPr/>
        </p:nvGrpSpPr>
        <p:grpSpPr bwMode="auto">
          <a:xfrm>
            <a:off x="806450" y="1785938"/>
            <a:ext cx="7437438" cy="3878262"/>
            <a:chOff x="59" y="1205"/>
            <a:chExt cx="5001" cy="2545"/>
          </a:xfrm>
        </p:grpSpPr>
        <p:graphicFrame>
          <p:nvGraphicFramePr>
            <p:cNvPr id="435202" name="Chart 22"/>
            <p:cNvGraphicFramePr>
              <a:graphicFrameLocks noChangeAspect="1"/>
            </p:cNvGraphicFramePr>
            <p:nvPr/>
          </p:nvGraphicFramePr>
          <p:xfrm>
            <a:off x="59" y="1205"/>
            <a:ext cx="4999" cy="2332"/>
          </p:xfrm>
          <a:graphic>
            <a:graphicData uri="http://schemas.openxmlformats.org/presentationml/2006/ole">
              <p:oleObj spid="_x0000_s435202" name="Grafico" r:id="rId4" imgW="7937680" imgH="3700593" progId="Excel.Sheet.8">
                <p:embed/>
              </p:oleObj>
            </a:graphicData>
          </a:graphic>
        </p:graphicFrame>
        <p:sp>
          <p:nvSpPr>
            <p:cNvPr id="435207" name="Text Box 10"/>
            <p:cNvSpPr txBox="1">
              <a:spLocks noChangeArrowheads="1"/>
            </p:cNvSpPr>
            <p:nvPr/>
          </p:nvSpPr>
          <p:spPr bwMode="auto">
            <a:xfrm>
              <a:off x="2299" y="3529"/>
              <a:ext cx="1147" cy="221"/>
            </a:xfrm>
            <a:prstGeom prst="rect">
              <a:avLst/>
            </a:prstGeom>
            <a:noFill/>
            <a:ln w="9525">
              <a:noFill/>
              <a:miter lim="800000"/>
              <a:headEnd/>
              <a:tailEnd/>
            </a:ln>
          </p:spPr>
          <p:txBody>
            <a:bodyPr lIns="91401" tIns="45700" rIns="91401" bIns="45700">
              <a:spAutoFit/>
            </a:bodyPr>
            <a:lstStyle/>
            <a:p>
              <a:pPr algn="ctr" defTabSz="914400">
                <a:spcBef>
                  <a:spcPct val="50000"/>
                </a:spcBef>
              </a:pPr>
              <a:r>
                <a:rPr lang="en-US" sz="1600" b="1">
                  <a:solidFill>
                    <a:srgbClr val="000099"/>
                  </a:solidFill>
                  <a:latin typeface="Calibri" pitchFamily="34" charset="0"/>
                </a:rPr>
                <a:t>Tempo*</a:t>
              </a:r>
            </a:p>
          </p:txBody>
        </p:sp>
        <p:sp>
          <p:nvSpPr>
            <p:cNvPr id="435208" name="Line 11"/>
            <p:cNvSpPr>
              <a:spLocks noChangeShapeType="1"/>
            </p:cNvSpPr>
            <p:nvPr/>
          </p:nvSpPr>
          <p:spPr bwMode="auto">
            <a:xfrm>
              <a:off x="3021" y="3641"/>
              <a:ext cx="288" cy="0"/>
            </a:xfrm>
            <a:prstGeom prst="line">
              <a:avLst/>
            </a:prstGeom>
            <a:noFill/>
            <a:ln w="31750">
              <a:solidFill>
                <a:schemeClr val="bg1"/>
              </a:solidFill>
              <a:round/>
              <a:headEnd/>
              <a:tailEnd type="triangle" w="med" len="med"/>
            </a:ln>
          </p:spPr>
          <p:txBody>
            <a:bodyPr/>
            <a:lstStyle/>
            <a:p>
              <a:endParaRPr lang="it-IT"/>
            </a:p>
          </p:txBody>
        </p:sp>
        <p:sp>
          <p:nvSpPr>
            <p:cNvPr id="435209" name="Text Box 6"/>
            <p:cNvSpPr txBox="1">
              <a:spLocks noChangeArrowheads="1"/>
            </p:cNvSpPr>
            <p:nvPr/>
          </p:nvSpPr>
          <p:spPr bwMode="auto">
            <a:xfrm>
              <a:off x="3878" y="2616"/>
              <a:ext cx="1182" cy="220"/>
            </a:xfrm>
            <a:prstGeom prst="rect">
              <a:avLst/>
            </a:prstGeom>
            <a:noFill/>
            <a:ln w="9525">
              <a:noFill/>
              <a:miter lim="800000"/>
              <a:headEnd/>
              <a:tailEnd/>
            </a:ln>
          </p:spPr>
          <p:txBody>
            <a:bodyPr>
              <a:spAutoFit/>
            </a:bodyPr>
            <a:lstStyle/>
            <a:p>
              <a:pPr algn="ctr" defTabSz="914400">
                <a:spcBef>
                  <a:spcPct val="50000"/>
                </a:spcBef>
              </a:pPr>
              <a:r>
                <a:rPr lang="it-IT" sz="1600" b="1">
                  <a:solidFill>
                    <a:schemeClr val="bg1"/>
                  </a:solidFill>
                  <a:latin typeface="Calibri" pitchFamily="34" charset="0"/>
                </a:rPr>
                <a:t>3. Assorbimento</a:t>
              </a:r>
            </a:p>
          </p:txBody>
        </p:sp>
        <p:sp>
          <p:nvSpPr>
            <p:cNvPr id="435210" name="Text Box 7"/>
            <p:cNvSpPr txBox="1">
              <a:spLocks noChangeArrowheads="1"/>
            </p:cNvSpPr>
            <p:nvPr/>
          </p:nvSpPr>
          <p:spPr bwMode="auto">
            <a:xfrm>
              <a:off x="1852" y="3058"/>
              <a:ext cx="1119" cy="221"/>
            </a:xfrm>
            <a:prstGeom prst="rect">
              <a:avLst/>
            </a:prstGeom>
            <a:noFill/>
            <a:ln w="9525">
              <a:noFill/>
              <a:miter lim="800000"/>
              <a:headEnd/>
              <a:tailEnd/>
            </a:ln>
          </p:spPr>
          <p:txBody>
            <a:bodyPr>
              <a:spAutoFit/>
            </a:bodyPr>
            <a:lstStyle/>
            <a:p>
              <a:pPr algn="ctr" defTabSz="914400">
                <a:spcBef>
                  <a:spcPct val="50000"/>
                </a:spcBef>
              </a:pPr>
              <a:r>
                <a:rPr lang="it-IT" sz="1600" b="1">
                  <a:solidFill>
                    <a:schemeClr val="bg1"/>
                  </a:solidFill>
                  <a:latin typeface="Calibri" pitchFamily="34" charset="0"/>
                </a:rPr>
                <a:t>2. Dissoluzione</a:t>
              </a:r>
            </a:p>
          </p:txBody>
        </p:sp>
        <p:sp>
          <p:nvSpPr>
            <p:cNvPr id="435211" name="Text Box 8"/>
            <p:cNvSpPr txBox="1">
              <a:spLocks noChangeArrowheads="1"/>
            </p:cNvSpPr>
            <p:nvPr/>
          </p:nvSpPr>
          <p:spPr bwMode="auto">
            <a:xfrm>
              <a:off x="1633" y="1812"/>
              <a:ext cx="1519" cy="221"/>
            </a:xfrm>
            <a:prstGeom prst="rect">
              <a:avLst/>
            </a:prstGeom>
            <a:noFill/>
            <a:ln w="9525">
              <a:noFill/>
              <a:miter lim="800000"/>
              <a:headEnd/>
              <a:tailEnd/>
            </a:ln>
          </p:spPr>
          <p:txBody>
            <a:bodyPr>
              <a:spAutoFit/>
            </a:bodyPr>
            <a:lstStyle/>
            <a:p>
              <a:pPr marL="342900" indent="-342900" algn="ctr" defTabSz="914400">
                <a:spcBef>
                  <a:spcPct val="50000"/>
                </a:spcBef>
              </a:pPr>
              <a:r>
                <a:rPr lang="it-IT" sz="1600" b="1">
                  <a:solidFill>
                    <a:schemeClr val="bg1"/>
                  </a:solidFill>
                  <a:latin typeface="Calibri" pitchFamily="34" charset="0"/>
                </a:rPr>
                <a:t>1 Somministrazione</a:t>
              </a:r>
              <a:endParaRPr lang="it-IT" b="1">
                <a:solidFill>
                  <a:schemeClr val="bg1"/>
                </a:solidFill>
                <a:latin typeface="Calibri" pitchFamily="34" charset="0"/>
              </a:endParaRPr>
            </a:p>
          </p:txBody>
        </p:sp>
        <p:sp>
          <p:nvSpPr>
            <p:cNvPr id="435212" name="Right Arrow 25"/>
            <p:cNvSpPr>
              <a:spLocks noChangeArrowheads="1"/>
            </p:cNvSpPr>
            <p:nvPr/>
          </p:nvSpPr>
          <p:spPr bwMode="auto">
            <a:xfrm rot="-9780000">
              <a:off x="1535" y="3002"/>
              <a:ext cx="345" cy="58"/>
            </a:xfrm>
            <a:prstGeom prst="rightArrow">
              <a:avLst>
                <a:gd name="adj1" fmla="val 50000"/>
                <a:gd name="adj2" fmla="val 50010"/>
              </a:avLst>
            </a:prstGeom>
            <a:solidFill>
              <a:schemeClr val="bg1"/>
            </a:solidFill>
            <a:ln w="9525">
              <a:solidFill>
                <a:schemeClr val="bg1"/>
              </a:solidFill>
              <a:round/>
              <a:headEnd/>
              <a:tailEnd/>
            </a:ln>
          </p:spPr>
          <p:txBody>
            <a:bodyPr rot="10800000"/>
            <a:lstStyle/>
            <a:p>
              <a:pPr defTabSz="914400" eaLnBrk="0" hangingPunct="0"/>
              <a:endParaRPr lang="it-IT" sz="2400" b="1">
                <a:solidFill>
                  <a:schemeClr val="bg1"/>
                </a:solidFill>
                <a:latin typeface="Calibri" pitchFamily="34" charset="0"/>
              </a:endParaRPr>
            </a:p>
          </p:txBody>
        </p:sp>
        <p:sp>
          <p:nvSpPr>
            <p:cNvPr id="435213" name="Right Arrow 26"/>
            <p:cNvSpPr>
              <a:spLocks noChangeArrowheads="1"/>
            </p:cNvSpPr>
            <p:nvPr/>
          </p:nvSpPr>
          <p:spPr bwMode="auto">
            <a:xfrm rot="-9751255">
              <a:off x="1361" y="1856"/>
              <a:ext cx="346" cy="58"/>
            </a:xfrm>
            <a:prstGeom prst="rightArrow">
              <a:avLst>
                <a:gd name="adj1" fmla="val 50000"/>
                <a:gd name="adj2" fmla="val 49713"/>
              </a:avLst>
            </a:prstGeom>
            <a:solidFill>
              <a:schemeClr val="bg1"/>
            </a:solidFill>
            <a:ln w="9525">
              <a:solidFill>
                <a:schemeClr val="bg1"/>
              </a:solidFill>
              <a:round/>
              <a:headEnd/>
              <a:tailEnd/>
            </a:ln>
          </p:spPr>
          <p:txBody>
            <a:bodyPr rot="10800000"/>
            <a:lstStyle/>
            <a:p>
              <a:pPr defTabSz="914400" eaLnBrk="0" hangingPunct="0"/>
              <a:endParaRPr lang="it-IT" sz="2400" b="1">
                <a:solidFill>
                  <a:schemeClr val="bg1"/>
                </a:solidFill>
                <a:latin typeface="Calibri" pitchFamily="34" charset="0"/>
              </a:endParaRPr>
            </a:p>
          </p:txBody>
        </p:sp>
        <p:sp>
          <p:nvSpPr>
            <p:cNvPr id="435214" name="Right Arrow 27"/>
            <p:cNvSpPr>
              <a:spLocks noChangeArrowheads="1"/>
            </p:cNvSpPr>
            <p:nvPr/>
          </p:nvSpPr>
          <p:spPr bwMode="auto">
            <a:xfrm rot="-7620000">
              <a:off x="3881" y="2447"/>
              <a:ext cx="346" cy="57"/>
            </a:xfrm>
            <a:prstGeom prst="rightArrow">
              <a:avLst>
                <a:gd name="adj1" fmla="val 50000"/>
                <a:gd name="adj2" fmla="val 50585"/>
              </a:avLst>
            </a:prstGeom>
            <a:solidFill>
              <a:schemeClr val="bg1"/>
            </a:solidFill>
            <a:ln w="9525">
              <a:solidFill>
                <a:schemeClr val="bg1"/>
              </a:solidFill>
              <a:round/>
              <a:headEnd/>
              <a:tailEnd/>
            </a:ln>
          </p:spPr>
          <p:txBody>
            <a:bodyPr vert="eaVert"/>
            <a:lstStyle/>
            <a:p>
              <a:pPr defTabSz="914400" eaLnBrk="0" hangingPunct="0"/>
              <a:endParaRPr lang="it-IT" sz="2400" b="1">
                <a:solidFill>
                  <a:schemeClr val="bg1"/>
                </a:solidFill>
                <a:latin typeface="Calibri" pitchFamily="34" charset="0"/>
              </a:endParaRPr>
            </a:p>
          </p:txBody>
        </p:sp>
        <p:sp>
          <p:nvSpPr>
            <p:cNvPr id="435215" name="Line 15"/>
            <p:cNvSpPr>
              <a:spLocks noChangeShapeType="1"/>
            </p:cNvSpPr>
            <p:nvPr/>
          </p:nvSpPr>
          <p:spPr bwMode="auto">
            <a:xfrm>
              <a:off x="1156" y="1389"/>
              <a:ext cx="0" cy="2086"/>
            </a:xfrm>
            <a:prstGeom prst="line">
              <a:avLst/>
            </a:prstGeom>
            <a:noFill/>
            <a:ln w="41275">
              <a:solidFill>
                <a:srgbClr val="000099"/>
              </a:solidFill>
              <a:round/>
              <a:headEnd type="triangle" w="med" len="med"/>
              <a:tailEnd/>
            </a:ln>
          </p:spPr>
          <p:txBody>
            <a:bodyPr/>
            <a:lstStyle/>
            <a:p>
              <a:endParaRPr lang="it-IT"/>
            </a:p>
          </p:txBody>
        </p:sp>
        <p:sp>
          <p:nvSpPr>
            <p:cNvPr id="435216" name="Line 16"/>
            <p:cNvSpPr>
              <a:spLocks noChangeShapeType="1"/>
            </p:cNvSpPr>
            <p:nvPr/>
          </p:nvSpPr>
          <p:spPr bwMode="auto">
            <a:xfrm flipH="1">
              <a:off x="1156" y="3475"/>
              <a:ext cx="3901" cy="0"/>
            </a:xfrm>
            <a:prstGeom prst="line">
              <a:avLst/>
            </a:prstGeom>
            <a:noFill/>
            <a:ln w="41275">
              <a:solidFill>
                <a:srgbClr val="000099"/>
              </a:solidFill>
              <a:round/>
              <a:headEnd type="triangle" w="med" len="med"/>
              <a:tailEnd/>
            </a:ln>
          </p:spPr>
          <p:txBody>
            <a:bodyPr/>
            <a:lstStyle/>
            <a:p>
              <a:endParaRPr lang="it-IT"/>
            </a:p>
          </p:txBody>
        </p:sp>
        <p:sp>
          <p:nvSpPr>
            <p:cNvPr id="435217" name="Text Box 17"/>
            <p:cNvSpPr txBox="1">
              <a:spLocks noChangeArrowheads="1"/>
            </p:cNvSpPr>
            <p:nvPr/>
          </p:nvSpPr>
          <p:spPr bwMode="auto">
            <a:xfrm>
              <a:off x="204" y="1344"/>
              <a:ext cx="908" cy="240"/>
            </a:xfrm>
            <a:prstGeom prst="rect">
              <a:avLst/>
            </a:prstGeom>
            <a:noFill/>
            <a:ln w="9525">
              <a:noFill/>
              <a:miter lim="800000"/>
              <a:headEnd/>
              <a:tailEnd/>
            </a:ln>
          </p:spPr>
          <p:txBody>
            <a:bodyPr>
              <a:spAutoFit/>
            </a:bodyPr>
            <a:lstStyle/>
            <a:p>
              <a:pPr algn="r" defTabSz="914400">
                <a:spcBef>
                  <a:spcPct val="50000"/>
                </a:spcBef>
              </a:pPr>
              <a:r>
                <a:rPr lang="en-GB" b="1">
                  <a:solidFill>
                    <a:srgbClr val="000099"/>
                  </a:solidFill>
                  <a:latin typeface="Calibri" pitchFamily="34" charset="0"/>
                </a:rPr>
                <a:t>pH</a:t>
              </a:r>
            </a:p>
          </p:txBody>
        </p:sp>
      </p:grpSp>
      <p:sp>
        <p:nvSpPr>
          <p:cNvPr id="435206" name="Rectangle 7"/>
          <p:cNvSpPr>
            <a:spLocks noChangeArrowheads="1"/>
          </p:cNvSpPr>
          <p:nvPr/>
        </p:nvSpPr>
        <p:spPr bwMode="auto">
          <a:xfrm>
            <a:off x="1025525" y="-26988"/>
            <a:ext cx="8281988" cy="1296988"/>
          </a:xfrm>
          <a:prstGeom prst="rect">
            <a:avLst/>
          </a:prstGeom>
          <a:noFill/>
          <a:ln w="9525">
            <a:noFill/>
            <a:miter lim="800000"/>
            <a:headEnd/>
            <a:tailEnd/>
          </a:ln>
        </p:spPr>
        <p:txBody>
          <a:bodyPr anchor="ctr"/>
          <a:lstStyle/>
          <a:p>
            <a:pPr defTabSz="914400" eaLnBrk="0" hangingPunct="0"/>
            <a:r>
              <a:rPr lang="en-US" sz="2800" b="1">
                <a:solidFill>
                  <a:schemeClr val="tx2"/>
                </a:solidFill>
                <a:latin typeface="Verdana" pitchFamily="34" charset="0"/>
              </a:rPr>
              <a:t>I ROO NEL TRATTAMENTO DEL BTcP</a:t>
            </a:r>
            <a:br>
              <a:rPr lang="en-US" sz="2800" b="1">
                <a:solidFill>
                  <a:schemeClr val="tx2"/>
                </a:solidFill>
                <a:latin typeface="Verdana" pitchFamily="34" charset="0"/>
              </a:rPr>
            </a:br>
            <a:r>
              <a:rPr lang="en-US" sz="2800" b="1">
                <a:solidFill>
                  <a:schemeClr val="tx2"/>
                </a:solidFill>
                <a:latin typeface="Verdana" pitchFamily="34" charset="0"/>
              </a:rPr>
              <a:t>FBT </a:t>
            </a:r>
            <a:r>
              <a:rPr lang="en-US" sz="2800" b="1">
                <a:solidFill>
                  <a:schemeClr val="tx2"/>
                </a:solidFill>
                <a:latin typeface="Calisto MT" pitchFamily="18" charset="0"/>
              </a:rPr>
              <a:t>–</a:t>
            </a:r>
            <a:r>
              <a:rPr lang="en-US" sz="2800" b="1">
                <a:solidFill>
                  <a:schemeClr val="tx2"/>
                </a:solidFill>
                <a:latin typeface="Verdana" pitchFamily="34" charset="0"/>
              </a:rPr>
              <a:t> TECNOLOGIA ORAVESCENT</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p:cNvSpPr>
          <p:nvPr>
            <p:ph type="body" idx="1"/>
          </p:nvPr>
        </p:nvSpPr>
        <p:spPr>
          <a:xfrm>
            <a:off x="914400" y="2743200"/>
            <a:ext cx="3975100" cy="3081338"/>
          </a:xfrm>
        </p:spPr>
        <p:txBody>
          <a:bodyPr rtlCol="0">
            <a:normAutofit fontScale="92500" lnSpcReduction="10000"/>
          </a:bodyPr>
          <a:lstStyle/>
          <a:p>
            <a:pPr algn="just" fontAlgn="auto">
              <a:spcBef>
                <a:spcPct val="0"/>
              </a:spcBef>
              <a:spcAft>
                <a:spcPts val="0"/>
              </a:spcAft>
              <a:defRPr/>
            </a:pPr>
            <a:r>
              <a:rPr lang="en-GB" sz="2000" dirty="0">
                <a:solidFill>
                  <a:schemeClr val="tx1">
                    <a:lumMod val="65000"/>
                    <a:lumOff val="35000"/>
                  </a:schemeClr>
                </a:solidFill>
              </a:rPr>
              <a:t>La </a:t>
            </a:r>
            <a:r>
              <a:rPr lang="en-GB" sz="2000" dirty="0" err="1">
                <a:solidFill>
                  <a:schemeClr val="tx1">
                    <a:lumMod val="65000"/>
                    <a:lumOff val="35000"/>
                  </a:schemeClr>
                </a:solidFill>
              </a:rPr>
              <a:t>compressa</a:t>
            </a:r>
            <a:r>
              <a:rPr lang="en-GB" sz="2000" dirty="0">
                <a:solidFill>
                  <a:schemeClr val="tx1">
                    <a:lumMod val="65000"/>
                    <a:lumOff val="35000"/>
                  </a:schemeClr>
                </a:solidFill>
              </a:rPr>
              <a:t> </a:t>
            </a:r>
            <a:r>
              <a:rPr lang="en-GB" sz="2000" dirty="0" err="1">
                <a:solidFill>
                  <a:schemeClr val="tx1">
                    <a:lumMod val="65000"/>
                    <a:lumOff val="35000"/>
                  </a:schemeClr>
                </a:solidFill>
              </a:rPr>
              <a:t>di</a:t>
            </a:r>
            <a:r>
              <a:rPr lang="en-GB" sz="2000" dirty="0">
                <a:solidFill>
                  <a:schemeClr val="tx1">
                    <a:lumMod val="65000"/>
                    <a:lumOff val="35000"/>
                  </a:schemeClr>
                </a:solidFill>
              </a:rPr>
              <a:t> FTB </a:t>
            </a:r>
            <a:r>
              <a:rPr lang="en-GB" sz="2000" dirty="0" err="1">
                <a:solidFill>
                  <a:schemeClr val="tx1">
                    <a:lumMod val="65000"/>
                    <a:lumOff val="35000"/>
                  </a:schemeClr>
                </a:solidFill>
              </a:rPr>
              <a:t>è</a:t>
            </a:r>
            <a:r>
              <a:rPr lang="en-GB" sz="2000" dirty="0">
                <a:solidFill>
                  <a:schemeClr val="tx1">
                    <a:lumMod val="65000"/>
                    <a:lumOff val="35000"/>
                  </a:schemeClr>
                </a:solidFill>
              </a:rPr>
              <a:t> </a:t>
            </a:r>
            <a:r>
              <a:rPr lang="en-GB" sz="2000" dirty="0" err="1">
                <a:solidFill>
                  <a:schemeClr val="tx1">
                    <a:lumMod val="65000"/>
                    <a:lumOff val="35000"/>
                  </a:schemeClr>
                </a:solidFill>
              </a:rPr>
              <a:t>leggermente</a:t>
            </a:r>
            <a:r>
              <a:rPr lang="en-GB" sz="2000" dirty="0">
                <a:solidFill>
                  <a:schemeClr val="tx1">
                    <a:lumMod val="65000"/>
                    <a:lumOff val="35000"/>
                  </a:schemeClr>
                </a:solidFill>
              </a:rPr>
              <a:t> </a:t>
            </a:r>
            <a:r>
              <a:rPr lang="en-GB" sz="2000" dirty="0" err="1">
                <a:solidFill>
                  <a:schemeClr val="tx1">
                    <a:lumMod val="65000"/>
                    <a:lumOff val="35000"/>
                  </a:schemeClr>
                </a:solidFill>
              </a:rPr>
              <a:t>effervescente</a:t>
            </a:r>
            <a:r>
              <a:rPr lang="en-GB" sz="2000" dirty="0">
                <a:solidFill>
                  <a:schemeClr val="tx1">
                    <a:lumMod val="65000"/>
                    <a:lumOff val="35000"/>
                  </a:schemeClr>
                </a:solidFill>
              </a:rPr>
              <a:t>	</a:t>
            </a:r>
          </a:p>
          <a:p>
            <a:pPr algn="just" fontAlgn="auto">
              <a:spcBef>
                <a:spcPct val="0"/>
              </a:spcBef>
              <a:spcAft>
                <a:spcPts val="0"/>
              </a:spcAft>
              <a:buFont typeface="Lucida Grande" charset="0"/>
              <a:buNone/>
              <a:defRPr/>
            </a:pPr>
            <a:r>
              <a:rPr lang="en-GB" sz="2000" dirty="0">
                <a:solidFill>
                  <a:schemeClr val="tx1">
                    <a:lumMod val="65000"/>
                    <a:lumOff val="35000"/>
                  </a:schemeClr>
                </a:solidFill>
              </a:rPr>
              <a:t>	</a:t>
            </a:r>
          </a:p>
          <a:p>
            <a:pPr algn="just" fontAlgn="auto">
              <a:spcBef>
                <a:spcPct val="0"/>
              </a:spcBef>
              <a:spcAft>
                <a:spcPts val="0"/>
              </a:spcAft>
              <a:defRPr/>
            </a:pPr>
            <a:r>
              <a:rPr lang="en-GB" sz="2000" dirty="0" err="1">
                <a:solidFill>
                  <a:schemeClr val="tx1">
                    <a:lumMod val="65000"/>
                    <a:lumOff val="35000"/>
                  </a:schemeClr>
                </a:solidFill>
              </a:rPr>
              <a:t>Aprire</a:t>
            </a:r>
            <a:r>
              <a:rPr lang="en-GB" sz="2000" dirty="0">
                <a:solidFill>
                  <a:schemeClr val="tx1">
                    <a:lumMod val="65000"/>
                    <a:lumOff val="35000"/>
                  </a:schemeClr>
                </a:solidFill>
              </a:rPr>
              <a:t> </a:t>
            </a:r>
            <a:r>
              <a:rPr lang="en-GB" sz="2000" dirty="0" err="1">
                <a:solidFill>
                  <a:schemeClr val="tx1">
                    <a:lumMod val="65000"/>
                    <a:lumOff val="35000"/>
                  </a:schemeClr>
                </a:solidFill>
              </a:rPr>
              <a:t>il</a:t>
            </a:r>
            <a:r>
              <a:rPr lang="en-GB" sz="2000" dirty="0">
                <a:solidFill>
                  <a:schemeClr val="tx1">
                    <a:lumMod val="65000"/>
                    <a:lumOff val="35000"/>
                  </a:schemeClr>
                </a:solidFill>
              </a:rPr>
              <a:t> blister solo </a:t>
            </a:r>
            <a:r>
              <a:rPr lang="en-GB" sz="2000" dirty="0" err="1">
                <a:solidFill>
                  <a:schemeClr val="tx1">
                    <a:lumMod val="65000"/>
                    <a:lumOff val="35000"/>
                  </a:schemeClr>
                </a:solidFill>
              </a:rPr>
              <a:t>quando</a:t>
            </a:r>
            <a:r>
              <a:rPr lang="en-GB" sz="2000" dirty="0">
                <a:solidFill>
                  <a:schemeClr val="tx1">
                    <a:lumMod val="65000"/>
                    <a:lumOff val="35000"/>
                  </a:schemeClr>
                </a:solidFill>
              </a:rPr>
              <a:t> </a:t>
            </a:r>
            <a:r>
              <a:rPr lang="en-GB" sz="2000" dirty="0" err="1">
                <a:solidFill>
                  <a:schemeClr val="tx1">
                    <a:lumMod val="65000"/>
                    <a:lumOff val="35000"/>
                  </a:schemeClr>
                </a:solidFill>
              </a:rPr>
              <a:t>si</a:t>
            </a:r>
            <a:r>
              <a:rPr lang="en-GB" sz="2000" dirty="0">
                <a:solidFill>
                  <a:schemeClr val="tx1">
                    <a:lumMod val="65000"/>
                    <a:lumOff val="35000"/>
                  </a:schemeClr>
                </a:solidFill>
              </a:rPr>
              <a:t> </a:t>
            </a:r>
            <a:r>
              <a:rPr lang="en-GB" sz="2000" dirty="0" err="1">
                <a:solidFill>
                  <a:schemeClr val="tx1">
                    <a:lumMod val="65000"/>
                    <a:lumOff val="35000"/>
                  </a:schemeClr>
                </a:solidFill>
              </a:rPr>
              <a:t>è</a:t>
            </a:r>
            <a:r>
              <a:rPr lang="en-GB" sz="2000" dirty="0">
                <a:solidFill>
                  <a:schemeClr val="tx1">
                    <a:lumMod val="65000"/>
                    <a:lumOff val="35000"/>
                  </a:schemeClr>
                </a:solidFill>
              </a:rPr>
              <a:t> </a:t>
            </a:r>
            <a:r>
              <a:rPr lang="en-GB" sz="2000" dirty="0" err="1">
                <a:solidFill>
                  <a:schemeClr val="tx1">
                    <a:lumMod val="65000"/>
                    <a:lumOff val="35000"/>
                  </a:schemeClr>
                </a:solidFill>
              </a:rPr>
              <a:t>pronti</a:t>
            </a:r>
            <a:r>
              <a:rPr lang="en-GB" sz="2000" dirty="0">
                <a:solidFill>
                  <a:schemeClr val="tx1">
                    <a:lumMod val="65000"/>
                    <a:lumOff val="35000"/>
                  </a:schemeClr>
                </a:solidFill>
              </a:rPr>
              <a:t> a </a:t>
            </a:r>
            <a:r>
              <a:rPr lang="en-GB" sz="2000" dirty="0" err="1">
                <a:solidFill>
                  <a:schemeClr val="tx1">
                    <a:lumMod val="65000"/>
                    <a:lumOff val="35000"/>
                  </a:schemeClr>
                </a:solidFill>
              </a:rPr>
              <a:t>porre</a:t>
            </a:r>
            <a:r>
              <a:rPr lang="en-GB" sz="2000" dirty="0">
                <a:solidFill>
                  <a:schemeClr val="tx1">
                    <a:lumMod val="65000"/>
                    <a:lumOff val="35000"/>
                  </a:schemeClr>
                </a:solidFill>
              </a:rPr>
              <a:t> la </a:t>
            </a:r>
            <a:r>
              <a:rPr lang="en-GB" sz="2000" dirty="0" err="1">
                <a:solidFill>
                  <a:schemeClr val="tx1">
                    <a:lumMod val="65000"/>
                    <a:lumOff val="35000"/>
                  </a:schemeClr>
                </a:solidFill>
              </a:rPr>
              <a:t>compressa</a:t>
            </a:r>
            <a:r>
              <a:rPr lang="en-GB" sz="2000" dirty="0">
                <a:solidFill>
                  <a:schemeClr val="tx1">
                    <a:lumMod val="65000"/>
                    <a:lumOff val="35000"/>
                  </a:schemeClr>
                </a:solidFill>
              </a:rPr>
              <a:t>                 </a:t>
            </a:r>
            <a:r>
              <a:rPr lang="en-GB" sz="2000" dirty="0" err="1">
                <a:solidFill>
                  <a:schemeClr val="tx1">
                    <a:lumMod val="65000"/>
                    <a:lumOff val="35000"/>
                  </a:schemeClr>
                </a:solidFill>
              </a:rPr>
              <a:t>nel</a:t>
            </a:r>
            <a:r>
              <a:rPr lang="en-GB" sz="2000" dirty="0">
                <a:solidFill>
                  <a:schemeClr val="tx1">
                    <a:lumMod val="65000"/>
                    <a:lumOff val="35000"/>
                  </a:schemeClr>
                </a:solidFill>
              </a:rPr>
              <a:t> </a:t>
            </a:r>
            <a:r>
              <a:rPr lang="en-GB" sz="2000" dirty="0" err="1">
                <a:solidFill>
                  <a:schemeClr val="tx1">
                    <a:lumMod val="65000"/>
                    <a:lumOff val="35000"/>
                  </a:schemeClr>
                </a:solidFill>
              </a:rPr>
              <a:t>cavo</a:t>
            </a:r>
            <a:r>
              <a:rPr lang="en-GB" sz="2000" dirty="0">
                <a:solidFill>
                  <a:schemeClr val="tx1">
                    <a:lumMod val="65000"/>
                    <a:lumOff val="35000"/>
                  </a:schemeClr>
                </a:solidFill>
              </a:rPr>
              <a:t> </a:t>
            </a:r>
            <a:r>
              <a:rPr lang="en-GB" sz="2000" dirty="0" err="1">
                <a:solidFill>
                  <a:schemeClr val="tx1">
                    <a:lumMod val="65000"/>
                    <a:lumOff val="35000"/>
                  </a:schemeClr>
                </a:solidFill>
              </a:rPr>
              <a:t>orale</a:t>
            </a:r>
            <a:endParaRPr lang="en-GB" sz="2000" dirty="0">
              <a:solidFill>
                <a:schemeClr val="tx1">
                  <a:lumMod val="65000"/>
                  <a:lumOff val="35000"/>
                </a:schemeClr>
              </a:solidFill>
            </a:endParaRPr>
          </a:p>
          <a:p>
            <a:pPr algn="just" fontAlgn="auto">
              <a:spcBef>
                <a:spcPct val="0"/>
              </a:spcBef>
              <a:spcAft>
                <a:spcPts val="0"/>
              </a:spcAft>
              <a:buFont typeface="Lucida Grande" charset="0"/>
              <a:buNone/>
              <a:defRPr/>
            </a:pPr>
            <a:endParaRPr lang="fr-FR" sz="2000" dirty="0">
              <a:solidFill>
                <a:schemeClr val="tx1">
                  <a:lumMod val="65000"/>
                  <a:lumOff val="35000"/>
                </a:schemeClr>
              </a:solidFill>
            </a:endParaRPr>
          </a:p>
          <a:p>
            <a:pPr algn="just" fontAlgn="auto">
              <a:spcBef>
                <a:spcPct val="0"/>
              </a:spcBef>
              <a:spcAft>
                <a:spcPts val="0"/>
              </a:spcAft>
              <a:buClr>
                <a:schemeClr val="tx1"/>
              </a:buClr>
              <a:defRPr/>
            </a:pPr>
            <a:r>
              <a:rPr lang="en-GB" sz="2000" i="1" dirty="0" err="1">
                <a:solidFill>
                  <a:srgbClr val="339966"/>
                </a:solidFill>
              </a:rPr>
              <a:t>Aprire</a:t>
            </a:r>
            <a:r>
              <a:rPr lang="en-GB" sz="2000" i="1" dirty="0">
                <a:solidFill>
                  <a:srgbClr val="339966"/>
                </a:solidFill>
              </a:rPr>
              <a:t> la </a:t>
            </a:r>
            <a:r>
              <a:rPr lang="en-GB" sz="2000" i="1" dirty="0" err="1">
                <a:solidFill>
                  <a:srgbClr val="339966"/>
                </a:solidFill>
              </a:rPr>
              <a:t>confezione</a:t>
            </a:r>
            <a:r>
              <a:rPr lang="en-GB" sz="2000" i="1" dirty="0">
                <a:solidFill>
                  <a:srgbClr val="339966"/>
                </a:solidFill>
              </a:rPr>
              <a:t> del blister</a:t>
            </a:r>
            <a:endParaRPr lang="en-GB" sz="2000" dirty="0">
              <a:solidFill>
                <a:srgbClr val="339966"/>
              </a:solidFill>
            </a:endParaRPr>
          </a:p>
          <a:p>
            <a:pPr algn="just" fontAlgn="auto">
              <a:spcBef>
                <a:spcPct val="0"/>
              </a:spcBef>
              <a:spcAft>
                <a:spcPts val="0"/>
              </a:spcAft>
              <a:buFont typeface="Lucida Grande" charset="0"/>
              <a:buNone/>
              <a:defRPr/>
            </a:pPr>
            <a:r>
              <a:rPr lang="en-GB" sz="2000" dirty="0">
                <a:solidFill>
                  <a:schemeClr val="tx1">
                    <a:lumMod val="65000"/>
                    <a:lumOff val="35000"/>
                  </a:schemeClr>
                </a:solidFill>
              </a:rPr>
              <a:t>	NON </a:t>
            </a:r>
            <a:r>
              <a:rPr lang="en-GB" sz="2000" dirty="0" err="1">
                <a:solidFill>
                  <a:schemeClr val="tx1">
                    <a:lumMod val="65000"/>
                    <a:lumOff val="35000"/>
                  </a:schemeClr>
                </a:solidFill>
              </a:rPr>
              <a:t>spingere</a:t>
            </a:r>
            <a:r>
              <a:rPr lang="en-GB" sz="2000" dirty="0">
                <a:solidFill>
                  <a:schemeClr val="tx1">
                    <a:lumMod val="65000"/>
                    <a:lumOff val="35000"/>
                  </a:schemeClr>
                </a:solidFill>
              </a:rPr>
              <a:t> la </a:t>
            </a:r>
            <a:r>
              <a:rPr lang="en-GB" sz="2000" dirty="0" err="1">
                <a:solidFill>
                  <a:schemeClr val="tx1">
                    <a:lumMod val="65000"/>
                    <a:lumOff val="35000"/>
                  </a:schemeClr>
                </a:solidFill>
              </a:rPr>
              <a:t>compressa</a:t>
            </a:r>
            <a:r>
              <a:rPr lang="en-GB" sz="2000" dirty="0">
                <a:solidFill>
                  <a:schemeClr val="tx1">
                    <a:lumMod val="65000"/>
                    <a:lumOff val="35000"/>
                  </a:schemeClr>
                </a:solidFill>
              </a:rPr>
              <a:t> </a:t>
            </a:r>
            <a:r>
              <a:rPr lang="en-GB" sz="2000" dirty="0" err="1">
                <a:solidFill>
                  <a:schemeClr val="tx1">
                    <a:lumMod val="65000"/>
                    <a:lumOff val="35000"/>
                  </a:schemeClr>
                </a:solidFill>
              </a:rPr>
              <a:t>attraverso</a:t>
            </a:r>
            <a:r>
              <a:rPr lang="en-GB" sz="2000" dirty="0">
                <a:solidFill>
                  <a:schemeClr val="tx1">
                    <a:lumMod val="65000"/>
                    <a:lumOff val="35000"/>
                  </a:schemeClr>
                </a:solidFill>
              </a:rPr>
              <a:t> </a:t>
            </a:r>
            <a:r>
              <a:rPr lang="en-GB" sz="2000" dirty="0" err="1">
                <a:solidFill>
                  <a:schemeClr val="tx1">
                    <a:lumMod val="65000"/>
                    <a:lumOff val="35000"/>
                  </a:schemeClr>
                </a:solidFill>
              </a:rPr>
              <a:t>il</a:t>
            </a:r>
            <a:r>
              <a:rPr lang="en-GB" sz="2000" dirty="0">
                <a:solidFill>
                  <a:schemeClr val="tx1">
                    <a:lumMod val="65000"/>
                    <a:lumOff val="35000"/>
                  </a:schemeClr>
                </a:solidFill>
              </a:rPr>
              <a:t> blister, </a:t>
            </a:r>
            <a:r>
              <a:rPr lang="en-GB" sz="2000" dirty="0" err="1">
                <a:solidFill>
                  <a:schemeClr val="tx1">
                    <a:lumMod val="65000"/>
                    <a:lumOff val="35000"/>
                  </a:schemeClr>
                </a:solidFill>
              </a:rPr>
              <a:t>perchè</a:t>
            </a:r>
            <a:r>
              <a:rPr lang="en-GB" sz="2000" dirty="0">
                <a:solidFill>
                  <a:schemeClr val="tx1">
                    <a:lumMod val="65000"/>
                    <a:lumOff val="35000"/>
                  </a:schemeClr>
                </a:solidFill>
              </a:rPr>
              <a:t> </a:t>
            </a:r>
            <a:r>
              <a:rPr lang="en-GB" sz="2000" dirty="0" err="1">
                <a:solidFill>
                  <a:schemeClr val="tx1">
                    <a:lumMod val="65000"/>
                    <a:lumOff val="35000"/>
                  </a:schemeClr>
                </a:solidFill>
              </a:rPr>
              <a:t>potrebbero</a:t>
            </a:r>
            <a:r>
              <a:rPr lang="en-GB" sz="2000" dirty="0">
                <a:solidFill>
                  <a:schemeClr val="tx1">
                    <a:lumMod val="65000"/>
                    <a:lumOff val="35000"/>
                  </a:schemeClr>
                </a:solidFill>
              </a:rPr>
              <a:t> </a:t>
            </a:r>
            <a:r>
              <a:rPr lang="en-GB" sz="2000" dirty="0" err="1">
                <a:solidFill>
                  <a:schemeClr val="tx1">
                    <a:lumMod val="65000"/>
                    <a:lumOff val="35000"/>
                  </a:schemeClr>
                </a:solidFill>
              </a:rPr>
              <a:t>danneggiarsi</a:t>
            </a:r>
            <a:endParaRPr lang="en-GB" sz="2000" dirty="0">
              <a:solidFill>
                <a:schemeClr val="tx1">
                  <a:lumMod val="65000"/>
                  <a:lumOff val="35000"/>
                </a:schemeClr>
              </a:solidFill>
            </a:endParaRPr>
          </a:p>
        </p:txBody>
      </p:sp>
      <p:sp>
        <p:nvSpPr>
          <p:cNvPr id="362499" name="Rectangle 3"/>
          <p:cNvSpPr>
            <a:spLocks noGrp="1"/>
          </p:cNvSpPr>
          <p:nvPr>
            <p:ph type="title"/>
          </p:nvPr>
        </p:nvSpPr>
        <p:spPr>
          <a:xfrm>
            <a:off x="1335088" y="260350"/>
            <a:ext cx="7162800" cy="569913"/>
          </a:xfrm>
        </p:spPr>
        <p:txBody>
          <a:bodyPr rtlCol="0">
            <a:noAutofit/>
          </a:bodyPr>
          <a:lstStyle/>
          <a:p>
            <a:pPr fontAlgn="auto">
              <a:spcAft>
                <a:spcPts val="0"/>
              </a:spcAft>
              <a:defRPr/>
            </a:pPr>
            <a:r>
              <a:rPr lang="it-IT" sz="3200" dirty="0">
                <a:solidFill>
                  <a:srgbClr val="C1F944"/>
                </a:solidFill>
                <a:effectLst>
                  <a:outerShdw blurRad="38100" dist="38100" dir="2700000" algn="tl">
                    <a:srgbClr val="DDDDDD"/>
                  </a:outerShdw>
                </a:effectLst>
                <a:latin typeface="Verdana" charset="0"/>
              </a:rPr>
              <a:t>Metodo di Somministrazione</a:t>
            </a:r>
          </a:p>
        </p:txBody>
      </p:sp>
      <p:pic>
        <p:nvPicPr>
          <p:cNvPr id="437251" name="Picture 4"/>
          <p:cNvPicPr>
            <a:picLocks noChangeAspect="1" noChangeArrowheads="1"/>
          </p:cNvPicPr>
          <p:nvPr/>
        </p:nvPicPr>
        <p:blipFill>
          <a:blip r:embed="rId3"/>
          <a:srcRect/>
          <a:stretch>
            <a:fillRect/>
          </a:stretch>
        </p:blipFill>
        <p:spPr bwMode="auto">
          <a:xfrm>
            <a:off x="6302375" y="2513013"/>
            <a:ext cx="1573213" cy="3887787"/>
          </a:xfrm>
          <a:prstGeom prst="rect">
            <a:avLst/>
          </a:prstGeom>
          <a:solidFill>
            <a:schemeClr val="bg1"/>
          </a:solidFill>
          <a:ln w="30480">
            <a:solidFill>
              <a:srgbClr val="2FA56A"/>
            </a:solidFill>
            <a:miter lim="800000"/>
            <a:headEnd/>
            <a:tailEnd/>
          </a:ln>
        </p:spPr>
      </p:pic>
    </p:spTree>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p:cNvSpPr>
          <p:nvPr>
            <p:ph type="body" idx="1"/>
          </p:nvPr>
        </p:nvSpPr>
        <p:spPr>
          <a:xfrm>
            <a:off x="533400" y="2184400"/>
            <a:ext cx="5641975" cy="4521200"/>
          </a:xfrm>
        </p:spPr>
        <p:txBody>
          <a:bodyPr rtlCol="0">
            <a:normAutofit fontScale="92500"/>
          </a:bodyPr>
          <a:lstStyle/>
          <a:p>
            <a:pPr algn="just" fontAlgn="auto">
              <a:spcBef>
                <a:spcPct val="35000"/>
              </a:spcBef>
              <a:spcAft>
                <a:spcPts val="0"/>
              </a:spcAft>
              <a:buFont typeface="Lucida Grande" charset="0"/>
              <a:buNone/>
              <a:defRPr/>
            </a:pPr>
            <a:endParaRPr lang="en-GB" sz="1800" b="1" dirty="0">
              <a:solidFill>
                <a:srgbClr val="339966"/>
              </a:solidFill>
            </a:endParaRPr>
          </a:p>
          <a:p>
            <a:pPr algn="just" fontAlgn="auto">
              <a:spcBef>
                <a:spcPct val="0"/>
              </a:spcBef>
              <a:spcAft>
                <a:spcPts val="0"/>
              </a:spcAft>
              <a:defRPr/>
            </a:pPr>
            <a:r>
              <a:rPr lang="it-IT" dirty="0">
                <a:solidFill>
                  <a:schemeClr val="tx1">
                    <a:lumMod val="65000"/>
                    <a:lumOff val="35000"/>
                  </a:schemeClr>
                </a:solidFill>
              </a:rPr>
              <a:t>Una volta tolta la compressa dal blister, metterla </a:t>
            </a:r>
            <a:r>
              <a:rPr lang="it-IT" b="1" dirty="0">
                <a:solidFill>
                  <a:schemeClr val="tx1">
                    <a:lumMod val="65000"/>
                    <a:lumOff val="35000"/>
                  </a:schemeClr>
                </a:solidFill>
              </a:rPr>
              <a:t>immediatamente</a:t>
            </a:r>
            <a:r>
              <a:rPr lang="it-IT" dirty="0">
                <a:solidFill>
                  <a:schemeClr val="tx1">
                    <a:lumMod val="65000"/>
                    <a:lumOff val="35000"/>
                  </a:schemeClr>
                </a:solidFill>
              </a:rPr>
              <a:t> nella parte superiore del cavo orale (al di sopra di un molare posteriore, tra la guancia e la gengiva) o sotto la lingua</a:t>
            </a:r>
          </a:p>
          <a:p>
            <a:pPr algn="just" fontAlgn="auto">
              <a:spcBef>
                <a:spcPct val="0"/>
              </a:spcBef>
              <a:spcAft>
                <a:spcPts val="0"/>
              </a:spcAft>
              <a:buFont typeface="Lucida Grande" charset="0"/>
              <a:buNone/>
              <a:defRPr/>
            </a:pPr>
            <a:r>
              <a:rPr lang="it-IT" dirty="0">
                <a:solidFill>
                  <a:schemeClr val="tx1">
                    <a:lumMod val="65000"/>
                    <a:lumOff val="35000"/>
                  </a:schemeClr>
                </a:solidFill>
              </a:rPr>
              <a:t> </a:t>
            </a:r>
          </a:p>
          <a:p>
            <a:pPr algn="just" fontAlgn="auto">
              <a:spcBef>
                <a:spcPct val="0"/>
              </a:spcBef>
              <a:spcAft>
                <a:spcPts val="0"/>
              </a:spcAft>
              <a:defRPr/>
            </a:pPr>
            <a:r>
              <a:rPr lang="en-GB" dirty="0" err="1">
                <a:solidFill>
                  <a:schemeClr val="tx1">
                    <a:lumMod val="65000"/>
                    <a:lumOff val="35000"/>
                  </a:schemeClr>
                </a:solidFill>
              </a:rPr>
              <a:t>Mantenerla</a:t>
            </a:r>
            <a:r>
              <a:rPr lang="en-GB" dirty="0">
                <a:solidFill>
                  <a:schemeClr val="tx1">
                    <a:lumMod val="65000"/>
                    <a:lumOff val="35000"/>
                  </a:schemeClr>
                </a:solidFill>
              </a:rPr>
              <a:t> </a:t>
            </a:r>
            <a:r>
              <a:rPr lang="en-GB" dirty="0" err="1">
                <a:solidFill>
                  <a:schemeClr val="tx1">
                    <a:lumMod val="65000"/>
                    <a:lumOff val="35000"/>
                  </a:schemeClr>
                </a:solidFill>
              </a:rPr>
              <a:t>nel</a:t>
            </a:r>
            <a:r>
              <a:rPr lang="en-GB" dirty="0">
                <a:solidFill>
                  <a:schemeClr val="tx1">
                    <a:lumMod val="65000"/>
                    <a:lumOff val="35000"/>
                  </a:schemeClr>
                </a:solidFill>
              </a:rPr>
              <a:t> </a:t>
            </a:r>
            <a:r>
              <a:rPr lang="en-GB" dirty="0" err="1">
                <a:solidFill>
                  <a:schemeClr val="tx1">
                    <a:lumMod val="65000"/>
                    <a:lumOff val="35000"/>
                  </a:schemeClr>
                </a:solidFill>
              </a:rPr>
              <a:t>cavo</a:t>
            </a:r>
            <a:r>
              <a:rPr lang="en-GB" dirty="0">
                <a:solidFill>
                  <a:schemeClr val="tx1">
                    <a:lumMod val="65000"/>
                    <a:lumOff val="35000"/>
                  </a:schemeClr>
                </a:solidFill>
              </a:rPr>
              <a:t> </a:t>
            </a:r>
            <a:r>
              <a:rPr lang="en-GB" dirty="0" err="1">
                <a:solidFill>
                  <a:schemeClr val="tx1">
                    <a:lumMod val="65000"/>
                    <a:lumOff val="35000"/>
                  </a:schemeClr>
                </a:solidFill>
              </a:rPr>
              <a:t>orale</a:t>
            </a:r>
            <a:r>
              <a:rPr lang="en-GB" dirty="0">
                <a:solidFill>
                  <a:schemeClr val="tx1">
                    <a:lumMod val="65000"/>
                    <a:lumOff val="35000"/>
                  </a:schemeClr>
                </a:solidFill>
              </a:rPr>
              <a:t> per </a:t>
            </a:r>
            <a:r>
              <a:rPr lang="en-GB" dirty="0" err="1">
                <a:solidFill>
                  <a:schemeClr val="tx1">
                    <a:lumMod val="65000"/>
                    <a:lumOff val="35000"/>
                  </a:schemeClr>
                </a:solidFill>
              </a:rPr>
              <a:t>consentirne</a:t>
            </a:r>
            <a:r>
              <a:rPr lang="en-GB" dirty="0">
                <a:solidFill>
                  <a:schemeClr val="tx1">
                    <a:lumMod val="65000"/>
                    <a:lumOff val="35000"/>
                  </a:schemeClr>
                </a:solidFill>
              </a:rPr>
              <a:t>      la </a:t>
            </a:r>
            <a:r>
              <a:rPr lang="en-GB" dirty="0" err="1">
                <a:solidFill>
                  <a:schemeClr val="tx1">
                    <a:lumMod val="65000"/>
                    <a:lumOff val="35000"/>
                  </a:schemeClr>
                </a:solidFill>
              </a:rPr>
              <a:t>dissoluzione</a:t>
            </a:r>
            <a:r>
              <a:rPr lang="en-GB" dirty="0">
                <a:solidFill>
                  <a:schemeClr val="tx1">
                    <a:lumMod val="65000"/>
                    <a:lumOff val="35000"/>
                  </a:schemeClr>
                </a:solidFill>
              </a:rPr>
              <a:t> </a:t>
            </a:r>
            <a:r>
              <a:rPr lang="en-GB" b="1" dirty="0">
                <a:solidFill>
                  <a:srgbClr val="339966"/>
                </a:solidFill>
              </a:rPr>
              <a:t>(~ 14-25 </a:t>
            </a:r>
            <a:r>
              <a:rPr lang="en-GB" b="1" dirty="0" err="1">
                <a:solidFill>
                  <a:srgbClr val="339966"/>
                </a:solidFill>
              </a:rPr>
              <a:t>minuti</a:t>
            </a:r>
            <a:r>
              <a:rPr lang="en-GB" b="1" dirty="0">
                <a:solidFill>
                  <a:srgbClr val="339966"/>
                </a:solidFill>
              </a:rPr>
              <a:t>)</a:t>
            </a:r>
          </a:p>
          <a:p>
            <a:pPr algn="just" fontAlgn="auto">
              <a:spcBef>
                <a:spcPct val="0"/>
              </a:spcBef>
              <a:spcAft>
                <a:spcPts val="0"/>
              </a:spcAft>
              <a:buFont typeface="Lucida Grande" charset="0"/>
              <a:buNone/>
              <a:defRPr/>
            </a:pPr>
            <a:endParaRPr lang="en-GB" b="1" dirty="0">
              <a:solidFill>
                <a:srgbClr val="339966"/>
              </a:solidFill>
            </a:endParaRPr>
          </a:p>
          <a:p>
            <a:pPr algn="just" fontAlgn="auto">
              <a:spcBef>
                <a:spcPct val="0"/>
              </a:spcBef>
              <a:spcAft>
                <a:spcPts val="0"/>
              </a:spcAft>
              <a:defRPr/>
            </a:pPr>
            <a:r>
              <a:rPr lang="en-GB" dirty="0">
                <a:solidFill>
                  <a:schemeClr val="tx1">
                    <a:lumMod val="65000"/>
                    <a:lumOff val="35000"/>
                  </a:schemeClr>
                </a:solidFill>
              </a:rPr>
              <a:t>Non </a:t>
            </a:r>
            <a:r>
              <a:rPr lang="en-GB" dirty="0" err="1">
                <a:solidFill>
                  <a:schemeClr val="tx1">
                    <a:lumMod val="65000"/>
                    <a:lumOff val="35000"/>
                  </a:schemeClr>
                </a:solidFill>
              </a:rPr>
              <a:t>succhiare</a:t>
            </a:r>
            <a:r>
              <a:rPr lang="en-GB" dirty="0">
                <a:solidFill>
                  <a:schemeClr val="tx1">
                    <a:lumMod val="65000"/>
                    <a:lumOff val="35000"/>
                  </a:schemeClr>
                </a:solidFill>
              </a:rPr>
              <a:t>, </a:t>
            </a:r>
            <a:r>
              <a:rPr lang="en-GB" dirty="0" err="1">
                <a:solidFill>
                  <a:schemeClr val="tx1">
                    <a:lumMod val="65000"/>
                    <a:lumOff val="35000"/>
                  </a:schemeClr>
                </a:solidFill>
              </a:rPr>
              <a:t>masticare</a:t>
            </a:r>
            <a:r>
              <a:rPr lang="en-GB" dirty="0">
                <a:solidFill>
                  <a:schemeClr val="tx1">
                    <a:lumMod val="65000"/>
                    <a:lumOff val="35000"/>
                  </a:schemeClr>
                </a:solidFill>
              </a:rPr>
              <a:t> </a:t>
            </a:r>
            <a:r>
              <a:rPr lang="en-GB" dirty="0" err="1">
                <a:solidFill>
                  <a:schemeClr val="tx1">
                    <a:lumMod val="65000"/>
                    <a:lumOff val="35000"/>
                  </a:schemeClr>
                </a:solidFill>
              </a:rPr>
              <a:t>o</a:t>
            </a:r>
            <a:r>
              <a:rPr lang="en-GB" dirty="0">
                <a:solidFill>
                  <a:schemeClr val="tx1">
                    <a:lumMod val="65000"/>
                    <a:lumOff val="35000"/>
                  </a:schemeClr>
                </a:solidFill>
              </a:rPr>
              <a:t> </a:t>
            </a:r>
            <a:r>
              <a:rPr lang="en-GB" dirty="0" err="1">
                <a:solidFill>
                  <a:schemeClr val="tx1">
                    <a:lumMod val="65000"/>
                    <a:lumOff val="35000"/>
                  </a:schemeClr>
                </a:solidFill>
              </a:rPr>
              <a:t>inghiottire</a:t>
            </a:r>
            <a:r>
              <a:rPr lang="en-GB" dirty="0">
                <a:solidFill>
                  <a:schemeClr val="tx1">
                    <a:lumMod val="65000"/>
                    <a:lumOff val="35000"/>
                  </a:schemeClr>
                </a:solidFill>
              </a:rPr>
              <a:t> </a:t>
            </a:r>
          </a:p>
          <a:p>
            <a:pPr algn="just" fontAlgn="auto">
              <a:spcBef>
                <a:spcPct val="0"/>
              </a:spcBef>
              <a:spcAft>
                <a:spcPts val="0"/>
              </a:spcAft>
              <a:buFont typeface="Lucida Grande" charset="0"/>
              <a:buNone/>
              <a:defRPr/>
            </a:pPr>
            <a:endParaRPr lang="en-GB" dirty="0">
              <a:solidFill>
                <a:schemeClr val="tx1">
                  <a:lumMod val="65000"/>
                  <a:lumOff val="35000"/>
                </a:schemeClr>
              </a:solidFill>
            </a:endParaRPr>
          </a:p>
          <a:p>
            <a:pPr algn="just" fontAlgn="auto">
              <a:spcBef>
                <a:spcPct val="0"/>
              </a:spcBef>
              <a:spcAft>
                <a:spcPts val="0"/>
              </a:spcAft>
              <a:defRPr/>
            </a:pPr>
            <a:r>
              <a:rPr lang="en-GB" dirty="0" err="1">
                <a:solidFill>
                  <a:schemeClr val="tx1">
                    <a:lumMod val="65000"/>
                    <a:lumOff val="35000"/>
                  </a:schemeClr>
                </a:solidFill>
              </a:rPr>
              <a:t>Dopo</a:t>
            </a:r>
            <a:r>
              <a:rPr lang="en-GB" dirty="0">
                <a:solidFill>
                  <a:schemeClr val="tx1">
                    <a:lumMod val="65000"/>
                    <a:lumOff val="35000"/>
                  </a:schemeClr>
                </a:solidFill>
              </a:rPr>
              <a:t> </a:t>
            </a:r>
            <a:r>
              <a:rPr lang="en-GB" b="1" dirty="0">
                <a:solidFill>
                  <a:srgbClr val="339966"/>
                </a:solidFill>
              </a:rPr>
              <a:t>30 </a:t>
            </a:r>
            <a:r>
              <a:rPr lang="en-GB" b="1" dirty="0" err="1">
                <a:solidFill>
                  <a:srgbClr val="339966"/>
                </a:solidFill>
              </a:rPr>
              <a:t>minuti</a:t>
            </a:r>
            <a:r>
              <a:rPr lang="en-GB" dirty="0">
                <a:solidFill>
                  <a:schemeClr val="tx1">
                    <a:lumMod val="65000"/>
                    <a:lumOff val="35000"/>
                  </a:schemeClr>
                </a:solidFill>
              </a:rPr>
              <a:t>, in </a:t>
            </a:r>
            <a:r>
              <a:rPr lang="en-GB" dirty="0" err="1">
                <a:solidFill>
                  <a:schemeClr val="tx1">
                    <a:lumMod val="65000"/>
                    <a:lumOff val="35000"/>
                  </a:schemeClr>
                </a:solidFill>
              </a:rPr>
              <a:t>caso</a:t>
            </a:r>
            <a:r>
              <a:rPr lang="en-GB" dirty="0">
                <a:solidFill>
                  <a:schemeClr val="tx1">
                    <a:lumMod val="65000"/>
                    <a:lumOff val="35000"/>
                  </a:schemeClr>
                </a:solidFill>
              </a:rPr>
              <a:t> </a:t>
            </a:r>
            <a:r>
              <a:rPr lang="en-GB" dirty="0" err="1">
                <a:solidFill>
                  <a:schemeClr val="tx1">
                    <a:lumMod val="65000"/>
                    <a:lumOff val="35000"/>
                  </a:schemeClr>
                </a:solidFill>
              </a:rPr>
              <a:t>di</a:t>
            </a:r>
            <a:r>
              <a:rPr lang="en-GB" dirty="0">
                <a:solidFill>
                  <a:schemeClr val="tx1">
                    <a:lumMod val="65000"/>
                    <a:lumOff val="35000"/>
                  </a:schemeClr>
                </a:solidFill>
              </a:rPr>
              <a:t> </a:t>
            </a:r>
            <a:r>
              <a:rPr lang="en-GB" dirty="0" err="1">
                <a:solidFill>
                  <a:schemeClr val="tx1">
                    <a:lumMod val="65000"/>
                    <a:lumOff val="35000"/>
                  </a:schemeClr>
                </a:solidFill>
              </a:rPr>
              <a:t>residui</a:t>
            </a:r>
            <a:r>
              <a:rPr lang="en-GB" dirty="0">
                <a:solidFill>
                  <a:schemeClr val="tx1">
                    <a:lumMod val="65000"/>
                    <a:lumOff val="35000"/>
                  </a:schemeClr>
                </a:solidFill>
              </a:rPr>
              <a:t>, </a:t>
            </a:r>
            <a:r>
              <a:rPr lang="en-GB" dirty="0" err="1">
                <a:solidFill>
                  <a:schemeClr val="tx1">
                    <a:lumMod val="65000"/>
                    <a:lumOff val="35000"/>
                  </a:schemeClr>
                </a:solidFill>
              </a:rPr>
              <a:t>inghiottirli</a:t>
            </a:r>
            <a:r>
              <a:rPr lang="en-GB" dirty="0">
                <a:solidFill>
                  <a:schemeClr val="tx1">
                    <a:lumMod val="65000"/>
                    <a:lumOff val="35000"/>
                  </a:schemeClr>
                </a:solidFill>
              </a:rPr>
              <a:t> con un </a:t>
            </a:r>
            <a:r>
              <a:rPr lang="en-GB" dirty="0" err="1">
                <a:solidFill>
                  <a:schemeClr val="tx1">
                    <a:lumMod val="65000"/>
                    <a:lumOff val="35000"/>
                  </a:schemeClr>
                </a:solidFill>
              </a:rPr>
              <a:t>bicchiere</a:t>
            </a:r>
            <a:r>
              <a:rPr lang="en-GB" dirty="0">
                <a:solidFill>
                  <a:schemeClr val="tx1">
                    <a:lumMod val="65000"/>
                    <a:lumOff val="35000"/>
                  </a:schemeClr>
                </a:solidFill>
              </a:rPr>
              <a:t> </a:t>
            </a:r>
            <a:r>
              <a:rPr lang="en-GB" dirty="0" err="1">
                <a:solidFill>
                  <a:schemeClr val="tx1">
                    <a:lumMod val="65000"/>
                    <a:lumOff val="35000"/>
                  </a:schemeClr>
                </a:solidFill>
              </a:rPr>
              <a:t>d’acqua</a:t>
            </a:r>
            <a:endParaRPr lang="fr-FR" dirty="0">
              <a:solidFill>
                <a:schemeClr val="tx1">
                  <a:lumMod val="65000"/>
                  <a:lumOff val="35000"/>
                </a:schemeClr>
              </a:solidFill>
            </a:endParaRPr>
          </a:p>
        </p:txBody>
      </p:sp>
      <p:pic>
        <p:nvPicPr>
          <p:cNvPr id="439298" name="Picture 4"/>
          <p:cNvPicPr>
            <a:picLocks noChangeAspect="1" noChangeArrowheads="1"/>
          </p:cNvPicPr>
          <p:nvPr/>
        </p:nvPicPr>
        <p:blipFill>
          <a:blip r:embed="rId3"/>
          <a:srcRect/>
          <a:stretch>
            <a:fillRect/>
          </a:stretch>
        </p:blipFill>
        <p:spPr bwMode="auto">
          <a:xfrm>
            <a:off x="6370638" y="2754313"/>
            <a:ext cx="2544762" cy="1970087"/>
          </a:xfrm>
          <a:prstGeom prst="rect">
            <a:avLst/>
          </a:prstGeom>
          <a:solidFill>
            <a:schemeClr val="bg1"/>
          </a:solidFill>
          <a:ln w="30480">
            <a:solidFill>
              <a:srgbClr val="2FA56A"/>
            </a:solidFill>
            <a:miter lim="800000"/>
            <a:headEnd/>
            <a:tailEnd/>
          </a:ln>
        </p:spPr>
      </p:pic>
      <p:sp>
        <p:nvSpPr>
          <p:cNvPr id="364549" name="Rectangle 5"/>
          <p:cNvSpPr>
            <a:spLocks/>
          </p:cNvSpPr>
          <p:nvPr/>
        </p:nvSpPr>
        <p:spPr bwMode="auto">
          <a:xfrm>
            <a:off x="1335088" y="260350"/>
            <a:ext cx="7162800" cy="569913"/>
          </a:xfrm>
          <a:prstGeom prst="rect">
            <a:avLst/>
          </a:prstGeom>
          <a:noFill/>
          <a:ln w="9525">
            <a:noFill/>
            <a:miter lim="800000"/>
            <a:headEnd/>
            <a:tailEnd/>
          </a:ln>
        </p:spPr>
        <p:txBody>
          <a:bodyPr anchor="ctr"/>
          <a:lstStyle/>
          <a:p>
            <a:pPr algn="ctr" eaLnBrk="0" fontAlgn="auto" hangingPunct="0">
              <a:spcBef>
                <a:spcPts val="0"/>
              </a:spcBef>
              <a:spcAft>
                <a:spcPts val="0"/>
              </a:spcAft>
              <a:defRPr/>
            </a:pPr>
            <a:r>
              <a:rPr lang="it-IT" sz="3200" b="1" dirty="0">
                <a:solidFill>
                  <a:srgbClr val="C1F944"/>
                </a:solidFill>
                <a:effectLst>
                  <a:outerShdw blurRad="38100" dist="38100" dir="2700000" algn="tl">
                    <a:srgbClr val="DDDDDD"/>
                  </a:outerShdw>
                </a:effectLst>
                <a:latin typeface="Verdana" charset="0"/>
              </a:rPr>
              <a:t>Metodo di Somministrazione</a:t>
            </a:r>
          </a:p>
        </p:txBody>
      </p:sp>
    </p:spTree>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Rectangle 2"/>
          <p:cNvSpPr>
            <a:spLocks noGrp="1"/>
          </p:cNvSpPr>
          <p:nvPr>
            <p:ph type="title" idx="4294967295"/>
          </p:nvPr>
        </p:nvSpPr>
        <p:spPr>
          <a:xfrm>
            <a:off x="428625" y="0"/>
            <a:ext cx="8229600" cy="1143000"/>
          </a:xfrm>
        </p:spPr>
        <p:txBody>
          <a:bodyPr/>
          <a:lstStyle/>
          <a:p>
            <a:r>
              <a:rPr lang="fr-FR" sz="3200" smtClean="0">
                <a:solidFill>
                  <a:srgbClr val="FF0000"/>
                </a:solidFill>
                <a:cs typeface="Times New Roman" pitchFamily="18" charset="0"/>
              </a:rPr>
              <a:t>ABSTRAL   FENTANYL SUB LINGUALE (SLF) </a:t>
            </a:r>
          </a:p>
        </p:txBody>
      </p:sp>
      <p:sp>
        <p:nvSpPr>
          <p:cNvPr id="441346" name="Text Box 5"/>
          <p:cNvSpPr txBox="1">
            <a:spLocks noChangeArrowheads="1"/>
          </p:cNvSpPr>
          <p:nvPr/>
        </p:nvSpPr>
        <p:spPr bwMode="auto">
          <a:xfrm>
            <a:off x="1835150" y="4724400"/>
            <a:ext cx="1223963" cy="244475"/>
          </a:xfrm>
          <a:prstGeom prst="rect">
            <a:avLst/>
          </a:prstGeom>
          <a:solidFill>
            <a:schemeClr val="bg1"/>
          </a:solidFill>
          <a:ln w="9525">
            <a:noFill/>
            <a:miter lim="800000"/>
            <a:headEnd/>
            <a:tailEnd/>
          </a:ln>
        </p:spPr>
        <p:txBody>
          <a:bodyPr>
            <a:spAutoFit/>
          </a:bodyPr>
          <a:lstStyle/>
          <a:p>
            <a:pPr defTabSz="914400">
              <a:spcBef>
                <a:spcPct val="50000"/>
              </a:spcBef>
            </a:pPr>
            <a:r>
              <a:rPr lang="it-IT" sz="1000">
                <a:latin typeface="Calisto MT" pitchFamily="18" charset="0"/>
              </a:rPr>
              <a:t>10 COMPRESSE</a:t>
            </a:r>
          </a:p>
        </p:txBody>
      </p:sp>
      <p:sp>
        <p:nvSpPr>
          <p:cNvPr id="441347" name="Rectangle 7"/>
          <p:cNvSpPr>
            <a:spLocks noChangeArrowheads="1"/>
          </p:cNvSpPr>
          <p:nvPr/>
        </p:nvSpPr>
        <p:spPr bwMode="auto">
          <a:xfrm>
            <a:off x="7127875" y="6165850"/>
            <a:ext cx="1908175" cy="431800"/>
          </a:xfrm>
          <a:prstGeom prst="rect">
            <a:avLst/>
          </a:prstGeom>
          <a:solidFill>
            <a:schemeClr val="bg1"/>
          </a:solidFill>
          <a:ln w="9525">
            <a:noFill/>
            <a:miter lim="800000"/>
            <a:headEnd/>
            <a:tailEnd/>
          </a:ln>
        </p:spPr>
        <p:txBody>
          <a:bodyPr wrap="none" anchor="ctr"/>
          <a:lstStyle/>
          <a:p>
            <a:pPr defTabSz="914400"/>
            <a:endParaRPr lang="it-IT" sz="2800">
              <a:latin typeface="Calisto MT" pitchFamily="18" charset="0"/>
            </a:endParaRPr>
          </a:p>
        </p:txBody>
      </p:sp>
      <p:pic>
        <p:nvPicPr>
          <p:cNvPr id="441348" name="Picture 9" descr="Abstralm"/>
          <p:cNvPicPr>
            <a:picLocks noChangeAspect="1" noChangeArrowheads="1"/>
          </p:cNvPicPr>
          <p:nvPr/>
        </p:nvPicPr>
        <p:blipFill>
          <a:blip r:embed="rId3"/>
          <a:srcRect/>
          <a:stretch>
            <a:fillRect/>
          </a:stretch>
        </p:blipFill>
        <p:spPr bwMode="auto">
          <a:xfrm>
            <a:off x="323850" y="1268413"/>
            <a:ext cx="8467725" cy="5343525"/>
          </a:xfrm>
          <a:prstGeom prst="rect">
            <a:avLst/>
          </a:prstGeom>
          <a:noFill/>
          <a:ln w="9525">
            <a:noFill/>
            <a:miter lim="800000"/>
            <a:headEnd/>
            <a:tailEnd/>
          </a:ln>
        </p:spPr>
      </p:pic>
      <p:sp>
        <p:nvSpPr>
          <p:cNvPr id="441349" name="Line 10"/>
          <p:cNvSpPr>
            <a:spLocks noChangeShapeType="1"/>
          </p:cNvSpPr>
          <p:nvPr/>
        </p:nvSpPr>
        <p:spPr bwMode="auto">
          <a:xfrm flipV="1">
            <a:off x="539750" y="4868863"/>
            <a:ext cx="2232025" cy="1152525"/>
          </a:xfrm>
          <a:prstGeom prst="line">
            <a:avLst/>
          </a:prstGeom>
          <a:noFill/>
          <a:ln w="38100">
            <a:solidFill>
              <a:srgbClr val="003399"/>
            </a:solidFill>
            <a:round/>
            <a:headEnd/>
            <a:tailEnd type="triangle" w="med" len="med"/>
          </a:ln>
        </p:spPr>
        <p:txBody>
          <a:bodyPr/>
          <a:lstStyle/>
          <a:p>
            <a:endParaRPr lang="it-IT"/>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3" name="Immagine 3" descr="immagine2.jpg"/>
          <p:cNvPicPr>
            <a:picLocks noChangeAspect="1"/>
          </p:cNvPicPr>
          <p:nvPr/>
        </p:nvPicPr>
        <p:blipFill>
          <a:blip r:embed="rId2"/>
          <a:srcRect/>
          <a:stretch>
            <a:fillRect/>
          </a:stretch>
        </p:blipFill>
        <p:spPr bwMode="auto">
          <a:xfrm>
            <a:off x="1116013" y="990600"/>
            <a:ext cx="4968875" cy="4692650"/>
          </a:xfrm>
          <a:prstGeom prst="rect">
            <a:avLst/>
          </a:prstGeom>
          <a:noFill/>
          <a:ln w="9525">
            <a:noFill/>
            <a:miter lim="800000"/>
            <a:headEnd/>
            <a:tailEnd/>
          </a:ln>
        </p:spPr>
      </p:pic>
      <p:pic>
        <p:nvPicPr>
          <p:cNvPr id="443394" name="Immagine 4" descr="immagine 3.jpg"/>
          <p:cNvPicPr>
            <a:picLocks noChangeAspect="1"/>
          </p:cNvPicPr>
          <p:nvPr/>
        </p:nvPicPr>
        <p:blipFill>
          <a:blip r:embed="rId3"/>
          <a:srcRect/>
          <a:stretch>
            <a:fillRect/>
          </a:stretch>
        </p:blipFill>
        <p:spPr bwMode="auto">
          <a:xfrm>
            <a:off x="7350125" y="1125538"/>
            <a:ext cx="1109663" cy="4791075"/>
          </a:xfrm>
          <a:prstGeom prst="rect">
            <a:avLst/>
          </a:prstGeom>
          <a:noFill/>
          <a:ln w="9525">
            <a:noFill/>
            <a:miter lim="800000"/>
            <a:headEnd/>
            <a:tailEnd/>
          </a:ln>
        </p:spPr>
      </p:pic>
      <p:sp>
        <p:nvSpPr>
          <p:cNvPr id="443395" name="Rectangle 5"/>
          <p:cNvSpPr>
            <a:spLocks noChangeArrowheads="1"/>
          </p:cNvSpPr>
          <p:nvPr/>
        </p:nvSpPr>
        <p:spPr bwMode="auto">
          <a:xfrm>
            <a:off x="179388" y="44450"/>
            <a:ext cx="8964612" cy="946150"/>
          </a:xfrm>
          <a:prstGeom prst="rect">
            <a:avLst/>
          </a:prstGeom>
          <a:noFill/>
          <a:ln w="9525">
            <a:noFill/>
            <a:miter lim="800000"/>
            <a:headEnd/>
            <a:tailEnd/>
          </a:ln>
        </p:spPr>
        <p:txBody>
          <a:bodyPr>
            <a:spAutoFit/>
          </a:bodyPr>
          <a:lstStyle/>
          <a:p>
            <a:pPr algn="ctr" defTabSz="914400"/>
            <a:r>
              <a:rPr lang="en-GB" sz="2800" b="1">
                <a:solidFill>
                  <a:srgbClr val="FF0000"/>
                </a:solidFill>
                <a:latin typeface="Verdana" pitchFamily="34" charset="0"/>
              </a:rPr>
              <a:t>SLF:  Modalità di somministrazione</a:t>
            </a:r>
          </a:p>
          <a:p>
            <a:pPr algn="ctr" defTabSz="914400"/>
            <a:r>
              <a:rPr lang="en-GB" sz="2800" b="1">
                <a:solidFill>
                  <a:srgbClr val="FF0000"/>
                </a:solidFill>
                <a:latin typeface="Verdana" pitchFamily="34" charset="0"/>
              </a:rPr>
              <a:t>e di assunzione</a:t>
            </a:r>
            <a:endParaRPr lang="it-IT" sz="2800" b="1">
              <a:solidFill>
                <a:srgbClr val="FF0000"/>
              </a:solidFill>
              <a:latin typeface="Verdana" pitchFamily="34" charset="0"/>
            </a:endParaRPr>
          </a:p>
        </p:txBody>
      </p:sp>
      <p:sp>
        <p:nvSpPr>
          <p:cNvPr id="443396" name="Text Box 7"/>
          <p:cNvSpPr txBox="1">
            <a:spLocks noChangeArrowheads="1"/>
          </p:cNvSpPr>
          <p:nvPr/>
        </p:nvSpPr>
        <p:spPr bwMode="auto">
          <a:xfrm>
            <a:off x="179388" y="5486400"/>
            <a:ext cx="6840537" cy="1169988"/>
          </a:xfrm>
          <a:prstGeom prst="rect">
            <a:avLst/>
          </a:prstGeom>
          <a:solidFill>
            <a:srgbClr val="D0EBEC"/>
          </a:solidFill>
          <a:ln w="9525">
            <a:solidFill>
              <a:srgbClr val="000000"/>
            </a:solidFill>
            <a:miter lim="800000"/>
            <a:headEnd/>
            <a:tailEnd/>
          </a:ln>
        </p:spPr>
        <p:txBody>
          <a:bodyPr>
            <a:spAutoFit/>
          </a:bodyPr>
          <a:lstStyle/>
          <a:p>
            <a:pPr algn="ctr" defTabSz="914400"/>
            <a:r>
              <a:rPr lang="it-IT" sz="2000" b="1">
                <a:solidFill>
                  <a:schemeClr val="tx2"/>
                </a:solidFill>
                <a:latin typeface="Calisto MT" pitchFamily="18" charset="0"/>
              </a:rPr>
              <a:t>SEMPLICITA’ DI SOMMINISTRAZIONE E ASSUNZIONE</a:t>
            </a:r>
          </a:p>
          <a:p>
            <a:pPr algn="ctr" defTabSz="914400"/>
            <a:r>
              <a:rPr lang="it-IT" b="1">
                <a:solidFill>
                  <a:schemeClr val="accent2"/>
                </a:solidFill>
                <a:latin typeface="Calisto MT" pitchFamily="18" charset="0"/>
              </a:rPr>
              <a:t>Massimo 2 Dosi</a:t>
            </a:r>
            <a:r>
              <a:rPr lang="it-IT" b="1">
                <a:solidFill>
                  <a:schemeClr val="tx2"/>
                </a:solidFill>
                <a:latin typeface="Calisto MT" pitchFamily="18" charset="0"/>
              </a:rPr>
              <a:t> per uno stesso episodio di DEI</a:t>
            </a:r>
          </a:p>
          <a:p>
            <a:pPr algn="ctr" defTabSz="914400"/>
            <a:r>
              <a:rPr lang="it-IT" sz="1600" b="1">
                <a:solidFill>
                  <a:schemeClr val="tx2"/>
                </a:solidFill>
                <a:latin typeface="Calisto MT" pitchFamily="18" charset="0"/>
              </a:rPr>
              <a:t>Attenzione: la “</a:t>
            </a:r>
            <a:r>
              <a:rPr lang="it-IT" sz="1600" b="1">
                <a:solidFill>
                  <a:schemeClr val="accent2"/>
                </a:solidFill>
                <a:latin typeface="Calisto MT" pitchFamily="18" charset="0"/>
              </a:rPr>
              <a:t>Dose”</a:t>
            </a:r>
            <a:r>
              <a:rPr lang="it-IT" sz="1600" b="1">
                <a:solidFill>
                  <a:schemeClr val="tx2"/>
                </a:solidFill>
                <a:latin typeface="Calisto MT" pitchFamily="18" charset="0"/>
              </a:rPr>
              <a:t> può essere ottenuta con 2 compresse </a:t>
            </a:r>
          </a:p>
          <a:p>
            <a:pPr algn="ctr" defTabSz="914400"/>
            <a:r>
              <a:rPr lang="it-IT" sz="1600" b="1">
                <a:solidFill>
                  <a:schemeClr val="tx2"/>
                </a:solidFill>
                <a:latin typeface="Calisto MT" pitchFamily="18" charset="0"/>
              </a:rPr>
              <a:t>(ad es. 1 cp da 100 x 2 = </a:t>
            </a:r>
            <a:r>
              <a:rPr lang="it-IT" sz="1600" b="1">
                <a:solidFill>
                  <a:schemeClr val="accent2"/>
                </a:solidFill>
                <a:latin typeface="Calisto MT" pitchFamily="18" charset="0"/>
              </a:rPr>
              <a:t>“Dose”</a:t>
            </a:r>
            <a:r>
              <a:rPr lang="it-IT" sz="1600" b="1">
                <a:solidFill>
                  <a:schemeClr val="tx2"/>
                </a:solidFill>
                <a:latin typeface="Calisto MT" pitchFamily="18" charset="0"/>
              </a:rPr>
              <a:t> di 200 </a:t>
            </a:r>
            <a:r>
              <a:rPr lang="sv-SE" sz="1600" b="1">
                <a:solidFill>
                  <a:srgbClr val="0056A5"/>
                </a:solidFill>
                <a:latin typeface="Calisto MT" pitchFamily="18" charset="0"/>
              </a:rPr>
              <a:t>µg)</a:t>
            </a:r>
            <a:endParaRPr lang="it-IT" sz="1600" b="1">
              <a:solidFill>
                <a:srgbClr val="0056A5"/>
              </a:solidFill>
              <a:latin typeface="Calisto MT" pitchFamily="18" charset="0"/>
            </a:endParaRPr>
          </a:p>
        </p:txBody>
      </p:sp>
      <p:sp>
        <p:nvSpPr>
          <p:cNvPr id="443397" name="Oval 8"/>
          <p:cNvSpPr>
            <a:spLocks noChangeArrowheads="1"/>
          </p:cNvSpPr>
          <p:nvPr/>
        </p:nvSpPr>
        <p:spPr bwMode="auto">
          <a:xfrm>
            <a:off x="5795963" y="4292600"/>
            <a:ext cx="360362" cy="1008063"/>
          </a:xfrm>
          <a:prstGeom prst="ellipse">
            <a:avLst/>
          </a:prstGeom>
          <a:solidFill>
            <a:schemeClr val="bg1"/>
          </a:solidFill>
          <a:ln w="9525">
            <a:noFill/>
            <a:round/>
            <a:headEnd/>
            <a:tailEnd/>
          </a:ln>
        </p:spPr>
        <p:txBody>
          <a:bodyPr wrap="none" anchor="ctr"/>
          <a:lstStyle/>
          <a:p>
            <a:pPr defTabSz="914400"/>
            <a:endParaRPr lang="it-IT" sz="2800">
              <a:latin typeface="Calisto MT"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7" name="Rectangle 3"/>
          <p:cNvSpPr>
            <a:spLocks noGrp="1" noChangeArrowheads="1"/>
          </p:cNvSpPr>
          <p:nvPr>
            <p:ph type="body" idx="4294967295"/>
          </p:nvPr>
        </p:nvSpPr>
        <p:spPr>
          <a:xfrm>
            <a:off x="395288" y="1733550"/>
            <a:ext cx="8424862" cy="4057650"/>
          </a:xfrm>
          <a:solidFill>
            <a:schemeClr val="bg1"/>
          </a:solidFill>
        </p:spPr>
        <p:txBody>
          <a:bodyPr/>
          <a:lstStyle/>
          <a:p>
            <a:pPr marL="271463" indent="-271463"/>
            <a:r>
              <a:rPr lang="en-US" sz="1600" smtClean="0"/>
              <a:t>SLF è formulato in </a:t>
            </a:r>
            <a:r>
              <a:rPr lang="en-US" sz="1600" b="1" smtClean="0"/>
              <a:t>compresse </a:t>
            </a:r>
            <a:r>
              <a:rPr lang="en-US" sz="1600" smtClean="0"/>
              <a:t>che si sciolgono a livello  sublinguale e che contengono </a:t>
            </a:r>
            <a:r>
              <a:rPr lang="en-US" sz="1600" b="1" smtClean="0"/>
              <a:t>elementi mucoadesivi</a:t>
            </a:r>
            <a:r>
              <a:rPr lang="en-US" sz="1600" smtClean="0"/>
              <a:t> in grado di fissare alla mucosa la piccola compressa </a:t>
            </a:r>
            <a:r>
              <a:rPr lang="en-US" sz="1600" baseline="30000" smtClean="0"/>
              <a:t>1</a:t>
            </a:r>
            <a:endParaRPr lang="en-US" sz="1600" smtClean="0"/>
          </a:p>
          <a:p>
            <a:pPr marL="271463" indent="-271463"/>
            <a:r>
              <a:rPr lang="en-US" sz="1600" smtClean="0"/>
              <a:t>Garantisce perciò una elevata </a:t>
            </a:r>
            <a:r>
              <a:rPr lang="en-US" sz="1600" b="1" smtClean="0"/>
              <a:t>biodisponibilità</a:t>
            </a:r>
            <a:r>
              <a:rPr lang="en-US" sz="1600" smtClean="0"/>
              <a:t> di Fentanyl </a:t>
            </a:r>
          </a:p>
          <a:p>
            <a:pPr marL="271463" indent="-271463"/>
            <a:r>
              <a:rPr lang="en-US" sz="1600" b="1" smtClean="0"/>
              <a:t>Elevata adesività</a:t>
            </a:r>
            <a:r>
              <a:rPr lang="en-US" sz="1600" smtClean="0"/>
              <a:t> alla mucosa sublinguale, </a:t>
            </a:r>
            <a:r>
              <a:rPr lang="en-US" sz="1600" b="1" smtClean="0"/>
              <a:t>rapidità di disintegrazione</a:t>
            </a:r>
            <a:r>
              <a:rPr lang="en-US" sz="1600" smtClean="0"/>
              <a:t>  e </a:t>
            </a:r>
            <a:r>
              <a:rPr lang="en-US" sz="1600" b="1" smtClean="0"/>
              <a:t>dissoluzione</a:t>
            </a:r>
            <a:r>
              <a:rPr lang="en-US" sz="1600" smtClean="0"/>
              <a:t> si potenziano </a:t>
            </a:r>
            <a:r>
              <a:rPr lang="en-US" sz="1600" b="1" smtClean="0"/>
              <a:t>nell’azione antideglutizione della compressa</a:t>
            </a:r>
            <a:r>
              <a:rPr lang="en-US" sz="1600" smtClean="0"/>
              <a:t>, evitando il conseguente effetto farmacologico di “</a:t>
            </a:r>
            <a:r>
              <a:rPr lang="en-US" sz="1600" b="1" smtClean="0"/>
              <a:t>primo passaggio</a:t>
            </a:r>
            <a:r>
              <a:rPr lang="en-US" sz="1600" smtClean="0"/>
              <a:t>” secondario all’assorbimento di Fentanyl nel circolo entero epatico </a:t>
            </a:r>
          </a:p>
        </p:txBody>
      </p:sp>
      <p:pic>
        <p:nvPicPr>
          <p:cNvPr id="444418" name="Picture 15"/>
          <p:cNvPicPr>
            <a:picLocks noChangeAspect="1" noChangeArrowheads="1"/>
          </p:cNvPicPr>
          <p:nvPr/>
        </p:nvPicPr>
        <p:blipFill>
          <a:blip r:embed="rId3"/>
          <a:srcRect/>
          <a:stretch>
            <a:fillRect/>
          </a:stretch>
        </p:blipFill>
        <p:spPr bwMode="auto">
          <a:xfrm>
            <a:off x="2771775" y="4076700"/>
            <a:ext cx="6372225" cy="2511425"/>
          </a:xfrm>
          <a:prstGeom prst="rect">
            <a:avLst/>
          </a:prstGeom>
          <a:noFill/>
          <a:ln w="9525">
            <a:noFill/>
            <a:miter lim="800000"/>
            <a:headEnd/>
            <a:tailEnd/>
          </a:ln>
        </p:spPr>
      </p:pic>
      <p:sp>
        <p:nvSpPr>
          <p:cNvPr id="444419" name="Slide Number Placeholder 3"/>
          <p:cNvSpPr txBox="1">
            <a:spLocks noGrp="1"/>
          </p:cNvSpPr>
          <p:nvPr/>
        </p:nvSpPr>
        <p:spPr bwMode="auto">
          <a:xfrm>
            <a:off x="8316913" y="6492875"/>
            <a:ext cx="827087" cy="365125"/>
          </a:xfrm>
          <a:prstGeom prst="rect">
            <a:avLst/>
          </a:prstGeom>
          <a:noFill/>
          <a:ln w="9525">
            <a:noFill/>
            <a:miter lim="800000"/>
            <a:headEnd/>
            <a:tailEnd/>
          </a:ln>
        </p:spPr>
        <p:txBody>
          <a:bodyPr anchor="b"/>
          <a:lstStyle/>
          <a:p>
            <a:pPr algn="r" defTabSz="914400"/>
            <a:endParaRPr lang="en-GB" sz="1200">
              <a:latin typeface="Verdana" pitchFamily="34" charset="0"/>
              <a:cs typeface="Arial" charset="0"/>
            </a:endParaRPr>
          </a:p>
        </p:txBody>
      </p:sp>
      <p:sp>
        <p:nvSpPr>
          <p:cNvPr id="444420" name="Rectangle 2"/>
          <p:cNvSpPr>
            <a:spLocks noGrp="1" noChangeArrowheads="1"/>
          </p:cNvSpPr>
          <p:nvPr>
            <p:ph type="title" idx="4294967295"/>
          </p:nvPr>
        </p:nvSpPr>
        <p:spPr>
          <a:xfrm>
            <a:off x="303213" y="390525"/>
            <a:ext cx="8459787" cy="676275"/>
          </a:xfrm>
        </p:spPr>
        <p:txBody>
          <a:bodyPr anchor="t"/>
          <a:lstStyle/>
          <a:p>
            <a:r>
              <a:rPr lang="en-GB" sz="3200" smtClean="0">
                <a:solidFill>
                  <a:srgbClr val="FF0000"/>
                </a:solidFill>
              </a:rPr>
              <a:t>SLF:  Assorbimento del Fentanyl 		     	attraverso la mucosa orale</a:t>
            </a:r>
            <a:endParaRPr lang="en-US" sz="3200" smtClean="0">
              <a:solidFill>
                <a:srgbClr val="FF0000"/>
              </a:solidFill>
            </a:endParaRPr>
          </a:p>
        </p:txBody>
      </p:sp>
      <p:sp>
        <p:nvSpPr>
          <p:cNvPr id="444421" name="Rectangle 4"/>
          <p:cNvSpPr>
            <a:spLocks noChangeArrowheads="1"/>
          </p:cNvSpPr>
          <p:nvPr/>
        </p:nvSpPr>
        <p:spPr bwMode="auto">
          <a:xfrm>
            <a:off x="538163" y="4545013"/>
            <a:ext cx="2411412" cy="396875"/>
          </a:xfrm>
          <a:prstGeom prst="rect">
            <a:avLst/>
          </a:prstGeom>
          <a:noFill/>
          <a:ln w="9525">
            <a:noFill/>
            <a:miter lim="800000"/>
            <a:headEnd/>
            <a:tailEnd/>
          </a:ln>
        </p:spPr>
        <p:txBody>
          <a:bodyPr>
            <a:spAutoFit/>
          </a:bodyPr>
          <a:lstStyle/>
          <a:p>
            <a:pPr marL="177800" indent="-177800" defTabSz="914400" eaLnBrk="0" hangingPunct="0">
              <a:buClr>
                <a:srgbClr val="AA444C"/>
              </a:buClr>
            </a:pPr>
            <a:r>
              <a:rPr lang="en-US" sz="1000">
                <a:latin typeface="Verdana" pitchFamily="34" charset="0"/>
                <a:cs typeface="Arial" charset="0"/>
              </a:rPr>
              <a:t>1. Abstral</a:t>
            </a:r>
            <a:r>
              <a:rPr lang="en-US" sz="1000" baseline="30000">
                <a:latin typeface="Verdana" pitchFamily="34" charset="0"/>
                <a:cs typeface="Arial" charset="0"/>
              </a:rPr>
              <a:t>®</a:t>
            </a:r>
            <a:r>
              <a:rPr lang="en-US" sz="1000">
                <a:latin typeface="Verdana" pitchFamily="34" charset="0"/>
                <a:cs typeface="Arial" charset="0"/>
              </a:rPr>
              <a:t> SPC. ProStrakan Ltd, UK (Revised: Sept 2008).</a:t>
            </a:r>
          </a:p>
        </p:txBody>
      </p:sp>
      <p:sp>
        <p:nvSpPr>
          <p:cNvPr id="444422" name="Text Box 11"/>
          <p:cNvSpPr txBox="1">
            <a:spLocks noChangeArrowheads="1"/>
          </p:cNvSpPr>
          <p:nvPr/>
        </p:nvSpPr>
        <p:spPr bwMode="auto">
          <a:xfrm>
            <a:off x="3021013" y="4294188"/>
            <a:ext cx="471487" cy="214312"/>
          </a:xfrm>
          <a:prstGeom prst="rect">
            <a:avLst/>
          </a:prstGeom>
          <a:solidFill>
            <a:schemeClr val="bg1"/>
          </a:solidFill>
          <a:ln w="9525">
            <a:noFill/>
            <a:miter lim="800000"/>
            <a:headEnd/>
            <a:tailEnd/>
          </a:ln>
        </p:spPr>
        <p:txBody>
          <a:bodyPr wrap="none">
            <a:spAutoFit/>
          </a:bodyPr>
          <a:lstStyle/>
          <a:p>
            <a:pPr defTabSz="914400"/>
            <a:r>
              <a:rPr lang="it-IT" sz="800">
                <a:latin typeface="Calisto MT" pitchFamily="18" charset="0"/>
              </a:rPr>
              <a:t>carrier</a:t>
            </a:r>
          </a:p>
        </p:txBody>
      </p:sp>
      <p:sp>
        <p:nvSpPr>
          <p:cNvPr id="444423" name="Text Box 12"/>
          <p:cNvSpPr txBox="1">
            <a:spLocks noChangeArrowheads="1"/>
          </p:cNvSpPr>
          <p:nvPr/>
        </p:nvSpPr>
        <p:spPr bwMode="auto">
          <a:xfrm>
            <a:off x="2960688" y="5253038"/>
            <a:ext cx="603250" cy="336550"/>
          </a:xfrm>
          <a:prstGeom prst="rect">
            <a:avLst/>
          </a:prstGeom>
          <a:solidFill>
            <a:schemeClr val="bg1"/>
          </a:solidFill>
          <a:ln w="9525">
            <a:noFill/>
            <a:miter lim="800000"/>
            <a:headEnd/>
            <a:tailEnd/>
          </a:ln>
        </p:spPr>
        <p:txBody>
          <a:bodyPr wrap="none">
            <a:spAutoFit/>
          </a:bodyPr>
          <a:lstStyle/>
          <a:p>
            <a:pPr defTabSz="914400"/>
            <a:r>
              <a:rPr lang="it-IT" sz="800">
                <a:latin typeface="Calisto MT" pitchFamily="18" charset="0"/>
              </a:rPr>
              <a:t>Principio </a:t>
            </a:r>
          </a:p>
          <a:p>
            <a:pPr defTabSz="914400"/>
            <a:r>
              <a:rPr lang="it-IT" sz="800">
                <a:latin typeface="Calisto MT" pitchFamily="18" charset="0"/>
              </a:rPr>
              <a:t>  attivo</a:t>
            </a:r>
          </a:p>
        </p:txBody>
      </p:sp>
      <p:sp>
        <p:nvSpPr>
          <p:cNvPr id="444424" name="Text Box 13"/>
          <p:cNvSpPr txBox="1">
            <a:spLocks noChangeArrowheads="1"/>
          </p:cNvSpPr>
          <p:nvPr/>
        </p:nvSpPr>
        <p:spPr bwMode="auto">
          <a:xfrm>
            <a:off x="4826000" y="4868863"/>
            <a:ext cx="682625" cy="214312"/>
          </a:xfrm>
          <a:prstGeom prst="rect">
            <a:avLst/>
          </a:prstGeom>
          <a:solidFill>
            <a:schemeClr val="bg1"/>
          </a:solidFill>
          <a:ln w="9525">
            <a:noFill/>
            <a:miter lim="800000"/>
            <a:headEnd/>
            <a:tailEnd/>
          </a:ln>
        </p:spPr>
        <p:txBody>
          <a:bodyPr wrap="none">
            <a:spAutoFit/>
          </a:bodyPr>
          <a:lstStyle/>
          <a:p>
            <a:pPr defTabSz="914400"/>
            <a:r>
              <a:rPr lang="it-IT" sz="800">
                <a:latin typeface="Calisto MT" pitchFamily="18" charset="0"/>
              </a:rPr>
              <a:t>compressa</a:t>
            </a:r>
          </a:p>
        </p:txBody>
      </p:sp>
      <p:sp>
        <p:nvSpPr>
          <p:cNvPr id="444425" name="Text Box 14"/>
          <p:cNvSpPr txBox="1">
            <a:spLocks noChangeArrowheads="1"/>
          </p:cNvSpPr>
          <p:nvPr/>
        </p:nvSpPr>
        <p:spPr bwMode="auto">
          <a:xfrm>
            <a:off x="2771775" y="6116638"/>
            <a:ext cx="936625" cy="336550"/>
          </a:xfrm>
          <a:prstGeom prst="rect">
            <a:avLst/>
          </a:prstGeom>
          <a:solidFill>
            <a:schemeClr val="bg1"/>
          </a:solidFill>
          <a:ln w="9525">
            <a:noFill/>
            <a:miter lim="800000"/>
            <a:headEnd/>
            <a:tailEnd/>
          </a:ln>
        </p:spPr>
        <p:txBody>
          <a:bodyPr>
            <a:spAutoFit/>
          </a:bodyPr>
          <a:lstStyle/>
          <a:p>
            <a:pPr defTabSz="914400"/>
            <a:r>
              <a:rPr lang="it-IT" sz="800">
                <a:latin typeface="Calisto MT" pitchFamily="18" charset="0"/>
              </a:rPr>
              <a:t>Componenti</a:t>
            </a:r>
          </a:p>
          <a:p>
            <a:pPr defTabSz="914400"/>
            <a:r>
              <a:rPr lang="it-IT" sz="800">
                <a:latin typeface="Calisto MT" pitchFamily="18" charset="0"/>
              </a:rPr>
              <a:t>mucoadesive</a:t>
            </a:r>
          </a:p>
        </p:txBody>
      </p:sp>
      <p:sp>
        <p:nvSpPr>
          <p:cNvPr id="444426" name="Text Box 15"/>
          <p:cNvSpPr txBox="1">
            <a:spLocks noChangeArrowheads="1"/>
          </p:cNvSpPr>
          <p:nvPr/>
        </p:nvSpPr>
        <p:spPr bwMode="auto">
          <a:xfrm>
            <a:off x="5580063" y="5661025"/>
            <a:ext cx="1152525" cy="458788"/>
          </a:xfrm>
          <a:prstGeom prst="rect">
            <a:avLst/>
          </a:prstGeom>
          <a:solidFill>
            <a:schemeClr val="bg1"/>
          </a:solidFill>
          <a:ln w="9525">
            <a:noFill/>
            <a:miter lim="800000"/>
            <a:headEnd/>
            <a:tailEnd/>
          </a:ln>
        </p:spPr>
        <p:txBody>
          <a:bodyPr>
            <a:spAutoFit/>
          </a:bodyPr>
          <a:lstStyle/>
          <a:p>
            <a:pPr defTabSz="914400"/>
            <a:r>
              <a:rPr lang="it-IT" sz="800">
                <a:latin typeface="Calisto MT" pitchFamily="18" charset="0"/>
              </a:rPr>
              <a:t>   Scioglimento</a:t>
            </a:r>
          </a:p>
          <a:p>
            <a:pPr defTabSz="914400"/>
            <a:r>
              <a:rPr lang="it-IT" sz="800">
                <a:latin typeface="Calisto MT" pitchFamily="18" charset="0"/>
              </a:rPr>
              <a:t>   in particelle</a:t>
            </a:r>
          </a:p>
          <a:p>
            <a:pPr defTabSz="914400"/>
            <a:r>
              <a:rPr lang="it-IT" sz="800">
                <a:latin typeface="Calisto MT" pitchFamily="18" charset="0"/>
              </a:rPr>
              <a:t>      ordinate</a:t>
            </a:r>
          </a:p>
        </p:txBody>
      </p:sp>
      <p:sp>
        <p:nvSpPr>
          <p:cNvPr id="444427" name="Text Box 16"/>
          <p:cNvSpPr txBox="1">
            <a:spLocks noChangeArrowheads="1"/>
          </p:cNvSpPr>
          <p:nvPr/>
        </p:nvSpPr>
        <p:spPr bwMode="auto">
          <a:xfrm>
            <a:off x="6488113" y="4581525"/>
            <a:ext cx="1397000" cy="611188"/>
          </a:xfrm>
          <a:prstGeom prst="rect">
            <a:avLst/>
          </a:prstGeom>
          <a:solidFill>
            <a:schemeClr val="bg1"/>
          </a:solidFill>
          <a:ln w="9525">
            <a:noFill/>
            <a:miter lim="800000"/>
            <a:headEnd/>
            <a:tailEnd/>
          </a:ln>
        </p:spPr>
        <p:txBody>
          <a:bodyPr>
            <a:spAutoFit/>
          </a:bodyPr>
          <a:lstStyle/>
          <a:p>
            <a:pPr defTabSz="914400"/>
            <a:r>
              <a:rPr lang="it-IT" sz="800">
                <a:latin typeface="Calisto MT" pitchFamily="18" charset="0"/>
              </a:rPr>
              <a:t>       Esposizione</a:t>
            </a:r>
          </a:p>
          <a:p>
            <a:pPr defTabSz="914400"/>
            <a:r>
              <a:rPr lang="it-IT" sz="800">
                <a:latin typeface="Calisto MT" pitchFamily="18" charset="0"/>
              </a:rPr>
              <a:t>delle particelle alla</a:t>
            </a:r>
          </a:p>
          <a:p>
            <a:pPr defTabSz="914400"/>
            <a:r>
              <a:rPr lang="it-IT" sz="800">
                <a:latin typeface="Calisto MT" pitchFamily="18" charset="0"/>
              </a:rPr>
              <a:t>mucosa sub linguale</a:t>
            </a:r>
            <a:r>
              <a:rPr lang="it-IT">
                <a:latin typeface="Calisto MT" pitchFamily="18" charset="0"/>
              </a:rPr>
              <a:t> </a:t>
            </a:r>
          </a:p>
        </p:txBody>
      </p:sp>
      <p:sp>
        <p:nvSpPr>
          <p:cNvPr id="444428" name="Text Box 17"/>
          <p:cNvSpPr txBox="1">
            <a:spLocks noChangeArrowheads="1"/>
          </p:cNvSpPr>
          <p:nvPr/>
        </p:nvSpPr>
        <p:spPr bwMode="auto">
          <a:xfrm>
            <a:off x="7739063" y="5681663"/>
            <a:ext cx="1404937" cy="581025"/>
          </a:xfrm>
          <a:prstGeom prst="rect">
            <a:avLst/>
          </a:prstGeom>
          <a:solidFill>
            <a:schemeClr val="bg1"/>
          </a:solidFill>
          <a:ln w="9525">
            <a:noFill/>
            <a:miter lim="800000"/>
            <a:headEnd/>
            <a:tailEnd/>
          </a:ln>
        </p:spPr>
        <p:txBody>
          <a:bodyPr>
            <a:spAutoFit/>
          </a:bodyPr>
          <a:lstStyle/>
          <a:p>
            <a:pPr defTabSz="914400"/>
            <a:r>
              <a:rPr lang="it-IT" sz="800">
                <a:latin typeface="Calisto MT" pitchFamily="18" charset="0"/>
              </a:rPr>
              <a:t>   Il principo attivo si      </a:t>
            </a:r>
          </a:p>
          <a:p>
            <a:pPr defTabSz="914400"/>
            <a:r>
              <a:rPr lang="it-IT" sz="800">
                <a:latin typeface="Calisto MT" pitchFamily="18" charset="0"/>
              </a:rPr>
              <a:t>            dissolve: </a:t>
            </a:r>
          </a:p>
          <a:p>
            <a:pPr defTabSz="914400"/>
            <a:r>
              <a:rPr lang="it-IT" sz="800">
                <a:latin typeface="Calisto MT" pitchFamily="18" charset="0"/>
              </a:rPr>
              <a:t>      Assorbitmento     </a:t>
            </a:r>
          </a:p>
          <a:p>
            <a:pPr defTabSz="914400"/>
            <a:r>
              <a:rPr lang="it-IT" sz="800">
                <a:latin typeface="Calisto MT" pitchFamily="18" charset="0"/>
              </a:rPr>
              <a:t>       transnmucosale </a:t>
            </a:r>
            <a:endParaRPr lang="it-IT">
              <a:latin typeface="Calisto MT" pitchFamily="18"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idx="4294967295"/>
          </p:nvPr>
        </p:nvSpPr>
        <p:spPr>
          <a:xfrm>
            <a:off x="914400" y="609600"/>
            <a:ext cx="7132638" cy="1143000"/>
          </a:xfrm>
        </p:spPr>
        <p:txBody>
          <a:bodyPr rtlCol="0" anchor="t">
            <a:noAutofit/>
          </a:bodyPr>
          <a:lstStyle/>
          <a:p>
            <a:pPr fontAlgn="auto">
              <a:spcAft>
                <a:spcPts val="0"/>
              </a:spcAft>
              <a:defRPr/>
            </a:pPr>
            <a:r>
              <a:rPr lang="it-IT" sz="3200" b="1" dirty="0">
                <a:solidFill>
                  <a:schemeClr val="accent6">
                    <a:lumMod val="60000"/>
                    <a:lumOff val="40000"/>
                  </a:schemeClr>
                </a:solidFill>
              </a:rPr>
              <a:t>FENTANYL PER VIA NASALE</a:t>
            </a:r>
            <a:r>
              <a:rPr lang="it-IT" sz="2800" b="1" dirty="0">
                <a:solidFill>
                  <a:schemeClr val="accent6">
                    <a:lumMod val="60000"/>
                    <a:lumOff val="40000"/>
                  </a:schemeClr>
                </a:solidFill>
              </a:rPr>
              <a:t/>
            </a:r>
            <a:br>
              <a:rPr lang="it-IT" sz="2800" b="1" dirty="0">
                <a:solidFill>
                  <a:schemeClr val="accent6">
                    <a:lumMod val="60000"/>
                    <a:lumOff val="40000"/>
                  </a:schemeClr>
                </a:solidFill>
              </a:rPr>
            </a:br>
            <a:r>
              <a:rPr lang="it-IT" sz="2800" b="1" dirty="0">
                <a:solidFill>
                  <a:schemeClr val="accent6">
                    <a:lumMod val="60000"/>
                    <a:lumOff val="40000"/>
                  </a:schemeClr>
                </a:solidFill>
              </a:rPr>
              <a:t/>
            </a:r>
            <a:br>
              <a:rPr lang="it-IT" sz="2800" b="1" dirty="0">
                <a:solidFill>
                  <a:schemeClr val="accent6">
                    <a:lumMod val="60000"/>
                    <a:lumOff val="40000"/>
                  </a:schemeClr>
                </a:solidFill>
              </a:rPr>
            </a:br>
            <a:endParaRPr lang="it-IT" sz="2800" b="1" dirty="0">
              <a:solidFill>
                <a:schemeClr val="accent6">
                  <a:lumMod val="60000"/>
                  <a:lumOff val="40000"/>
                </a:schemeClr>
              </a:solidFill>
            </a:endParaRPr>
          </a:p>
        </p:txBody>
      </p:sp>
      <p:pic>
        <p:nvPicPr>
          <p:cNvPr id="446466" name="Picture 3" descr="Pecfent-nasal-spr"/>
          <p:cNvPicPr>
            <a:picLocks noChangeAspect="1" noChangeArrowheads="1"/>
          </p:cNvPicPr>
          <p:nvPr/>
        </p:nvPicPr>
        <p:blipFill>
          <a:blip r:embed="rId2"/>
          <a:srcRect/>
          <a:stretch>
            <a:fillRect/>
          </a:stretch>
        </p:blipFill>
        <p:spPr bwMode="auto">
          <a:xfrm>
            <a:off x="3352800" y="2438400"/>
            <a:ext cx="5688013" cy="3810000"/>
          </a:xfrm>
          <a:prstGeom prst="rect">
            <a:avLst/>
          </a:prstGeom>
          <a:noFill/>
          <a:ln w="9525">
            <a:solidFill>
              <a:schemeClr val="tx1"/>
            </a:solidFill>
            <a:miter lim="800000"/>
            <a:headEnd/>
            <a:tailEnd/>
          </a:ln>
        </p:spPr>
      </p:pic>
      <p:sp>
        <p:nvSpPr>
          <p:cNvPr id="446467" name="Rectangle 4"/>
          <p:cNvSpPr>
            <a:spLocks noChangeArrowheads="1"/>
          </p:cNvSpPr>
          <p:nvPr/>
        </p:nvSpPr>
        <p:spPr bwMode="auto">
          <a:xfrm>
            <a:off x="6804025" y="6021388"/>
            <a:ext cx="2339975" cy="836612"/>
          </a:xfrm>
          <a:prstGeom prst="rect">
            <a:avLst/>
          </a:prstGeom>
          <a:solidFill>
            <a:schemeClr val="bg1"/>
          </a:solidFill>
          <a:ln w="9525">
            <a:noFill/>
            <a:miter lim="800000"/>
            <a:headEnd/>
            <a:tailEnd/>
          </a:ln>
        </p:spPr>
        <p:txBody>
          <a:bodyPr wrap="none" anchor="ctr"/>
          <a:lstStyle/>
          <a:p>
            <a:pPr defTabSz="914400"/>
            <a:endParaRPr lang="it-IT" sz="2800">
              <a:latin typeface="Calisto MT" pitchFamily="18" charset="0"/>
            </a:endParaRPr>
          </a:p>
        </p:txBody>
      </p:sp>
      <p:sp>
        <p:nvSpPr>
          <p:cNvPr id="115717" name="Text Box 6"/>
          <p:cNvSpPr txBox="1">
            <a:spLocks noChangeArrowheads="1"/>
          </p:cNvSpPr>
          <p:nvPr/>
        </p:nvSpPr>
        <p:spPr bwMode="auto">
          <a:xfrm>
            <a:off x="34925" y="2878138"/>
            <a:ext cx="3467100" cy="2227262"/>
          </a:xfrm>
          <a:prstGeom prst="rect">
            <a:avLst/>
          </a:prstGeom>
          <a:solidFill>
            <a:schemeClr val="bg2">
              <a:lumMod val="75000"/>
            </a:schemeClr>
          </a:solidFill>
          <a:ln w="9525">
            <a:solidFill>
              <a:srgbClr val="000090"/>
            </a:solidFill>
            <a:miter lim="800000"/>
            <a:headEnd/>
            <a:tailEnd/>
          </a:ln>
        </p:spPr>
        <p:txBody>
          <a:bodyPr>
            <a:spAutoFit/>
          </a:bodyPr>
          <a:lstStyle/>
          <a:p>
            <a:pPr defTabSz="914400" fontAlgn="auto">
              <a:spcBef>
                <a:spcPts val="0"/>
              </a:spcBef>
              <a:spcAft>
                <a:spcPts val="0"/>
              </a:spcAft>
              <a:defRPr/>
            </a:pPr>
            <a:r>
              <a:rPr lang="it-IT" sz="2800" b="1" dirty="0">
                <a:solidFill>
                  <a:srgbClr val="FFFF00"/>
                </a:solidFill>
                <a:latin typeface="+mn-lt"/>
              </a:rPr>
              <a:t>Soluzione Acquosa</a:t>
            </a:r>
          </a:p>
          <a:p>
            <a:pPr defTabSz="914400" fontAlgn="auto">
              <a:spcBef>
                <a:spcPts val="0"/>
              </a:spcBef>
              <a:spcAft>
                <a:spcPts val="0"/>
              </a:spcAft>
              <a:defRPr/>
            </a:pPr>
            <a:r>
              <a:rPr lang="it-IT" sz="2800" b="1" dirty="0" err="1">
                <a:solidFill>
                  <a:schemeClr val="bg1"/>
                </a:solidFill>
                <a:latin typeface="+mn-lt"/>
              </a:rPr>
              <a:t>Instanyl</a:t>
            </a:r>
            <a:r>
              <a:rPr lang="en-US" sz="2800" b="1" dirty="0">
                <a:solidFill>
                  <a:schemeClr val="bg1"/>
                </a:solidFill>
                <a:latin typeface="+mn-lt"/>
                <a:ea typeface="Arial" charset="0"/>
                <a:cs typeface="Arial" charset="0"/>
              </a:rPr>
              <a:t>®</a:t>
            </a:r>
          </a:p>
          <a:p>
            <a:pPr defTabSz="914400" fontAlgn="auto">
              <a:spcBef>
                <a:spcPts val="0"/>
              </a:spcBef>
              <a:spcAft>
                <a:spcPts val="0"/>
              </a:spcAft>
              <a:defRPr/>
            </a:pPr>
            <a:endParaRPr lang="it-IT" sz="2800" b="1" dirty="0">
              <a:solidFill>
                <a:schemeClr val="bg1"/>
              </a:solidFill>
              <a:latin typeface="+mn-lt"/>
            </a:endParaRPr>
          </a:p>
          <a:p>
            <a:pPr defTabSz="914400" fontAlgn="auto">
              <a:spcBef>
                <a:spcPts val="0"/>
              </a:spcBef>
              <a:spcAft>
                <a:spcPts val="0"/>
              </a:spcAft>
              <a:defRPr/>
            </a:pPr>
            <a:r>
              <a:rPr lang="it-IT" sz="2800" b="1" dirty="0">
                <a:solidFill>
                  <a:srgbClr val="FFFF00"/>
                </a:solidFill>
                <a:latin typeface="+mn-lt"/>
              </a:rPr>
              <a:t>Pectina</a:t>
            </a:r>
          </a:p>
          <a:p>
            <a:pPr defTabSz="914400" fontAlgn="auto">
              <a:spcBef>
                <a:spcPts val="0"/>
              </a:spcBef>
              <a:spcAft>
                <a:spcPts val="0"/>
              </a:spcAft>
              <a:defRPr/>
            </a:pPr>
            <a:r>
              <a:rPr lang="it-IT" sz="2800" b="1" dirty="0" err="1">
                <a:solidFill>
                  <a:schemeClr val="bg1"/>
                </a:solidFill>
                <a:latin typeface="+mn-lt"/>
              </a:rPr>
              <a:t>Pecfent</a:t>
            </a:r>
            <a:r>
              <a:rPr lang="en-US" sz="2800" b="1" dirty="0">
                <a:solidFill>
                  <a:schemeClr val="bg1"/>
                </a:solidFill>
                <a:latin typeface="+mn-lt"/>
                <a:ea typeface="Arial" charset="0"/>
                <a:cs typeface="Arial" charset="0"/>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6610" name="Object 2"/>
          <p:cNvGraphicFramePr>
            <a:graphicFrameLocks noChangeAspect="1"/>
          </p:cNvGraphicFramePr>
          <p:nvPr/>
        </p:nvGraphicFramePr>
        <p:xfrm>
          <a:off x="1822450" y="1155700"/>
          <a:ext cx="7008813" cy="5321300"/>
        </p:xfrm>
        <a:graphic>
          <a:graphicData uri="http://schemas.openxmlformats.org/presentationml/2006/ole">
            <p:oleObj spid="_x0000_s196610" name="Foglio di lavoro" r:id="rId3" imgW="4562559" imgH="4200457" progId="Excel.Sheet.8">
              <p:embed/>
            </p:oleObj>
          </a:graphicData>
        </a:graphic>
      </p:graphicFrame>
      <p:sp>
        <p:nvSpPr>
          <p:cNvPr id="196611" name="CasellaDiTesto 2"/>
          <p:cNvSpPr txBox="1">
            <a:spLocks noChangeArrowheads="1"/>
          </p:cNvSpPr>
          <p:nvPr/>
        </p:nvSpPr>
        <p:spPr bwMode="auto">
          <a:xfrm>
            <a:off x="539750" y="0"/>
            <a:ext cx="7831138" cy="701675"/>
          </a:xfrm>
          <a:prstGeom prst="rect">
            <a:avLst/>
          </a:prstGeom>
          <a:noFill/>
          <a:ln w="9525">
            <a:noFill/>
            <a:miter lim="800000"/>
            <a:headEnd/>
            <a:tailEnd/>
          </a:ln>
        </p:spPr>
        <p:txBody>
          <a:bodyPr wrap="none">
            <a:spAutoFit/>
          </a:bodyPr>
          <a:lstStyle/>
          <a:p>
            <a:pPr eaLnBrk="0" hangingPunct="0"/>
            <a:r>
              <a:rPr lang="it-IT" sz="4000" b="1">
                <a:solidFill>
                  <a:srgbClr val="FFFF00"/>
                </a:solidFill>
                <a:latin typeface="Calisto MT" pitchFamily="18" charset="0"/>
                <a:ea typeface="ヒラギノ角ゴ Pro W3"/>
                <a:cs typeface="ヒラギノ角ゴ Pro W3"/>
              </a:rPr>
              <a:t>DEI – BTcP: Studi di prevalenza</a:t>
            </a:r>
          </a:p>
        </p:txBody>
      </p:sp>
      <p:sp>
        <p:nvSpPr>
          <p:cNvPr id="196612" name="Text Box 4"/>
          <p:cNvSpPr txBox="1">
            <a:spLocks noChangeArrowheads="1"/>
          </p:cNvSpPr>
          <p:nvPr/>
        </p:nvSpPr>
        <p:spPr bwMode="auto">
          <a:xfrm>
            <a:off x="214313" y="2738438"/>
            <a:ext cx="1371600" cy="1592262"/>
          </a:xfrm>
          <a:prstGeom prst="rect">
            <a:avLst/>
          </a:prstGeom>
          <a:solidFill>
            <a:srgbClr val="000099"/>
          </a:solidFill>
          <a:ln w="38100">
            <a:solidFill>
              <a:schemeClr val="accent2"/>
            </a:solidFill>
            <a:miter lim="800000"/>
            <a:headEnd/>
            <a:tailEnd/>
          </a:ln>
        </p:spPr>
        <p:txBody>
          <a:bodyPr wrap="none">
            <a:spAutoFit/>
          </a:bodyPr>
          <a:lstStyle/>
          <a:p>
            <a:r>
              <a:rPr lang="it-IT" sz="3200" b="1">
                <a:solidFill>
                  <a:srgbClr val="FFFF00"/>
                </a:solidFill>
                <a:latin typeface="Calisto MT" pitchFamily="18" charset="0"/>
              </a:rPr>
              <a:t>Media</a:t>
            </a:r>
          </a:p>
          <a:p>
            <a:endParaRPr lang="it-IT" sz="3200" b="1">
              <a:solidFill>
                <a:srgbClr val="FFFF00"/>
              </a:solidFill>
              <a:latin typeface="Calisto MT" pitchFamily="18" charset="0"/>
            </a:endParaRPr>
          </a:p>
          <a:p>
            <a:r>
              <a:rPr lang="it-IT" sz="3200" b="1">
                <a:solidFill>
                  <a:srgbClr val="FFFF00"/>
                </a:solidFill>
                <a:latin typeface="Calisto MT" pitchFamily="18" charset="0"/>
              </a:rPr>
              <a:t> 72 %</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Rectangle 2"/>
          <p:cNvSpPr>
            <a:spLocks noGrp="1" noChangeArrowheads="1"/>
          </p:cNvSpPr>
          <p:nvPr>
            <p:ph type="title" idx="4294967295"/>
          </p:nvPr>
        </p:nvSpPr>
        <p:spPr>
          <a:xfrm>
            <a:off x="304800" y="609600"/>
            <a:ext cx="8343900" cy="990600"/>
          </a:xfrm>
        </p:spPr>
        <p:txBody>
          <a:bodyPr anchor="t"/>
          <a:lstStyle/>
          <a:p>
            <a:r>
              <a:rPr lang="en-US" sz="3200" smtClean="0">
                <a:solidFill>
                  <a:srgbClr val="BB85EC"/>
                </a:solidFill>
                <a:latin typeface="Arial" charset="0"/>
              </a:rPr>
              <a:t>Somministrazione intranasale: razionale</a:t>
            </a:r>
          </a:p>
        </p:txBody>
      </p:sp>
      <p:sp>
        <p:nvSpPr>
          <p:cNvPr id="116739" name="Rectangle 3"/>
          <p:cNvSpPr>
            <a:spLocks noGrp="1" noChangeArrowheads="1"/>
          </p:cNvSpPr>
          <p:nvPr>
            <p:ph type="body" sz="half" idx="4294967295"/>
          </p:nvPr>
        </p:nvSpPr>
        <p:spPr>
          <a:xfrm>
            <a:off x="228600" y="2362200"/>
            <a:ext cx="5416550" cy="4114800"/>
          </a:xfrm>
        </p:spPr>
        <p:txBody>
          <a:bodyPr rtlCol="0">
            <a:normAutofit fontScale="77500" lnSpcReduction="20000"/>
          </a:bodyPr>
          <a:lstStyle/>
          <a:p>
            <a:pPr marL="266700" indent="-266700" fontAlgn="auto">
              <a:spcAft>
                <a:spcPts val="0"/>
              </a:spcAft>
              <a:defRPr/>
            </a:pPr>
            <a:r>
              <a:rPr lang="en-GB" sz="2400" b="1" dirty="0" err="1">
                <a:solidFill>
                  <a:schemeClr val="tx1">
                    <a:lumMod val="65000"/>
                    <a:lumOff val="35000"/>
                  </a:schemeClr>
                </a:solidFill>
              </a:rPr>
              <a:t>Rapido</a:t>
            </a:r>
            <a:r>
              <a:rPr lang="en-GB" sz="2400" b="1" dirty="0">
                <a:solidFill>
                  <a:schemeClr val="tx1">
                    <a:lumMod val="65000"/>
                    <a:lumOff val="35000"/>
                  </a:schemeClr>
                </a:solidFill>
              </a:rPr>
              <a:t> </a:t>
            </a:r>
            <a:r>
              <a:rPr lang="en-GB" sz="2400" b="1" dirty="0" err="1">
                <a:solidFill>
                  <a:schemeClr val="tx1">
                    <a:lumMod val="65000"/>
                    <a:lumOff val="35000"/>
                  </a:schemeClr>
                </a:solidFill>
              </a:rPr>
              <a:t>assorbimento</a:t>
            </a:r>
            <a:r>
              <a:rPr lang="en-GB" sz="2400" b="1" dirty="0">
                <a:solidFill>
                  <a:schemeClr val="tx1">
                    <a:lumMod val="65000"/>
                    <a:lumOff val="35000"/>
                  </a:schemeClr>
                </a:solidFill>
              </a:rPr>
              <a:t>:</a:t>
            </a:r>
            <a:br>
              <a:rPr lang="en-GB" sz="2400" b="1" dirty="0">
                <a:solidFill>
                  <a:schemeClr val="tx1">
                    <a:lumMod val="65000"/>
                    <a:lumOff val="35000"/>
                  </a:schemeClr>
                </a:solidFill>
              </a:rPr>
            </a:br>
            <a:r>
              <a:rPr lang="en-GB" sz="2400" b="1" dirty="0" err="1">
                <a:solidFill>
                  <a:schemeClr val="tx1">
                    <a:lumMod val="65000"/>
                    <a:lumOff val="35000"/>
                  </a:schemeClr>
                </a:solidFill>
              </a:rPr>
              <a:t>l’epitelio</a:t>
            </a:r>
            <a:r>
              <a:rPr lang="en-GB" sz="2400" b="1" dirty="0">
                <a:solidFill>
                  <a:schemeClr val="tx1">
                    <a:lumMod val="65000"/>
                    <a:lumOff val="35000"/>
                  </a:schemeClr>
                </a:solidFill>
              </a:rPr>
              <a:t> </a:t>
            </a:r>
            <a:r>
              <a:rPr lang="en-GB" sz="2400" b="1" dirty="0" err="1">
                <a:solidFill>
                  <a:schemeClr val="tx1">
                    <a:lumMod val="65000"/>
                    <a:lumOff val="35000"/>
                  </a:schemeClr>
                </a:solidFill>
              </a:rPr>
              <a:t>nasale</a:t>
            </a:r>
            <a:r>
              <a:rPr lang="en-GB" sz="2400" b="1" dirty="0">
                <a:solidFill>
                  <a:schemeClr val="tx1">
                    <a:lumMod val="65000"/>
                    <a:lumOff val="35000"/>
                  </a:schemeClr>
                </a:solidFill>
              </a:rPr>
              <a:t> </a:t>
            </a:r>
            <a:r>
              <a:rPr lang="en-GB" sz="2400" b="1" dirty="0" err="1">
                <a:solidFill>
                  <a:schemeClr val="tx1">
                    <a:lumMod val="65000"/>
                    <a:lumOff val="35000"/>
                  </a:schemeClr>
                </a:solidFill>
              </a:rPr>
              <a:t>è</a:t>
            </a:r>
            <a:r>
              <a:rPr lang="en-GB" sz="2400" b="1" dirty="0">
                <a:solidFill>
                  <a:schemeClr val="tx1">
                    <a:lumMod val="65000"/>
                    <a:lumOff val="35000"/>
                  </a:schemeClr>
                </a:solidFill>
              </a:rPr>
              <a:t> </a:t>
            </a:r>
            <a:r>
              <a:rPr lang="en-GB" sz="2400" b="1" dirty="0" err="1">
                <a:solidFill>
                  <a:schemeClr val="tx1">
                    <a:lumMod val="65000"/>
                    <a:lumOff val="35000"/>
                  </a:schemeClr>
                </a:solidFill>
              </a:rPr>
              <a:t>altamente</a:t>
            </a:r>
            <a:r>
              <a:rPr lang="en-GB" sz="2400" b="1" dirty="0">
                <a:solidFill>
                  <a:schemeClr val="tx1">
                    <a:lumMod val="65000"/>
                    <a:lumOff val="35000"/>
                  </a:schemeClr>
                </a:solidFill>
              </a:rPr>
              <a:t> </a:t>
            </a:r>
            <a:r>
              <a:rPr lang="en-GB" sz="2400" b="1" dirty="0" err="1">
                <a:solidFill>
                  <a:schemeClr val="tx1">
                    <a:lumMod val="65000"/>
                    <a:lumOff val="35000"/>
                  </a:schemeClr>
                </a:solidFill>
              </a:rPr>
              <a:t>vascolarizzato</a:t>
            </a:r>
            <a:r>
              <a:rPr lang="en-GB" sz="2400" b="1" dirty="0">
                <a:solidFill>
                  <a:schemeClr val="tx1">
                    <a:lumMod val="65000"/>
                    <a:lumOff val="35000"/>
                  </a:schemeClr>
                </a:solidFill>
              </a:rPr>
              <a:t> </a:t>
            </a:r>
            <a:r>
              <a:rPr lang="en-GB" sz="2400" b="1" dirty="0" err="1">
                <a:solidFill>
                  <a:schemeClr val="tx1">
                    <a:lumMod val="65000"/>
                    <a:lumOff val="35000"/>
                  </a:schemeClr>
                </a:solidFill>
              </a:rPr>
              <a:t>e</a:t>
            </a:r>
            <a:r>
              <a:rPr lang="en-GB" sz="2400" b="1" dirty="0">
                <a:solidFill>
                  <a:schemeClr val="tx1">
                    <a:lumMod val="65000"/>
                    <a:lumOff val="35000"/>
                  </a:schemeClr>
                </a:solidFill>
              </a:rPr>
              <a:t> </a:t>
            </a:r>
            <a:r>
              <a:rPr lang="en-GB" sz="2400" b="1" dirty="0" err="1">
                <a:solidFill>
                  <a:schemeClr val="tx1">
                    <a:lumMod val="65000"/>
                    <a:lumOff val="35000"/>
                  </a:schemeClr>
                </a:solidFill>
              </a:rPr>
              <a:t>permeabile</a:t>
            </a:r>
            <a:r>
              <a:rPr lang="en-GB" sz="2400" b="1" dirty="0">
                <a:solidFill>
                  <a:schemeClr val="tx1">
                    <a:lumMod val="65000"/>
                    <a:lumOff val="35000"/>
                  </a:schemeClr>
                </a:solidFill>
              </a:rPr>
              <a:t> </a:t>
            </a:r>
            <a:r>
              <a:rPr lang="en-GB" sz="2400" b="1" dirty="0" err="1">
                <a:solidFill>
                  <a:schemeClr val="tx1">
                    <a:lumMod val="65000"/>
                    <a:lumOff val="35000"/>
                  </a:schemeClr>
                </a:solidFill>
              </a:rPr>
              <a:t>ai</a:t>
            </a:r>
            <a:r>
              <a:rPr lang="en-GB" sz="2400" b="1" dirty="0">
                <a:solidFill>
                  <a:schemeClr val="tx1">
                    <a:lumMod val="65000"/>
                    <a:lumOff val="35000"/>
                  </a:schemeClr>
                </a:solidFill>
              </a:rPr>
              <a:t> </a:t>
            </a:r>
            <a:r>
              <a:rPr lang="en-GB" sz="2400" b="1" dirty="0" err="1">
                <a:solidFill>
                  <a:schemeClr val="tx1">
                    <a:lumMod val="65000"/>
                    <a:lumOff val="35000"/>
                  </a:schemeClr>
                </a:solidFill>
              </a:rPr>
              <a:t>farmaci</a:t>
            </a:r>
            <a:r>
              <a:rPr lang="en-GB" sz="2400" b="1" dirty="0">
                <a:solidFill>
                  <a:schemeClr val="tx1">
                    <a:lumMod val="65000"/>
                    <a:lumOff val="35000"/>
                  </a:schemeClr>
                </a:solidFill>
              </a:rPr>
              <a:t> </a:t>
            </a:r>
            <a:r>
              <a:rPr lang="en-GB" sz="2400" b="1" dirty="0" err="1">
                <a:solidFill>
                  <a:schemeClr val="tx1">
                    <a:lumMod val="65000"/>
                    <a:lumOff val="35000"/>
                  </a:schemeClr>
                </a:solidFill>
              </a:rPr>
              <a:t>lipofili</a:t>
            </a:r>
            <a:endParaRPr lang="en-GB" sz="2400" b="1" dirty="0">
              <a:solidFill>
                <a:schemeClr val="tx1">
                  <a:lumMod val="65000"/>
                  <a:lumOff val="35000"/>
                </a:schemeClr>
              </a:solidFill>
            </a:endParaRPr>
          </a:p>
          <a:p>
            <a:pPr marL="266700" indent="-266700" fontAlgn="auto">
              <a:spcAft>
                <a:spcPts val="0"/>
              </a:spcAft>
              <a:defRPr/>
            </a:pPr>
            <a:r>
              <a:rPr lang="en-GB" sz="2400" b="1" dirty="0" err="1">
                <a:solidFill>
                  <a:schemeClr val="tx1">
                    <a:lumMod val="65000"/>
                    <a:lumOff val="35000"/>
                  </a:schemeClr>
                </a:solidFill>
              </a:rPr>
              <a:t>Evita</a:t>
            </a:r>
            <a:r>
              <a:rPr lang="en-GB" sz="2400" b="1" dirty="0">
                <a:solidFill>
                  <a:schemeClr val="tx1">
                    <a:lumMod val="65000"/>
                    <a:lumOff val="35000"/>
                  </a:schemeClr>
                </a:solidFill>
              </a:rPr>
              <a:t> </a:t>
            </a:r>
            <a:r>
              <a:rPr lang="en-GB" sz="2400" b="1" dirty="0" err="1">
                <a:solidFill>
                  <a:schemeClr val="tx1">
                    <a:lumMod val="65000"/>
                    <a:lumOff val="35000"/>
                  </a:schemeClr>
                </a:solidFill>
              </a:rPr>
              <a:t>il</a:t>
            </a:r>
            <a:r>
              <a:rPr lang="en-GB" sz="2400" b="1" dirty="0">
                <a:solidFill>
                  <a:schemeClr val="tx1">
                    <a:lumMod val="65000"/>
                    <a:lumOff val="35000"/>
                  </a:schemeClr>
                </a:solidFill>
              </a:rPr>
              <a:t> </a:t>
            </a:r>
            <a:r>
              <a:rPr lang="en-GB" sz="2400" b="1" dirty="0" err="1">
                <a:solidFill>
                  <a:schemeClr val="tx1">
                    <a:lumMod val="65000"/>
                    <a:lumOff val="35000"/>
                  </a:schemeClr>
                </a:solidFill>
              </a:rPr>
              <a:t>metabolismo</a:t>
            </a:r>
            <a:r>
              <a:rPr lang="en-GB" sz="2400" b="1" dirty="0">
                <a:solidFill>
                  <a:schemeClr val="tx1">
                    <a:lumMod val="65000"/>
                    <a:lumOff val="35000"/>
                  </a:schemeClr>
                </a:solidFill>
              </a:rPr>
              <a:t> </a:t>
            </a:r>
            <a:r>
              <a:rPr lang="en-GB" sz="2400" b="1" dirty="0" err="1">
                <a:solidFill>
                  <a:schemeClr val="tx1">
                    <a:lumMod val="65000"/>
                    <a:lumOff val="35000"/>
                  </a:schemeClr>
                </a:solidFill>
              </a:rPr>
              <a:t>di</a:t>
            </a:r>
            <a:r>
              <a:rPr lang="en-GB" sz="2400" b="1" dirty="0">
                <a:solidFill>
                  <a:schemeClr val="tx1">
                    <a:lumMod val="65000"/>
                    <a:lumOff val="35000"/>
                  </a:schemeClr>
                </a:solidFill>
              </a:rPr>
              <a:t> primo </a:t>
            </a:r>
            <a:r>
              <a:rPr lang="en-GB" sz="2400" b="1" dirty="0" err="1">
                <a:solidFill>
                  <a:schemeClr val="tx1">
                    <a:lumMod val="65000"/>
                    <a:lumOff val="35000"/>
                  </a:schemeClr>
                </a:solidFill>
              </a:rPr>
              <a:t>passaggio</a:t>
            </a:r>
            <a:endParaRPr lang="da-DK" sz="2400" b="1" dirty="0">
              <a:solidFill>
                <a:schemeClr val="tx1">
                  <a:lumMod val="65000"/>
                  <a:lumOff val="35000"/>
                </a:schemeClr>
              </a:solidFill>
            </a:endParaRPr>
          </a:p>
          <a:p>
            <a:pPr marL="266700" indent="-266700" fontAlgn="auto">
              <a:spcAft>
                <a:spcPts val="0"/>
              </a:spcAft>
              <a:defRPr/>
            </a:pPr>
            <a:r>
              <a:rPr lang="da-DK" sz="2400" b="1" dirty="0" err="1">
                <a:solidFill>
                  <a:schemeClr val="tx1">
                    <a:lumMod val="65000"/>
                    <a:lumOff val="35000"/>
                  </a:schemeClr>
                </a:solidFill>
              </a:rPr>
              <a:t>Adatta</a:t>
            </a:r>
            <a:r>
              <a:rPr lang="da-DK" sz="2400" b="1" dirty="0">
                <a:solidFill>
                  <a:schemeClr val="tx1">
                    <a:lumMod val="65000"/>
                    <a:lumOff val="35000"/>
                  </a:schemeClr>
                </a:solidFill>
              </a:rPr>
              <a:t> </a:t>
            </a:r>
            <a:r>
              <a:rPr lang="da-DK" sz="2400" b="1" dirty="0" err="1">
                <a:solidFill>
                  <a:schemeClr val="tx1">
                    <a:lumMod val="65000"/>
                    <a:lumOff val="35000"/>
                  </a:schemeClr>
                </a:solidFill>
              </a:rPr>
              <a:t>anche</a:t>
            </a:r>
            <a:r>
              <a:rPr lang="da-DK" sz="2400" b="1" dirty="0">
                <a:solidFill>
                  <a:schemeClr val="tx1">
                    <a:lumMod val="65000"/>
                    <a:lumOff val="35000"/>
                  </a:schemeClr>
                </a:solidFill>
              </a:rPr>
              <a:t> in </a:t>
            </a:r>
            <a:r>
              <a:rPr lang="da-DK" sz="2400" b="1" dirty="0" err="1">
                <a:solidFill>
                  <a:schemeClr val="tx1">
                    <a:lumMod val="65000"/>
                    <a:lumOff val="35000"/>
                  </a:schemeClr>
                </a:solidFill>
              </a:rPr>
              <a:t>caso</a:t>
            </a:r>
            <a:r>
              <a:rPr lang="da-DK" sz="2400" b="1" dirty="0">
                <a:solidFill>
                  <a:schemeClr val="tx1">
                    <a:lumMod val="65000"/>
                    <a:lumOff val="35000"/>
                  </a:schemeClr>
                </a:solidFill>
              </a:rPr>
              <a:t> di </a:t>
            </a:r>
            <a:r>
              <a:rPr lang="da-DK" sz="2400" b="1" dirty="0" err="1">
                <a:solidFill>
                  <a:schemeClr val="tx1">
                    <a:lumMod val="65000"/>
                    <a:lumOff val="35000"/>
                  </a:schemeClr>
                </a:solidFill>
              </a:rPr>
              <a:t>xerostomia</a:t>
            </a:r>
            <a:r>
              <a:rPr lang="da-DK" sz="2400" b="1" dirty="0">
                <a:solidFill>
                  <a:schemeClr val="tx1">
                    <a:lumMod val="65000"/>
                    <a:lumOff val="35000"/>
                  </a:schemeClr>
                </a:solidFill>
              </a:rPr>
              <a:t> o altre </a:t>
            </a:r>
            <a:r>
              <a:rPr lang="da-DK" sz="2400" b="1" dirty="0" err="1">
                <a:solidFill>
                  <a:schemeClr val="tx1">
                    <a:lumMod val="65000"/>
                    <a:lumOff val="35000"/>
                  </a:schemeClr>
                </a:solidFill>
              </a:rPr>
              <a:t>affezioni</a:t>
            </a:r>
            <a:r>
              <a:rPr lang="da-DK" sz="2400" b="1" dirty="0">
                <a:solidFill>
                  <a:schemeClr val="tx1">
                    <a:lumMod val="65000"/>
                    <a:lumOff val="35000"/>
                  </a:schemeClr>
                </a:solidFill>
              </a:rPr>
              <a:t> del </a:t>
            </a:r>
            <a:r>
              <a:rPr lang="da-DK" sz="2400" b="1" dirty="0" err="1">
                <a:solidFill>
                  <a:schemeClr val="tx1">
                    <a:lumMod val="65000"/>
                    <a:lumOff val="35000"/>
                  </a:schemeClr>
                </a:solidFill>
              </a:rPr>
              <a:t>cavo</a:t>
            </a:r>
            <a:r>
              <a:rPr lang="da-DK" sz="2400" b="1" dirty="0">
                <a:solidFill>
                  <a:schemeClr val="tx1">
                    <a:lumMod val="65000"/>
                    <a:lumOff val="35000"/>
                  </a:schemeClr>
                </a:solidFill>
              </a:rPr>
              <a:t> orale</a:t>
            </a:r>
            <a:endParaRPr lang="en-GB" sz="2400" b="1" dirty="0">
              <a:solidFill>
                <a:schemeClr val="tx1">
                  <a:lumMod val="65000"/>
                  <a:lumOff val="35000"/>
                </a:schemeClr>
              </a:solidFill>
            </a:endParaRPr>
          </a:p>
          <a:p>
            <a:pPr marL="266700" indent="-266700" fontAlgn="auto">
              <a:spcAft>
                <a:spcPts val="0"/>
              </a:spcAft>
              <a:defRPr/>
            </a:pPr>
            <a:r>
              <a:rPr lang="en-GB" sz="2400" b="1" dirty="0">
                <a:solidFill>
                  <a:schemeClr val="tx1">
                    <a:lumMod val="65000"/>
                    <a:lumOff val="35000"/>
                  </a:schemeClr>
                </a:solidFill>
              </a:rPr>
              <a:t>Non-</a:t>
            </a:r>
            <a:r>
              <a:rPr lang="en-GB" sz="2400" b="1" dirty="0" err="1">
                <a:solidFill>
                  <a:schemeClr val="tx1">
                    <a:lumMod val="65000"/>
                    <a:lumOff val="35000"/>
                  </a:schemeClr>
                </a:solidFill>
              </a:rPr>
              <a:t>invasiva</a:t>
            </a:r>
            <a:endParaRPr lang="en-GB" sz="2400" b="1" dirty="0">
              <a:solidFill>
                <a:schemeClr val="tx1">
                  <a:lumMod val="65000"/>
                  <a:lumOff val="35000"/>
                </a:schemeClr>
              </a:solidFill>
            </a:endParaRPr>
          </a:p>
          <a:p>
            <a:pPr marL="266700" indent="-266700" fontAlgn="auto">
              <a:spcAft>
                <a:spcPts val="0"/>
              </a:spcAft>
              <a:defRPr/>
            </a:pPr>
            <a:r>
              <a:rPr lang="da-DK" sz="2400" b="1" dirty="0">
                <a:solidFill>
                  <a:schemeClr val="tx1">
                    <a:lumMod val="65000"/>
                    <a:lumOff val="35000"/>
                  </a:schemeClr>
                </a:solidFill>
              </a:rPr>
              <a:t>Facile da </a:t>
            </a:r>
            <a:r>
              <a:rPr lang="da-DK" sz="2400" b="1" dirty="0" err="1">
                <a:solidFill>
                  <a:schemeClr val="tx1">
                    <a:lumMod val="65000"/>
                    <a:lumOff val="35000"/>
                  </a:schemeClr>
                </a:solidFill>
              </a:rPr>
              <a:t>utilizzare</a:t>
            </a:r>
            <a:r>
              <a:rPr lang="da-DK" sz="2400" b="1" dirty="0">
                <a:solidFill>
                  <a:schemeClr val="tx1">
                    <a:lumMod val="65000"/>
                    <a:lumOff val="35000"/>
                  </a:schemeClr>
                </a:solidFill>
              </a:rPr>
              <a:t> dal </a:t>
            </a:r>
            <a:r>
              <a:rPr lang="da-DK" sz="2400" b="1" dirty="0" err="1">
                <a:solidFill>
                  <a:schemeClr val="tx1">
                    <a:lumMod val="65000"/>
                    <a:lumOff val="35000"/>
                  </a:schemeClr>
                </a:solidFill>
              </a:rPr>
              <a:t>paziente</a:t>
            </a:r>
            <a:r>
              <a:rPr lang="da-DK" sz="2400" b="1" dirty="0">
                <a:solidFill>
                  <a:schemeClr val="tx1">
                    <a:lumMod val="65000"/>
                    <a:lumOff val="35000"/>
                  </a:schemeClr>
                </a:solidFill>
              </a:rPr>
              <a:t> o da </a:t>
            </a:r>
            <a:r>
              <a:rPr lang="da-DK" sz="2400" b="1" dirty="0" err="1">
                <a:solidFill>
                  <a:schemeClr val="tx1">
                    <a:lumMod val="65000"/>
                    <a:lumOff val="35000"/>
                  </a:schemeClr>
                </a:solidFill>
              </a:rPr>
              <a:t>chi</a:t>
            </a:r>
            <a:r>
              <a:rPr lang="da-DK" sz="2400" b="1" dirty="0">
                <a:solidFill>
                  <a:schemeClr val="tx1">
                    <a:lumMod val="65000"/>
                    <a:lumOff val="35000"/>
                  </a:schemeClr>
                </a:solidFill>
              </a:rPr>
              <a:t> lo </a:t>
            </a:r>
            <a:r>
              <a:rPr lang="da-DK" sz="2400" b="1" dirty="0" err="1">
                <a:solidFill>
                  <a:schemeClr val="tx1">
                    <a:lumMod val="65000"/>
                    <a:lumOff val="35000"/>
                  </a:schemeClr>
                </a:solidFill>
              </a:rPr>
              <a:t>assiste</a:t>
            </a:r>
            <a:endParaRPr lang="da-DK" sz="2400" b="1" dirty="0">
              <a:solidFill>
                <a:schemeClr val="tx1">
                  <a:lumMod val="65000"/>
                  <a:lumOff val="35000"/>
                </a:schemeClr>
              </a:solidFill>
            </a:endParaRPr>
          </a:p>
          <a:p>
            <a:pPr marL="266700" indent="-266700" fontAlgn="auto">
              <a:spcAft>
                <a:spcPts val="0"/>
              </a:spcAft>
              <a:defRPr/>
            </a:pPr>
            <a:r>
              <a:rPr lang="da-DK" sz="2400" b="1" dirty="0" err="1">
                <a:solidFill>
                  <a:schemeClr val="tx1">
                    <a:lumMod val="65000"/>
                    <a:lumOff val="35000"/>
                  </a:schemeClr>
                </a:solidFill>
              </a:rPr>
              <a:t>Attenzione</a:t>
            </a:r>
            <a:r>
              <a:rPr lang="da-DK" sz="2400" b="1" dirty="0">
                <a:solidFill>
                  <a:schemeClr val="tx1">
                    <a:lumMod val="65000"/>
                    <a:lumOff val="35000"/>
                  </a:schemeClr>
                </a:solidFill>
              </a:rPr>
              <a:t>: </a:t>
            </a:r>
            <a:r>
              <a:rPr lang="da-DK" sz="2400" b="1" dirty="0" err="1">
                <a:solidFill>
                  <a:schemeClr val="tx1">
                    <a:lumMod val="65000"/>
                    <a:lumOff val="35000"/>
                  </a:schemeClr>
                </a:solidFill>
              </a:rPr>
              <a:t>irritazione</a:t>
            </a:r>
            <a:r>
              <a:rPr lang="da-DK" sz="2400" b="1" dirty="0">
                <a:solidFill>
                  <a:schemeClr val="tx1">
                    <a:lumMod val="65000"/>
                    <a:lumOff val="35000"/>
                  </a:schemeClr>
                </a:solidFill>
              </a:rPr>
              <a:t> nasale in </a:t>
            </a:r>
            <a:r>
              <a:rPr lang="da-DK" sz="2400" b="1" dirty="0" err="1">
                <a:solidFill>
                  <a:schemeClr val="tx1">
                    <a:lumMod val="65000"/>
                    <a:lumOff val="35000"/>
                  </a:schemeClr>
                </a:solidFill>
              </a:rPr>
              <a:t>alcuni</a:t>
            </a:r>
            <a:r>
              <a:rPr lang="da-DK" sz="2400" b="1" dirty="0">
                <a:solidFill>
                  <a:schemeClr val="tx1">
                    <a:lumMod val="65000"/>
                    <a:lumOff val="35000"/>
                  </a:schemeClr>
                </a:solidFill>
              </a:rPr>
              <a:t> </a:t>
            </a:r>
            <a:r>
              <a:rPr lang="da-DK" sz="2400" b="1" dirty="0" err="1">
                <a:solidFill>
                  <a:schemeClr val="tx1">
                    <a:lumMod val="65000"/>
                    <a:lumOff val="35000"/>
                  </a:schemeClr>
                </a:solidFill>
              </a:rPr>
              <a:t>pazienti</a:t>
            </a:r>
            <a:endParaRPr lang="en-GB" sz="2400" b="1" dirty="0">
              <a:solidFill>
                <a:schemeClr val="tx1">
                  <a:lumMod val="65000"/>
                  <a:lumOff val="35000"/>
                </a:schemeClr>
              </a:solidFill>
            </a:endParaRPr>
          </a:p>
        </p:txBody>
      </p:sp>
      <p:pic>
        <p:nvPicPr>
          <p:cNvPr id="447491" name="Picture 4" descr="Nasal Cavity"/>
          <p:cNvPicPr>
            <a:picLocks noGrp="1" noChangeAspect="1" noChangeArrowheads="1"/>
          </p:cNvPicPr>
          <p:nvPr>
            <p:ph idx="4294967295"/>
          </p:nvPr>
        </p:nvPicPr>
        <p:blipFill>
          <a:blip r:embed="rId2"/>
          <a:srcRect t="4866" b="5867"/>
          <a:stretch>
            <a:fillRect/>
          </a:stretch>
        </p:blipFill>
        <p:spPr>
          <a:xfrm>
            <a:off x="5867400" y="2681288"/>
            <a:ext cx="3024188" cy="2957512"/>
          </a:xfrm>
          <a:ln w="76200">
            <a:solidFill>
              <a:schemeClr val="tx2"/>
            </a:solidFill>
          </a:ln>
        </p:spPr>
      </p:pic>
      <p:sp>
        <p:nvSpPr>
          <p:cNvPr id="447492" name="TextBox 3"/>
          <p:cNvSpPr txBox="1">
            <a:spLocks noChangeArrowheads="1"/>
          </p:cNvSpPr>
          <p:nvPr/>
        </p:nvSpPr>
        <p:spPr bwMode="auto">
          <a:xfrm>
            <a:off x="66675" y="6467475"/>
            <a:ext cx="8742363" cy="274638"/>
          </a:xfrm>
          <a:prstGeom prst="rect">
            <a:avLst/>
          </a:prstGeom>
          <a:noFill/>
          <a:ln w="9525">
            <a:noFill/>
            <a:miter lim="800000"/>
            <a:headEnd/>
            <a:tailEnd/>
          </a:ln>
        </p:spPr>
        <p:txBody>
          <a:bodyPr>
            <a:spAutoFit/>
          </a:bodyPr>
          <a:lstStyle/>
          <a:p>
            <a:pPr defTabSz="914400"/>
            <a:r>
              <a:rPr lang="en-GB" sz="1200">
                <a:latin typeface="Calisto MT" pitchFamily="18" charset="0"/>
              </a:rPr>
              <a:t>Dale, Acta Anaesthesiol Scand 2002  </a:t>
            </a:r>
            <a:endParaRPr lang="en-US" sz="1200">
              <a:latin typeface="Calisto MT" pitchFamily="18" charset="0"/>
            </a:endParaRPr>
          </a:p>
        </p:txBody>
      </p:sp>
      <p:sp>
        <p:nvSpPr>
          <p:cNvPr id="447493" name="Rectangle 6"/>
          <p:cNvSpPr>
            <a:spLocks noChangeArrowheads="1"/>
          </p:cNvSpPr>
          <p:nvPr/>
        </p:nvSpPr>
        <p:spPr bwMode="auto">
          <a:xfrm>
            <a:off x="7019925" y="6092825"/>
            <a:ext cx="2124075" cy="765175"/>
          </a:xfrm>
          <a:prstGeom prst="rect">
            <a:avLst/>
          </a:prstGeom>
          <a:solidFill>
            <a:schemeClr val="bg1"/>
          </a:solidFill>
          <a:ln w="9525">
            <a:noFill/>
            <a:miter lim="800000"/>
            <a:headEnd/>
            <a:tailEnd/>
          </a:ln>
        </p:spPr>
        <p:txBody>
          <a:bodyPr wrap="none" anchor="ctr"/>
          <a:lstStyle/>
          <a:p>
            <a:pPr defTabSz="914400"/>
            <a:endParaRPr lang="it-IT" sz="2800">
              <a:latin typeface="Calisto MT" pitchFamily="18"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3" name="Rectangle 2"/>
          <p:cNvSpPr>
            <a:spLocks noGrp="1"/>
          </p:cNvSpPr>
          <p:nvPr>
            <p:ph type="title"/>
          </p:nvPr>
        </p:nvSpPr>
        <p:spPr/>
        <p:txBody>
          <a:bodyPr/>
          <a:lstStyle/>
          <a:p>
            <a:r>
              <a:rPr lang="en-US" sz="3200" smtClean="0">
                <a:latin typeface="Verdana" pitchFamily="34" charset="0"/>
                <a:cs typeface="Arial" charset="0"/>
              </a:rPr>
              <a:t>Fentanyl citrato spray nasale (INFS)</a:t>
            </a:r>
          </a:p>
        </p:txBody>
      </p:sp>
      <p:pic>
        <p:nvPicPr>
          <p:cNvPr id="448514" name="Picture 3"/>
          <p:cNvPicPr>
            <a:picLocks noChangeAspect="1" noChangeArrowheads="1"/>
          </p:cNvPicPr>
          <p:nvPr/>
        </p:nvPicPr>
        <p:blipFill>
          <a:blip r:embed="rId3"/>
          <a:srcRect r="59256"/>
          <a:stretch>
            <a:fillRect/>
          </a:stretch>
        </p:blipFill>
        <p:spPr bwMode="auto">
          <a:xfrm>
            <a:off x="280988" y="1793875"/>
            <a:ext cx="2233612" cy="4911725"/>
          </a:xfrm>
          <a:prstGeom prst="rect">
            <a:avLst/>
          </a:prstGeom>
          <a:noFill/>
          <a:ln w="9525">
            <a:solidFill>
              <a:srgbClr val="000090"/>
            </a:solidFill>
            <a:miter lim="800000"/>
            <a:headEnd/>
            <a:tailEnd/>
          </a:ln>
        </p:spPr>
      </p:pic>
      <p:sp>
        <p:nvSpPr>
          <p:cNvPr id="286725" name="Text Box 5"/>
          <p:cNvSpPr txBox="1">
            <a:spLocks noChangeArrowheads="1"/>
          </p:cNvSpPr>
          <p:nvPr/>
        </p:nvSpPr>
        <p:spPr bwMode="auto">
          <a:xfrm>
            <a:off x="3165475" y="5208588"/>
            <a:ext cx="2928938" cy="1192212"/>
          </a:xfrm>
          <a:prstGeom prst="rect">
            <a:avLst/>
          </a:prstGeom>
          <a:noFill/>
          <a:ln w="9525">
            <a:noFill/>
            <a:miter lim="800000"/>
            <a:headEnd/>
            <a:tailEnd/>
          </a:ln>
          <a:effectLst/>
        </p:spPr>
        <p:txBody>
          <a:bodyPr>
            <a:spAutoFit/>
          </a:bodyPr>
          <a:lstStyle/>
          <a:p>
            <a:pPr marL="182563" indent="-182563" defTabSz="914400" eaLnBrk="0" fontAlgn="auto" hangingPunct="0">
              <a:spcBef>
                <a:spcPct val="50000"/>
              </a:spcBef>
              <a:spcAft>
                <a:spcPts val="0"/>
              </a:spcAft>
              <a:defRPr/>
            </a:pPr>
            <a:r>
              <a:rPr lang="it-IT" b="1">
                <a:solidFill>
                  <a:schemeClr val="accent1"/>
                </a:solidFill>
                <a:effectLst>
                  <a:outerShdw blurRad="38100" dist="38100" dir="2700000" algn="tl">
                    <a:srgbClr val="DDDDDD"/>
                  </a:outerShdw>
                </a:effectLst>
                <a:latin typeface="+mn-lt"/>
              </a:rPr>
              <a:t>Due confezioni:</a:t>
            </a:r>
          </a:p>
          <a:p>
            <a:pPr marL="182563" indent="-182563" defTabSz="914400" eaLnBrk="0" fontAlgn="auto" hangingPunct="0">
              <a:spcBef>
                <a:spcPct val="50000"/>
              </a:spcBef>
              <a:spcAft>
                <a:spcPts val="0"/>
              </a:spcAft>
              <a:buFontTx/>
              <a:buChar char="•"/>
              <a:defRPr/>
            </a:pPr>
            <a:r>
              <a:rPr lang="it-IT">
                <a:effectLst>
                  <a:outerShdw blurRad="38100" dist="38100" dir="2700000" algn="tl">
                    <a:srgbClr val="DDDDDD"/>
                  </a:outerShdw>
                </a:effectLst>
                <a:latin typeface="+mn-lt"/>
              </a:rPr>
              <a:t>10 dosi</a:t>
            </a:r>
          </a:p>
          <a:p>
            <a:pPr marL="182563" indent="-182563" defTabSz="914400" eaLnBrk="0" fontAlgn="auto" hangingPunct="0">
              <a:spcBef>
                <a:spcPct val="50000"/>
              </a:spcBef>
              <a:spcAft>
                <a:spcPts val="0"/>
              </a:spcAft>
              <a:buFontTx/>
              <a:buChar char="•"/>
              <a:defRPr/>
            </a:pPr>
            <a:r>
              <a:rPr lang="it-IT">
                <a:effectLst>
                  <a:outerShdw blurRad="38100" dist="38100" dir="2700000" algn="tl">
                    <a:srgbClr val="DDDDDD"/>
                  </a:outerShdw>
                </a:effectLst>
                <a:latin typeface="+mn-lt"/>
              </a:rPr>
              <a:t>20 dosi</a:t>
            </a:r>
            <a:endParaRPr lang="de-DE">
              <a:effectLst>
                <a:outerShdw blurRad="38100" dist="38100" dir="2700000" algn="tl">
                  <a:srgbClr val="DDDDDD"/>
                </a:outerShdw>
              </a:effectLst>
              <a:latin typeface="+mn-lt"/>
            </a:endParaRPr>
          </a:p>
        </p:txBody>
      </p:sp>
      <p:grpSp>
        <p:nvGrpSpPr>
          <p:cNvPr id="448516" name="Gruppo 8"/>
          <p:cNvGrpSpPr>
            <a:grpSpLocks/>
          </p:cNvGrpSpPr>
          <p:nvPr/>
        </p:nvGrpSpPr>
        <p:grpSpPr bwMode="auto">
          <a:xfrm>
            <a:off x="3138488" y="2730500"/>
            <a:ext cx="4692650" cy="1789113"/>
            <a:chOff x="3138488" y="2730500"/>
            <a:chExt cx="4692650" cy="1789113"/>
          </a:xfrm>
        </p:grpSpPr>
        <p:sp>
          <p:nvSpPr>
            <p:cNvPr id="286726" name="Text Box 6"/>
            <p:cNvSpPr txBox="1">
              <a:spLocks noChangeArrowheads="1"/>
            </p:cNvSpPr>
            <p:nvPr/>
          </p:nvSpPr>
          <p:spPr bwMode="auto">
            <a:xfrm>
              <a:off x="5411788" y="3733800"/>
              <a:ext cx="2419350" cy="366713"/>
            </a:xfrm>
            <a:prstGeom prst="rect">
              <a:avLst/>
            </a:prstGeom>
            <a:noFill/>
            <a:ln w="9525">
              <a:noFill/>
              <a:miter lim="800000"/>
              <a:headEnd/>
              <a:tailEnd/>
            </a:ln>
            <a:effectLst/>
          </p:spPr>
          <p:txBody>
            <a:bodyPr>
              <a:spAutoFit/>
            </a:bodyPr>
            <a:lstStyle/>
            <a:p>
              <a:pPr eaLnBrk="0" fontAlgn="auto" hangingPunct="0">
                <a:spcBef>
                  <a:spcPct val="50000"/>
                </a:spcBef>
                <a:spcAft>
                  <a:spcPts val="0"/>
                </a:spcAft>
                <a:defRPr/>
              </a:pPr>
              <a:r>
                <a:rPr lang="it-IT" dirty="0" err="1">
                  <a:effectLst>
                    <a:outerShdw blurRad="38100" dist="38100" dir="2700000" algn="tl">
                      <a:srgbClr val="DDDDDD"/>
                    </a:outerShdw>
                  </a:effectLst>
                  <a:latin typeface="+mn-lt"/>
                </a:rPr>
                <a:t>1</a:t>
              </a:r>
              <a:r>
                <a:rPr lang="it-IT" dirty="0">
                  <a:effectLst>
                    <a:outerShdw blurRad="38100" dist="38100" dir="2700000" algn="tl">
                      <a:srgbClr val="DDDDDD"/>
                    </a:outerShdw>
                  </a:effectLst>
                  <a:latin typeface="+mn-lt"/>
                </a:rPr>
                <a:t> dose = 100 </a:t>
              </a:r>
              <a:r>
                <a:rPr lang="de-DE" dirty="0" err="1">
                  <a:effectLst>
                    <a:outerShdw blurRad="38100" dist="38100" dir="2700000" algn="tl">
                      <a:srgbClr val="DDDDDD"/>
                    </a:outerShdw>
                  </a:effectLst>
                  <a:latin typeface="+mn-lt"/>
                </a:rPr>
                <a:t>μL</a:t>
              </a:r>
              <a:r>
                <a:rPr lang="de-DE" dirty="0">
                  <a:effectLst>
                    <a:outerShdw blurRad="38100" dist="38100" dir="2700000" algn="tl">
                      <a:srgbClr val="DDDDDD"/>
                    </a:outerShdw>
                  </a:effectLst>
                  <a:latin typeface="+mn-lt"/>
                </a:rPr>
                <a:t> </a:t>
              </a:r>
            </a:p>
          </p:txBody>
        </p:sp>
        <p:grpSp>
          <p:nvGrpSpPr>
            <p:cNvPr id="448518" name="Gruppo 7"/>
            <p:cNvGrpSpPr>
              <a:grpSpLocks/>
            </p:cNvGrpSpPr>
            <p:nvPr/>
          </p:nvGrpSpPr>
          <p:grpSpPr bwMode="auto">
            <a:xfrm>
              <a:off x="3138488" y="2730500"/>
              <a:ext cx="4208462" cy="1789113"/>
              <a:chOff x="3138488" y="1476375"/>
              <a:chExt cx="4208462" cy="1789113"/>
            </a:xfrm>
          </p:grpSpPr>
          <p:sp>
            <p:nvSpPr>
              <p:cNvPr id="286724" name="Text Box 4"/>
              <p:cNvSpPr txBox="1">
                <a:spLocks noChangeArrowheads="1"/>
              </p:cNvSpPr>
              <p:nvPr/>
            </p:nvSpPr>
            <p:spPr bwMode="auto">
              <a:xfrm>
                <a:off x="3138488" y="1476375"/>
                <a:ext cx="4208462" cy="1789113"/>
              </a:xfrm>
              <a:prstGeom prst="rect">
                <a:avLst/>
              </a:prstGeom>
              <a:noFill/>
              <a:ln w="9525">
                <a:noFill/>
                <a:miter lim="800000"/>
                <a:headEnd/>
                <a:tailEnd/>
              </a:ln>
              <a:effectLst/>
            </p:spPr>
            <p:txBody>
              <a:bodyPr>
                <a:spAutoFit/>
              </a:bodyPr>
              <a:lstStyle/>
              <a:p>
                <a:pPr marL="182563" indent="-182563" defTabSz="914400" eaLnBrk="0" fontAlgn="auto" hangingPunct="0">
                  <a:spcBef>
                    <a:spcPct val="50000"/>
                  </a:spcBef>
                  <a:spcAft>
                    <a:spcPts val="0"/>
                  </a:spcAft>
                  <a:defRPr/>
                </a:pPr>
                <a:r>
                  <a:rPr lang="it-IT" b="1" dirty="0" err="1">
                    <a:solidFill>
                      <a:schemeClr val="accent1"/>
                    </a:solidFill>
                    <a:effectLst>
                      <a:outerShdw blurRad="38100" dist="38100" dir="2700000" algn="tl">
                        <a:srgbClr val="DDDDDD"/>
                      </a:outerShdw>
                    </a:effectLst>
                    <a:latin typeface="+mn-lt"/>
                  </a:rPr>
                  <a:t>Range</a:t>
                </a:r>
                <a:r>
                  <a:rPr lang="it-IT" b="1" dirty="0">
                    <a:solidFill>
                      <a:schemeClr val="accent1"/>
                    </a:solidFill>
                    <a:effectLst>
                      <a:outerShdw blurRad="38100" dist="38100" dir="2700000" algn="tl">
                        <a:srgbClr val="DDDDDD"/>
                      </a:outerShdw>
                    </a:effectLst>
                    <a:latin typeface="+mn-lt"/>
                  </a:rPr>
                  <a:t> di dosaggio di INFS:</a:t>
                </a:r>
              </a:p>
              <a:p>
                <a:pPr marL="182563" indent="-182563" defTabSz="914400" eaLnBrk="0" fontAlgn="auto" hangingPunct="0">
                  <a:spcBef>
                    <a:spcPct val="50000"/>
                  </a:spcBef>
                  <a:spcAft>
                    <a:spcPts val="0"/>
                  </a:spcAft>
                  <a:defRPr/>
                </a:pPr>
                <a:endParaRPr lang="it-IT" sz="800" b="1" dirty="0">
                  <a:effectLst>
                    <a:outerShdw blurRad="38100" dist="38100" dir="2700000" algn="tl">
                      <a:srgbClr val="DDDDDD"/>
                    </a:outerShdw>
                  </a:effectLst>
                  <a:latin typeface="+mn-lt"/>
                </a:endParaRPr>
              </a:p>
              <a:p>
                <a:pPr marL="182563" indent="-182563" defTabSz="914400" eaLnBrk="0" fontAlgn="auto" hangingPunct="0">
                  <a:spcBef>
                    <a:spcPct val="50000"/>
                  </a:spcBef>
                  <a:spcAft>
                    <a:spcPts val="0"/>
                  </a:spcAft>
                  <a:buFontTx/>
                  <a:buChar char="•"/>
                  <a:defRPr/>
                </a:pPr>
                <a:r>
                  <a:rPr lang="it-IT" dirty="0">
                    <a:effectLst>
                      <a:outerShdw blurRad="38100" dist="38100" dir="2700000" algn="tl">
                        <a:srgbClr val="DDDDDD"/>
                      </a:outerShdw>
                    </a:effectLst>
                    <a:latin typeface="+mn-lt"/>
                  </a:rPr>
                  <a:t>  50 </a:t>
                </a:r>
                <a:r>
                  <a:rPr lang="de-DE" dirty="0" err="1">
                    <a:effectLst>
                      <a:outerShdw blurRad="38100" dist="38100" dir="2700000" algn="tl">
                        <a:srgbClr val="DDDDDD"/>
                      </a:outerShdw>
                    </a:effectLst>
                    <a:latin typeface="+mn-lt"/>
                  </a:rPr>
                  <a:t>μg/dose</a:t>
                </a:r>
                <a:endParaRPr lang="de-DE" dirty="0">
                  <a:effectLst>
                    <a:outerShdw blurRad="38100" dist="38100" dir="2700000" algn="tl">
                      <a:srgbClr val="DDDDDD"/>
                    </a:outerShdw>
                  </a:effectLst>
                  <a:latin typeface="+mn-lt"/>
                </a:endParaRPr>
              </a:p>
              <a:p>
                <a:pPr marL="182563" indent="-182563" defTabSz="914400" eaLnBrk="0" fontAlgn="auto" hangingPunct="0">
                  <a:spcBef>
                    <a:spcPct val="50000"/>
                  </a:spcBef>
                  <a:spcAft>
                    <a:spcPts val="0"/>
                  </a:spcAft>
                  <a:buFontTx/>
                  <a:buChar char="•"/>
                  <a:defRPr/>
                </a:pPr>
                <a:r>
                  <a:rPr lang="de-DE" dirty="0">
                    <a:effectLst>
                      <a:outerShdw blurRad="38100" dist="38100" dir="2700000" algn="tl">
                        <a:srgbClr val="DDDDDD"/>
                      </a:outerShdw>
                    </a:effectLst>
                    <a:latin typeface="+mn-lt"/>
                  </a:rPr>
                  <a:t>100 </a:t>
                </a:r>
                <a:r>
                  <a:rPr lang="de-DE" dirty="0" err="1">
                    <a:effectLst>
                      <a:outerShdw blurRad="38100" dist="38100" dir="2700000" algn="tl">
                        <a:srgbClr val="DDDDDD"/>
                      </a:outerShdw>
                    </a:effectLst>
                    <a:latin typeface="+mn-lt"/>
                  </a:rPr>
                  <a:t>μg/dose</a:t>
                </a:r>
                <a:endParaRPr lang="de-DE" dirty="0">
                  <a:effectLst>
                    <a:outerShdw blurRad="38100" dist="38100" dir="2700000" algn="tl">
                      <a:srgbClr val="DDDDDD"/>
                    </a:outerShdw>
                  </a:effectLst>
                  <a:latin typeface="+mn-lt"/>
                </a:endParaRPr>
              </a:p>
              <a:p>
                <a:pPr marL="182563" indent="-182563" defTabSz="914400" eaLnBrk="0" fontAlgn="auto" hangingPunct="0">
                  <a:spcBef>
                    <a:spcPct val="50000"/>
                  </a:spcBef>
                  <a:spcAft>
                    <a:spcPts val="0"/>
                  </a:spcAft>
                  <a:buFontTx/>
                  <a:buChar char="•"/>
                  <a:defRPr/>
                </a:pPr>
                <a:r>
                  <a:rPr lang="de-DE" dirty="0">
                    <a:effectLst>
                      <a:outerShdw blurRad="38100" dist="38100" dir="2700000" algn="tl">
                        <a:srgbClr val="DDDDDD"/>
                      </a:outerShdw>
                    </a:effectLst>
                    <a:latin typeface="+mn-lt"/>
                  </a:rPr>
                  <a:t>200 </a:t>
                </a:r>
                <a:r>
                  <a:rPr lang="de-DE" dirty="0" err="1">
                    <a:effectLst>
                      <a:outerShdw blurRad="38100" dist="38100" dir="2700000" algn="tl">
                        <a:srgbClr val="DDDDDD"/>
                      </a:outerShdw>
                    </a:effectLst>
                    <a:latin typeface="+mn-lt"/>
                  </a:rPr>
                  <a:t>μg/dose</a:t>
                </a:r>
                <a:endParaRPr lang="de-DE" dirty="0">
                  <a:effectLst>
                    <a:outerShdw blurRad="38100" dist="38100" dir="2700000" algn="tl">
                      <a:srgbClr val="DDDDDD"/>
                    </a:outerShdw>
                  </a:effectLst>
                  <a:latin typeface="+mn-lt"/>
                </a:endParaRPr>
              </a:p>
            </p:txBody>
          </p:sp>
          <p:sp>
            <p:nvSpPr>
              <p:cNvPr id="448520" name="AutoShape 7"/>
              <p:cNvSpPr>
                <a:spLocks/>
              </p:cNvSpPr>
              <p:nvPr/>
            </p:nvSpPr>
            <p:spPr bwMode="auto">
              <a:xfrm>
                <a:off x="5159375" y="2198688"/>
                <a:ext cx="88900" cy="1006475"/>
              </a:xfrm>
              <a:prstGeom prst="rightBrace">
                <a:avLst>
                  <a:gd name="adj1" fmla="val 94345"/>
                  <a:gd name="adj2" fmla="val 50000"/>
                </a:avLst>
              </a:prstGeom>
              <a:noFill/>
              <a:ln w="19050">
                <a:solidFill>
                  <a:schemeClr val="tx1"/>
                </a:solidFill>
                <a:round/>
                <a:headEnd/>
                <a:tailEnd/>
              </a:ln>
            </p:spPr>
            <p:txBody>
              <a:bodyPr wrap="none" anchor="ctr"/>
              <a:lstStyle/>
              <a:p>
                <a:endParaRPr lang="it-IT">
                  <a:latin typeface="Calisto MT" pitchFamily="18" charset="0"/>
                </a:endParaRPr>
              </a:p>
            </p:txBody>
          </p:sp>
        </p:grpSp>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50561" name="Picture 2"/>
          <p:cNvPicPr>
            <a:picLocks noChangeAspect="1" noChangeArrowheads="1"/>
          </p:cNvPicPr>
          <p:nvPr/>
        </p:nvPicPr>
        <p:blipFill>
          <a:blip r:embed="rId2"/>
          <a:srcRect b="5611"/>
          <a:stretch>
            <a:fillRect/>
          </a:stretch>
        </p:blipFill>
        <p:spPr bwMode="auto">
          <a:xfrm>
            <a:off x="2008188" y="1216025"/>
            <a:ext cx="5657850" cy="3371850"/>
          </a:xfrm>
          <a:prstGeom prst="rect">
            <a:avLst/>
          </a:prstGeom>
          <a:noFill/>
          <a:ln w="9525">
            <a:noFill/>
            <a:miter lim="800000"/>
            <a:headEnd/>
            <a:tailEnd/>
          </a:ln>
        </p:spPr>
      </p:pic>
      <p:sp>
        <p:nvSpPr>
          <p:cNvPr id="288771" name="Text Box 3"/>
          <p:cNvSpPr txBox="1">
            <a:spLocks noChangeArrowheads="1"/>
          </p:cNvSpPr>
          <p:nvPr/>
        </p:nvSpPr>
        <p:spPr bwMode="auto">
          <a:xfrm>
            <a:off x="990600" y="4803775"/>
            <a:ext cx="76200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de-DE">
                <a:effectLst>
                  <a:outerShdw blurRad="38100" dist="38100" dir="2700000" algn="tl">
                    <a:srgbClr val="DDDDDD"/>
                  </a:outerShdw>
                </a:effectLst>
                <a:latin typeface="+mn-lt"/>
              </a:rPr>
              <a:t>Concentrazioni plasmatiche medie di fentanyl dopo la somministrazione di INFS al dosaggio di 50, 100 e 200 μg,  valutate per 5 ore</a:t>
            </a:r>
          </a:p>
        </p:txBody>
      </p:sp>
      <p:sp>
        <p:nvSpPr>
          <p:cNvPr id="450563" name="Rectangle 4"/>
          <p:cNvSpPr>
            <a:spLocks noGrp="1" noChangeArrowheads="1"/>
          </p:cNvSpPr>
          <p:nvPr>
            <p:ph type="title"/>
          </p:nvPr>
        </p:nvSpPr>
        <p:spPr>
          <a:xfrm>
            <a:off x="303213" y="679450"/>
            <a:ext cx="8524875" cy="569913"/>
          </a:xfrm>
        </p:spPr>
        <p:txBody>
          <a:bodyPr/>
          <a:lstStyle/>
          <a:p>
            <a:r>
              <a:rPr lang="en-GB" sz="3200" smtClean="0"/>
              <a:t>Profilo farmacocinetico</a:t>
            </a:r>
            <a:endParaRPr lang="en-US" sz="3200" smtClean="0"/>
          </a:p>
        </p:txBody>
      </p:sp>
      <p:sp>
        <p:nvSpPr>
          <p:cNvPr id="450564" name="Rectangle 5"/>
          <p:cNvSpPr>
            <a:spLocks noChangeArrowheads="1"/>
          </p:cNvSpPr>
          <p:nvPr/>
        </p:nvSpPr>
        <p:spPr bwMode="auto">
          <a:xfrm>
            <a:off x="381000" y="0"/>
            <a:ext cx="7010400" cy="990600"/>
          </a:xfrm>
          <a:prstGeom prst="rect">
            <a:avLst/>
          </a:prstGeom>
          <a:noFill/>
          <a:ln w="9525">
            <a:noFill/>
            <a:miter lim="800000"/>
            <a:headEnd/>
            <a:tailEnd/>
          </a:ln>
        </p:spPr>
        <p:txBody>
          <a:bodyPr anchor="ctr"/>
          <a:lstStyle/>
          <a:p>
            <a:pPr algn="ctr" eaLnBrk="0" hangingPunct="0"/>
            <a:r>
              <a:rPr lang="en-GB" sz="3200" b="1">
                <a:solidFill>
                  <a:srgbClr val="E7893E"/>
                </a:solidFill>
                <a:latin typeface="Calibri" pitchFamily="34" charset="0"/>
              </a:rPr>
              <a:t>Kaasa, J of Op Management 2010</a:t>
            </a:r>
            <a:endParaRPr lang="en-US" sz="3200" b="1">
              <a:solidFill>
                <a:srgbClr val="E7893E"/>
              </a:solidFill>
              <a:latin typeface="Calibri" pitchFamily="34" charset="0"/>
            </a:endParaRPr>
          </a:p>
        </p:txBody>
      </p:sp>
      <p:grpSp>
        <p:nvGrpSpPr>
          <p:cNvPr id="450565" name="Group 6"/>
          <p:cNvGrpSpPr>
            <a:grpSpLocks/>
          </p:cNvGrpSpPr>
          <p:nvPr/>
        </p:nvGrpSpPr>
        <p:grpSpPr bwMode="auto">
          <a:xfrm>
            <a:off x="5948363" y="1795463"/>
            <a:ext cx="1446212" cy="730250"/>
            <a:chOff x="3387" y="1419"/>
            <a:chExt cx="911" cy="460"/>
          </a:xfrm>
        </p:grpSpPr>
        <p:sp>
          <p:nvSpPr>
            <p:cNvPr id="288775" name="Text Box 7"/>
            <p:cNvSpPr txBox="1">
              <a:spLocks noChangeArrowheads="1"/>
            </p:cNvSpPr>
            <p:nvPr/>
          </p:nvSpPr>
          <p:spPr bwMode="auto">
            <a:xfrm>
              <a:off x="3387" y="1419"/>
              <a:ext cx="911" cy="460"/>
            </a:xfrm>
            <a:prstGeom prst="rect">
              <a:avLst/>
            </a:prstGeom>
            <a:solidFill>
              <a:schemeClr val="bg1"/>
            </a:solidFill>
            <a:ln w="9525">
              <a:noFill/>
              <a:miter lim="800000"/>
              <a:headEnd/>
              <a:tailEnd/>
            </a:ln>
            <a:effectLst/>
          </p:spPr>
          <p:txBody>
            <a:bodyPr>
              <a:spAutoFit/>
            </a:bodyPr>
            <a:lstStyle/>
            <a:p>
              <a:pPr algn="r" eaLnBrk="0" fontAlgn="auto" hangingPunct="0">
                <a:spcBef>
                  <a:spcPct val="50000"/>
                </a:spcBef>
                <a:spcAft>
                  <a:spcPts val="0"/>
                </a:spcAft>
                <a:defRPr/>
              </a:pPr>
              <a:r>
                <a:rPr lang="it-IT" sz="1400">
                  <a:effectLst>
                    <a:outerShdw blurRad="38100" dist="38100" dir="2700000" algn="tl">
                      <a:srgbClr val="DDDDDD"/>
                    </a:outerShdw>
                  </a:effectLst>
                  <a:latin typeface="+mn-lt"/>
                </a:rPr>
                <a:t>INFS   50 </a:t>
              </a:r>
              <a:r>
                <a:rPr lang="de-DE" sz="1400">
                  <a:effectLst>
                    <a:outerShdw blurRad="38100" dist="38100" dir="2700000" algn="tl">
                      <a:srgbClr val="DDDDDD"/>
                    </a:outerShdw>
                  </a:effectLst>
                  <a:latin typeface="+mn-lt"/>
                </a:rPr>
                <a:t>μg</a:t>
              </a:r>
              <a:br>
                <a:rPr lang="de-DE" sz="1400">
                  <a:effectLst>
                    <a:outerShdw blurRad="38100" dist="38100" dir="2700000" algn="tl">
                      <a:srgbClr val="DDDDDD"/>
                    </a:outerShdw>
                  </a:effectLst>
                  <a:latin typeface="+mn-lt"/>
                </a:rPr>
              </a:br>
              <a:r>
                <a:rPr lang="de-DE" sz="1400">
                  <a:effectLst>
                    <a:outerShdw blurRad="38100" dist="38100" dir="2700000" algn="tl">
                      <a:srgbClr val="DDDDDD"/>
                    </a:outerShdw>
                  </a:effectLst>
                  <a:latin typeface="+mn-lt"/>
                </a:rPr>
                <a:t>INFS 100 μg</a:t>
              </a:r>
              <a:r>
                <a:rPr lang="de-DE" sz="1400">
                  <a:solidFill>
                    <a:schemeClr val="bg1"/>
                  </a:solidFill>
                  <a:latin typeface="+mn-lt"/>
                </a:rPr>
                <a:t> </a:t>
              </a:r>
              <a:r>
                <a:rPr lang="de-DE" sz="1400">
                  <a:effectLst>
                    <a:outerShdw blurRad="38100" dist="38100" dir="2700000" algn="tl">
                      <a:srgbClr val="DDDDDD"/>
                    </a:outerShdw>
                  </a:effectLst>
                  <a:latin typeface="+mn-lt"/>
                </a:rPr>
                <a:t/>
              </a:r>
              <a:br>
                <a:rPr lang="de-DE" sz="1400">
                  <a:effectLst>
                    <a:outerShdw blurRad="38100" dist="38100" dir="2700000" algn="tl">
                      <a:srgbClr val="DDDDDD"/>
                    </a:outerShdw>
                  </a:effectLst>
                  <a:latin typeface="+mn-lt"/>
                </a:rPr>
              </a:br>
              <a:r>
                <a:rPr lang="de-DE" sz="1400">
                  <a:effectLst>
                    <a:outerShdw blurRad="38100" dist="38100" dir="2700000" algn="tl">
                      <a:srgbClr val="DDDDDD"/>
                    </a:outerShdw>
                  </a:effectLst>
                  <a:latin typeface="+mn-lt"/>
                </a:rPr>
                <a:t>INFS 200 μg</a:t>
              </a:r>
              <a:r>
                <a:rPr lang="it-IT" sz="1400">
                  <a:latin typeface="+mn-lt"/>
                </a:rPr>
                <a:t> </a:t>
              </a:r>
              <a:endParaRPr lang="de-DE" sz="1400">
                <a:latin typeface="+mn-lt"/>
              </a:endParaRPr>
            </a:p>
          </p:txBody>
        </p:sp>
        <p:sp>
          <p:nvSpPr>
            <p:cNvPr id="450568" name="Rectangle 8"/>
            <p:cNvSpPr>
              <a:spLocks noChangeArrowheads="1"/>
            </p:cNvSpPr>
            <p:nvPr/>
          </p:nvSpPr>
          <p:spPr bwMode="auto">
            <a:xfrm>
              <a:off x="3453" y="1474"/>
              <a:ext cx="77" cy="73"/>
            </a:xfrm>
            <a:prstGeom prst="rect">
              <a:avLst/>
            </a:prstGeom>
            <a:solidFill>
              <a:srgbClr val="8DC7D9"/>
            </a:solidFill>
            <a:ln w="9525">
              <a:noFill/>
              <a:miter lim="800000"/>
              <a:headEnd/>
              <a:tailEnd/>
            </a:ln>
          </p:spPr>
          <p:txBody>
            <a:bodyPr wrap="none" anchor="ctr"/>
            <a:lstStyle/>
            <a:p>
              <a:endParaRPr lang="it-IT">
                <a:latin typeface="Calisto MT" pitchFamily="18" charset="0"/>
              </a:endParaRPr>
            </a:p>
          </p:txBody>
        </p:sp>
        <p:sp>
          <p:nvSpPr>
            <p:cNvPr id="450569" name="Rectangle 9"/>
            <p:cNvSpPr>
              <a:spLocks noChangeArrowheads="1"/>
            </p:cNvSpPr>
            <p:nvPr/>
          </p:nvSpPr>
          <p:spPr bwMode="auto">
            <a:xfrm>
              <a:off x="3452" y="1615"/>
              <a:ext cx="77" cy="73"/>
            </a:xfrm>
            <a:prstGeom prst="rect">
              <a:avLst/>
            </a:prstGeom>
            <a:solidFill>
              <a:srgbClr val="307C94"/>
            </a:solidFill>
            <a:ln w="9525">
              <a:noFill/>
              <a:miter lim="800000"/>
              <a:headEnd/>
              <a:tailEnd/>
            </a:ln>
          </p:spPr>
          <p:txBody>
            <a:bodyPr wrap="none" anchor="ctr"/>
            <a:lstStyle/>
            <a:p>
              <a:endParaRPr lang="it-IT">
                <a:latin typeface="Calisto MT" pitchFamily="18" charset="0"/>
              </a:endParaRPr>
            </a:p>
          </p:txBody>
        </p:sp>
        <p:sp>
          <p:nvSpPr>
            <p:cNvPr id="450570" name="Rectangle 10"/>
            <p:cNvSpPr>
              <a:spLocks noChangeArrowheads="1"/>
            </p:cNvSpPr>
            <p:nvPr/>
          </p:nvSpPr>
          <p:spPr bwMode="auto">
            <a:xfrm>
              <a:off x="3457" y="1759"/>
              <a:ext cx="77" cy="73"/>
            </a:xfrm>
            <a:prstGeom prst="rect">
              <a:avLst/>
            </a:prstGeom>
            <a:solidFill>
              <a:srgbClr val="173A45"/>
            </a:solidFill>
            <a:ln w="9525">
              <a:noFill/>
              <a:miter lim="800000"/>
              <a:headEnd/>
              <a:tailEnd/>
            </a:ln>
          </p:spPr>
          <p:txBody>
            <a:bodyPr wrap="none" anchor="ctr"/>
            <a:lstStyle/>
            <a:p>
              <a:endParaRPr lang="it-IT">
                <a:latin typeface="Calisto MT" pitchFamily="18" charset="0"/>
              </a:endParaRPr>
            </a:p>
          </p:txBody>
        </p:sp>
      </p:grpSp>
      <p:sp>
        <p:nvSpPr>
          <p:cNvPr id="288779" name="Rectangle 11"/>
          <p:cNvSpPr>
            <a:spLocks noChangeArrowheads="1"/>
          </p:cNvSpPr>
          <p:nvPr/>
        </p:nvSpPr>
        <p:spPr bwMode="auto">
          <a:xfrm>
            <a:off x="1052513" y="5610225"/>
            <a:ext cx="3271837" cy="396875"/>
          </a:xfrm>
          <a:prstGeom prst="rect">
            <a:avLst/>
          </a:prstGeom>
          <a:noFill/>
          <a:ln w="9525">
            <a:noFill/>
            <a:miter lim="800000"/>
            <a:headEnd/>
            <a:tailEnd/>
          </a:ln>
          <a:effectLst/>
        </p:spPr>
        <p:txBody>
          <a:bodyPr wrap="none">
            <a:spAutoFit/>
          </a:bodyPr>
          <a:lstStyle/>
          <a:p>
            <a:pPr algn="ctr" eaLnBrk="0" fontAlgn="auto" hangingPunct="0">
              <a:spcBef>
                <a:spcPct val="50000"/>
              </a:spcBef>
              <a:spcAft>
                <a:spcPts val="0"/>
              </a:spcAft>
              <a:defRPr/>
            </a:pPr>
            <a:r>
              <a:rPr lang="it-IT" sz="2000" b="1">
                <a:solidFill>
                  <a:srgbClr val="008000"/>
                </a:solidFill>
                <a:effectLst>
                  <a:outerShdw blurRad="38100" dist="38100" dir="2700000" algn="tl">
                    <a:srgbClr val="DDDDDD"/>
                  </a:outerShdw>
                </a:effectLst>
                <a:latin typeface="+mn-lt"/>
              </a:rPr>
              <a:t>Tmax mediana: 12-15 min</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Rectangle 2"/>
          <p:cNvSpPr>
            <a:spLocks noChangeArrowheads="1"/>
          </p:cNvSpPr>
          <p:nvPr/>
        </p:nvSpPr>
        <p:spPr bwMode="auto">
          <a:xfrm>
            <a:off x="508000" y="723900"/>
            <a:ext cx="8286750" cy="1006475"/>
          </a:xfrm>
          <a:prstGeom prst="rect">
            <a:avLst/>
          </a:prstGeom>
          <a:noFill/>
          <a:ln w="9525">
            <a:noFill/>
            <a:miter lim="800000"/>
            <a:headEnd/>
            <a:tailEnd/>
          </a:ln>
        </p:spPr>
        <p:txBody>
          <a:bodyPr>
            <a:spAutoFit/>
          </a:bodyPr>
          <a:lstStyle/>
          <a:p>
            <a:pPr algn="ctr" eaLnBrk="0" hangingPunct="0"/>
            <a:r>
              <a:rPr lang="de-DE" sz="2000" b="1">
                <a:solidFill>
                  <a:srgbClr val="FF0000"/>
                </a:solidFill>
                <a:latin typeface="Calisto MT" pitchFamily="18" charset="0"/>
              </a:rPr>
              <a:t>A comparison of intranasal fentanyl spray with oral transmucosal fentanyl citrate for the treatment of breakthrough cancer pain: </a:t>
            </a:r>
            <a:br>
              <a:rPr lang="de-DE" sz="2000" b="1">
                <a:solidFill>
                  <a:srgbClr val="FF0000"/>
                </a:solidFill>
                <a:latin typeface="Calisto MT" pitchFamily="18" charset="0"/>
              </a:rPr>
            </a:br>
            <a:r>
              <a:rPr lang="de-DE" sz="2000" b="1">
                <a:solidFill>
                  <a:srgbClr val="FF0000"/>
                </a:solidFill>
                <a:latin typeface="Calisto MT" pitchFamily="18" charset="0"/>
              </a:rPr>
              <a:t>an open-label, randomised, crossover trial</a:t>
            </a:r>
          </a:p>
        </p:txBody>
      </p:sp>
      <p:sp>
        <p:nvSpPr>
          <p:cNvPr id="451586" name="Rectangle 3"/>
          <p:cNvSpPr>
            <a:spLocks noGrp="1" noChangeArrowheads="1"/>
          </p:cNvSpPr>
          <p:nvPr>
            <p:ph type="title"/>
          </p:nvPr>
        </p:nvSpPr>
        <p:spPr>
          <a:xfrm>
            <a:off x="503238" y="2390775"/>
            <a:ext cx="7261225" cy="250825"/>
          </a:xfrm>
          <a:solidFill>
            <a:schemeClr val="bg1"/>
          </a:solidFill>
        </p:spPr>
        <p:txBody>
          <a:bodyPr/>
          <a:lstStyle/>
          <a:p>
            <a:r>
              <a:rPr lang="en-GB" sz="2800" b="1" smtClean="0">
                <a:solidFill>
                  <a:srgbClr val="FF6600"/>
                </a:solidFill>
              </a:rPr>
              <a:t>Obiettivo dello studio</a:t>
            </a:r>
            <a:endParaRPr lang="en-US" sz="2800" b="1" smtClean="0">
              <a:solidFill>
                <a:srgbClr val="FF6600"/>
              </a:solidFill>
            </a:endParaRPr>
          </a:p>
        </p:txBody>
      </p:sp>
      <p:sp>
        <p:nvSpPr>
          <p:cNvPr id="120836" name="Rectangle 4"/>
          <p:cNvSpPr>
            <a:spLocks noGrp="1" noChangeArrowheads="1"/>
          </p:cNvSpPr>
          <p:nvPr>
            <p:ph type="body" idx="1"/>
          </p:nvPr>
        </p:nvSpPr>
        <p:spPr>
          <a:xfrm>
            <a:off x="488950" y="2754313"/>
            <a:ext cx="8350250" cy="598487"/>
          </a:xfrm>
        </p:spPr>
        <p:txBody>
          <a:bodyPr rtlCol="0">
            <a:normAutofit fontScale="85000" lnSpcReduction="20000"/>
          </a:bodyPr>
          <a:lstStyle/>
          <a:p>
            <a:pPr marL="0" indent="0" fontAlgn="auto">
              <a:spcAft>
                <a:spcPts val="0"/>
              </a:spcAft>
              <a:buFont typeface="Lucida Grande" charset="0"/>
              <a:buNone/>
              <a:defRPr/>
            </a:pPr>
            <a:r>
              <a:rPr lang="en-GB" sz="2300" dirty="0" err="1">
                <a:solidFill>
                  <a:schemeClr val="tx1">
                    <a:lumMod val="65000"/>
                    <a:lumOff val="35000"/>
                  </a:schemeClr>
                </a:solidFill>
              </a:rPr>
              <a:t>Valutare</a:t>
            </a:r>
            <a:r>
              <a:rPr lang="en-GB" sz="2300" dirty="0">
                <a:solidFill>
                  <a:schemeClr val="tx1">
                    <a:lumMod val="65000"/>
                    <a:lumOff val="35000"/>
                  </a:schemeClr>
                </a:solidFill>
              </a:rPr>
              <a:t> </a:t>
            </a:r>
            <a:r>
              <a:rPr lang="en-GB" sz="2300" dirty="0" err="1">
                <a:solidFill>
                  <a:schemeClr val="tx1">
                    <a:lumMod val="65000"/>
                    <a:lumOff val="35000"/>
                  </a:schemeClr>
                </a:solidFill>
              </a:rPr>
              <a:t>l’efficacia</a:t>
            </a:r>
            <a:r>
              <a:rPr lang="en-GB" sz="2300" dirty="0">
                <a:solidFill>
                  <a:schemeClr val="tx1">
                    <a:lumMod val="65000"/>
                    <a:lumOff val="35000"/>
                  </a:schemeClr>
                </a:solidFill>
              </a:rPr>
              <a:t> </a:t>
            </a:r>
            <a:r>
              <a:rPr lang="en-GB" sz="2300" dirty="0" err="1">
                <a:solidFill>
                  <a:schemeClr val="tx1">
                    <a:lumMod val="65000"/>
                    <a:lumOff val="35000"/>
                  </a:schemeClr>
                </a:solidFill>
              </a:rPr>
              <a:t>e</a:t>
            </a:r>
            <a:r>
              <a:rPr lang="en-GB" sz="2300" dirty="0">
                <a:solidFill>
                  <a:schemeClr val="tx1">
                    <a:lumMod val="65000"/>
                    <a:lumOff val="35000"/>
                  </a:schemeClr>
                </a:solidFill>
              </a:rPr>
              <a:t> la </a:t>
            </a:r>
            <a:r>
              <a:rPr lang="en-GB" sz="2300" dirty="0" err="1">
                <a:solidFill>
                  <a:schemeClr val="tx1">
                    <a:lumMod val="65000"/>
                    <a:lumOff val="35000"/>
                  </a:schemeClr>
                </a:solidFill>
              </a:rPr>
              <a:t>tollerabilità</a:t>
            </a:r>
            <a:r>
              <a:rPr lang="en-GB" sz="2300" dirty="0">
                <a:solidFill>
                  <a:schemeClr val="tx1">
                    <a:lumMod val="65000"/>
                    <a:lumOff val="35000"/>
                  </a:schemeClr>
                </a:solidFill>
              </a:rPr>
              <a:t> </a:t>
            </a:r>
            <a:r>
              <a:rPr lang="en-GB" sz="2300" dirty="0" err="1">
                <a:solidFill>
                  <a:schemeClr val="tx1">
                    <a:lumMod val="65000"/>
                    <a:lumOff val="35000"/>
                  </a:schemeClr>
                </a:solidFill>
              </a:rPr>
              <a:t>di</a:t>
            </a:r>
            <a:r>
              <a:rPr lang="en-GB" sz="2300" dirty="0">
                <a:solidFill>
                  <a:schemeClr val="tx1">
                    <a:lumMod val="65000"/>
                    <a:lumOff val="35000"/>
                  </a:schemeClr>
                </a:solidFill>
              </a:rPr>
              <a:t> INFS versus la </a:t>
            </a:r>
            <a:r>
              <a:rPr lang="en-GB" sz="2300" dirty="0" err="1">
                <a:solidFill>
                  <a:schemeClr val="tx1">
                    <a:lumMod val="65000"/>
                    <a:lumOff val="35000"/>
                  </a:schemeClr>
                </a:solidFill>
              </a:rPr>
              <a:t>formulazione</a:t>
            </a:r>
            <a:r>
              <a:rPr lang="en-GB" sz="2300" dirty="0">
                <a:solidFill>
                  <a:schemeClr val="tx1">
                    <a:lumMod val="65000"/>
                    <a:lumOff val="35000"/>
                  </a:schemeClr>
                </a:solidFill>
              </a:rPr>
              <a:t> </a:t>
            </a:r>
            <a:r>
              <a:rPr lang="en-GB" sz="2300" dirty="0" err="1">
                <a:solidFill>
                  <a:schemeClr val="tx1">
                    <a:lumMod val="65000"/>
                    <a:lumOff val="35000"/>
                  </a:schemeClr>
                </a:solidFill>
              </a:rPr>
              <a:t>di</a:t>
            </a:r>
            <a:r>
              <a:rPr lang="en-GB" sz="2300" dirty="0">
                <a:solidFill>
                  <a:schemeClr val="tx1">
                    <a:lumMod val="65000"/>
                    <a:lumOff val="35000"/>
                  </a:schemeClr>
                </a:solidFill>
              </a:rPr>
              <a:t> </a:t>
            </a:r>
            <a:r>
              <a:rPr lang="en-GB" sz="2300" dirty="0" err="1">
                <a:solidFill>
                  <a:schemeClr val="tx1">
                    <a:lumMod val="65000"/>
                    <a:lumOff val="35000"/>
                  </a:schemeClr>
                </a:solidFill>
              </a:rPr>
              <a:t>fentanyl</a:t>
            </a:r>
            <a:r>
              <a:rPr lang="en-GB" sz="2300" dirty="0">
                <a:solidFill>
                  <a:schemeClr val="tx1">
                    <a:lumMod val="65000"/>
                    <a:lumOff val="35000"/>
                  </a:schemeClr>
                </a:solidFill>
              </a:rPr>
              <a:t> </a:t>
            </a:r>
            <a:r>
              <a:rPr lang="en-GB" sz="2300" dirty="0" err="1">
                <a:solidFill>
                  <a:schemeClr val="tx1">
                    <a:lumMod val="65000"/>
                    <a:lumOff val="35000"/>
                  </a:schemeClr>
                </a:solidFill>
              </a:rPr>
              <a:t>transmucosale</a:t>
            </a:r>
            <a:r>
              <a:rPr lang="en-GB" sz="2300" dirty="0">
                <a:solidFill>
                  <a:schemeClr val="tx1">
                    <a:lumMod val="65000"/>
                    <a:lumOff val="35000"/>
                  </a:schemeClr>
                </a:solidFill>
              </a:rPr>
              <a:t> </a:t>
            </a:r>
            <a:r>
              <a:rPr lang="en-GB" sz="2300" dirty="0" err="1">
                <a:solidFill>
                  <a:schemeClr val="tx1">
                    <a:lumMod val="65000"/>
                    <a:lumOff val="35000"/>
                  </a:schemeClr>
                </a:solidFill>
              </a:rPr>
              <a:t>orale</a:t>
            </a:r>
            <a:r>
              <a:rPr lang="en-GB" sz="2300" dirty="0">
                <a:solidFill>
                  <a:schemeClr val="tx1">
                    <a:lumMod val="65000"/>
                    <a:lumOff val="35000"/>
                  </a:schemeClr>
                </a:solidFill>
              </a:rPr>
              <a:t> (OTFC) </a:t>
            </a:r>
            <a:r>
              <a:rPr lang="en-GB" sz="2300" dirty="0" err="1">
                <a:solidFill>
                  <a:schemeClr val="tx1">
                    <a:lumMod val="65000"/>
                    <a:lumOff val="35000"/>
                  </a:schemeClr>
                </a:solidFill>
              </a:rPr>
              <a:t>nel</a:t>
            </a:r>
            <a:r>
              <a:rPr lang="en-GB" sz="2300" dirty="0">
                <a:solidFill>
                  <a:schemeClr val="tx1">
                    <a:lumMod val="65000"/>
                    <a:lumOff val="35000"/>
                  </a:schemeClr>
                </a:solidFill>
              </a:rPr>
              <a:t> </a:t>
            </a:r>
            <a:r>
              <a:rPr lang="en-GB" sz="2300" dirty="0" err="1">
                <a:solidFill>
                  <a:schemeClr val="tx1">
                    <a:lumMod val="65000"/>
                    <a:lumOff val="35000"/>
                  </a:schemeClr>
                </a:solidFill>
              </a:rPr>
              <a:t>trattamento</a:t>
            </a:r>
            <a:r>
              <a:rPr lang="en-GB" sz="2300" dirty="0">
                <a:solidFill>
                  <a:schemeClr val="tx1">
                    <a:lumMod val="65000"/>
                    <a:lumOff val="35000"/>
                  </a:schemeClr>
                </a:solidFill>
              </a:rPr>
              <a:t> del </a:t>
            </a:r>
            <a:r>
              <a:rPr lang="en-GB" sz="2300" dirty="0" err="1">
                <a:solidFill>
                  <a:schemeClr val="tx1">
                    <a:lumMod val="65000"/>
                    <a:lumOff val="35000"/>
                  </a:schemeClr>
                </a:solidFill>
              </a:rPr>
              <a:t>BTcP</a:t>
            </a:r>
            <a:endParaRPr lang="en-GB" sz="2300" dirty="0">
              <a:solidFill>
                <a:schemeClr val="tx1">
                  <a:lumMod val="65000"/>
                  <a:lumOff val="35000"/>
                </a:schemeClr>
              </a:solidFill>
            </a:endParaRPr>
          </a:p>
        </p:txBody>
      </p:sp>
      <p:sp>
        <p:nvSpPr>
          <p:cNvPr id="451588" name="Rectangle 5"/>
          <p:cNvSpPr>
            <a:spLocks noChangeArrowheads="1"/>
          </p:cNvSpPr>
          <p:nvPr/>
        </p:nvSpPr>
        <p:spPr bwMode="auto">
          <a:xfrm>
            <a:off x="265113" y="3379788"/>
            <a:ext cx="7373937" cy="530225"/>
          </a:xfrm>
          <a:prstGeom prst="rect">
            <a:avLst/>
          </a:prstGeom>
          <a:noFill/>
          <a:ln w="9525">
            <a:noFill/>
            <a:miter lim="800000"/>
            <a:headEnd/>
            <a:tailEnd/>
          </a:ln>
        </p:spPr>
        <p:txBody>
          <a:bodyPr anchor="ctr"/>
          <a:lstStyle/>
          <a:p>
            <a:pPr algn="ctr" eaLnBrk="0" hangingPunct="0"/>
            <a:r>
              <a:rPr lang="en-GB" sz="2800" b="1">
                <a:solidFill>
                  <a:srgbClr val="FF6600"/>
                </a:solidFill>
                <a:latin typeface="Calibri" pitchFamily="34" charset="0"/>
              </a:rPr>
              <a:t>Endpoint primario</a:t>
            </a:r>
            <a:endParaRPr lang="en-US" sz="2800" b="1">
              <a:solidFill>
                <a:srgbClr val="FF6600"/>
              </a:solidFill>
              <a:latin typeface="Calibri" pitchFamily="34" charset="0"/>
            </a:endParaRPr>
          </a:p>
        </p:txBody>
      </p:sp>
      <p:sp>
        <p:nvSpPr>
          <p:cNvPr id="451589" name="Rectangle 6"/>
          <p:cNvSpPr>
            <a:spLocks noChangeArrowheads="1"/>
          </p:cNvSpPr>
          <p:nvPr/>
        </p:nvSpPr>
        <p:spPr bwMode="auto">
          <a:xfrm>
            <a:off x="261938" y="3890963"/>
            <a:ext cx="8475662" cy="522287"/>
          </a:xfrm>
          <a:prstGeom prst="rect">
            <a:avLst/>
          </a:prstGeom>
          <a:noFill/>
          <a:ln w="9525">
            <a:noFill/>
            <a:miter lim="800000"/>
            <a:headEnd/>
            <a:tailEnd/>
          </a:ln>
        </p:spPr>
        <p:txBody>
          <a:bodyPr/>
          <a:lstStyle/>
          <a:p>
            <a:pPr defTabSz="914400">
              <a:spcBef>
                <a:spcPct val="20000"/>
              </a:spcBef>
            </a:pPr>
            <a:r>
              <a:rPr lang="en-GB">
                <a:latin typeface="Calisto MT" pitchFamily="18" charset="0"/>
              </a:rPr>
              <a:t>Tempo per il raggiungimento di un significativo sollievo dal dolore (Time to onset), misurato dal paziente con l’ausilio di un cronometro</a:t>
            </a:r>
          </a:p>
        </p:txBody>
      </p:sp>
      <p:sp>
        <p:nvSpPr>
          <p:cNvPr id="451590" name="Rectangle 7"/>
          <p:cNvSpPr>
            <a:spLocks noChangeArrowheads="1"/>
          </p:cNvSpPr>
          <p:nvPr/>
        </p:nvSpPr>
        <p:spPr bwMode="auto">
          <a:xfrm>
            <a:off x="-76200" y="4483100"/>
            <a:ext cx="8288338" cy="530225"/>
          </a:xfrm>
          <a:prstGeom prst="rect">
            <a:avLst/>
          </a:prstGeom>
          <a:noFill/>
          <a:ln w="9525">
            <a:noFill/>
            <a:miter lim="800000"/>
            <a:headEnd/>
            <a:tailEnd/>
          </a:ln>
        </p:spPr>
        <p:txBody>
          <a:bodyPr anchor="ctr"/>
          <a:lstStyle/>
          <a:p>
            <a:pPr algn="ctr" eaLnBrk="0" hangingPunct="0"/>
            <a:r>
              <a:rPr lang="en-GB" sz="2800" b="1">
                <a:solidFill>
                  <a:srgbClr val="FF6600"/>
                </a:solidFill>
                <a:latin typeface="Calibri" pitchFamily="34" charset="0"/>
              </a:rPr>
              <a:t>Endpoint secondari</a:t>
            </a:r>
            <a:endParaRPr lang="en-US" sz="2800" b="1">
              <a:solidFill>
                <a:srgbClr val="FF6600"/>
              </a:solidFill>
              <a:latin typeface="Calibri" pitchFamily="34" charset="0"/>
            </a:endParaRPr>
          </a:p>
        </p:txBody>
      </p:sp>
      <p:sp>
        <p:nvSpPr>
          <p:cNvPr id="451591" name="Rectangle 8"/>
          <p:cNvSpPr>
            <a:spLocks noChangeArrowheads="1"/>
          </p:cNvSpPr>
          <p:nvPr/>
        </p:nvSpPr>
        <p:spPr bwMode="auto">
          <a:xfrm>
            <a:off x="531813" y="4940300"/>
            <a:ext cx="8475662" cy="522288"/>
          </a:xfrm>
          <a:prstGeom prst="rect">
            <a:avLst/>
          </a:prstGeom>
          <a:noFill/>
          <a:ln w="9525">
            <a:noFill/>
            <a:miter lim="800000"/>
            <a:headEnd/>
            <a:tailEnd/>
          </a:ln>
        </p:spPr>
        <p:txBody>
          <a:bodyPr/>
          <a:lstStyle/>
          <a:p>
            <a:pPr marL="266700" indent="-266700" defTabSz="914400">
              <a:spcBef>
                <a:spcPct val="20000"/>
              </a:spcBef>
              <a:buFontTx/>
              <a:buChar char="-"/>
            </a:pPr>
            <a:r>
              <a:rPr lang="en-GB">
                <a:latin typeface="Calisto MT" pitchFamily="18" charset="0"/>
              </a:rPr>
              <a:t>Differenza di intensità del dolore da 0 a 60’ dopo la somministrazione (PID</a:t>
            </a:r>
            <a:r>
              <a:rPr lang="en-GB" baseline="-25000">
                <a:latin typeface="Calisto MT" pitchFamily="18" charset="0"/>
              </a:rPr>
              <a:t>0-60</a:t>
            </a:r>
            <a:r>
              <a:rPr lang="en-GB">
                <a:latin typeface="Calisto MT" pitchFamily="18" charset="0"/>
              </a:rPr>
              <a:t>)</a:t>
            </a:r>
          </a:p>
          <a:p>
            <a:pPr marL="266700" indent="-266700" defTabSz="914400">
              <a:spcBef>
                <a:spcPct val="20000"/>
              </a:spcBef>
              <a:buFontTx/>
              <a:buChar char="-"/>
            </a:pPr>
            <a:r>
              <a:rPr lang="en-GB">
                <a:latin typeface="Calisto MT" pitchFamily="18" charset="0"/>
              </a:rPr>
              <a:t>Proporzione di pazienti con riduzione del 33 e 50% della intensità del dolore</a:t>
            </a:r>
          </a:p>
          <a:p>
            <a:pPr marL="266700" indent="-266700" defTabSz="914400">
              <a:spcBef>
                <a:spcPct val="20000"/>
              </a:spcBef>
              <a:buFontTx/>
              <a:buChar char="-"/>
            </a:pPr>
            <a:r>
              <a:rPr lang="en-GB">
                <a:latin typeface="Calisto MT" pitchFamily="18" charset="0"/>
              </a:rPr>
              <a:t>Facilità di somministrazione</a:t>
            </a:r>
          </a:p>
          <a:p>
            <a:pPr marL="266700" indent="-266700" defTabSz="914400">
              <a:spcBef>
                <a:spcPct val="20000"/>
              </a:spcBef>
              <a:buFontTx/>
              <a:buChar char="-"/>
            </a:pPr>
            <a:endParaRPr lang="en-GB">
              <a:latin typeface="Calisto MT" pitchFamily="18" charset="0"/>
            </a:endParaRPr>
          </a:p>
        </p:txBody>
      </p:sp>
      <p:sp>
        <p:nvSpPr>
          <p:cNvPr id="451592" name="Rectangle 9"/>
          <p:cNvSpPr>
            <a:spLocks noChangeArrowheads="1"/>
          </p:cNvSpPr>
          <p:nvPr/>
        </p:nvSpPr>
        <p:spPr bwMode="auto">
          <a:xfrm>
            <a:off x="288925" y="5903913"/>
            <a:ext cx="7240588" cy="530225"/>
          </a:xfrm>
          <a:prstGeom prst="rect">
            <a:avLst/>
          </a:prstGeom>
          <a:noFill/>
          <a:ln w="9525">
            <a:noFill/>
            <a:miter lim="800000"/>
            <a:headEnd/>
            <a:tailEnd/>
          </a:ln>
        </p:spPr>
        <p:txBody>
          <a:bodyPr anchor="ctr"/>
          <a:lstStyle/>
          <a:p>
            <a:pPr algn="ctr" eaLnBrk="0" hangingPunct="0"/>
            <a:r>
              <a:rPr lang="en-GB" sz="2800" b="1">
                <a:solidFill>
                  <a:srgbClr val="FF6600"/>
                </a:solidFill>
                <a:latin typeface="Calibri" pitchFamily="34" charset="0"/>
              </a:rPr>
              <a:t>Tollerabilità</a:t>
            </a:r>
            <a:endParaRPr lang="en-US" sz="2800" b="1">
              <a:solidFill>
                <a:srgbClr val="FF6600"/>
              </a:solidFill>
              <a:latin typeface="Calibri" pitchFamily="34" charset="0"/>
            </a:endParaRPr>
          </a:p>
        </p:txBody>
      </p:sp>
      <p:sp>
        <p:nvSpPr>
          <p:cNvPr id="451593" name="Rectangle 10"/>
          <p:cNvSpPr>
            <a:spLocks noChangeArrowheads="1"/>
          </p:cNvSpPr>
          <p:nvPr/>
        </p:nvSpPr>
        <p:spPr bwMode="auto">
          <a:xfrm>
            <a:off x="531813" y="6324600"/>
            <a:ext cx="8475662" cy="522288"/>
          </a:xfrm>
          <a:prstGeom prst="rect">
            <a:avLst/>
          </a:prstGeom>
          <a:noFill/>
          <a:ln w="9525">
            <a:noFill/>
            <a:miter lim="800000"/>
            <a:headEnd/>
            <a:tailEnd/>
          </a:ln>
        </p:spPr>
        <p:txBody>
          <a:bodyPr/>
          <a:lstStyle/>
          <a:p>
            <a:pPr marL="266700" indent="-266700" defTabSz="914400">
              <a:spcBef>
                <a:spcPct val="20000"/>
              </a:spcBef>
            </a:pPr>
            <a:r>
              <a:rPr lang="en-GB">
                <a:latin typeface="Calisto MT" pitchFamily="18" charset="0"/>
              </a:rPr>
              <a:t>Monitoraggio degli EA</a:t>
            </a:r>
          </a:p>
        </p:txBody>
      </p:sp>
      <p:sp>
        <p:nvSpPr>
          <p:cNvPr id="451594" name="Rectangle 11"/>
          <p:cNvSpPr>
            <a:spLocks noChangeArrowheads="1"/>
          </p:cNvSpPr>
          <p:nvPr/>
        </p:nvSpPr>
        <p:spPr bwMode="auto">
          <a:xfrm>
            <a:off x="396875" y="219075"/>
            <a:ext cx="4529138" cy="396875"/>
          </a:xfrm>
          <a:prstGeom prst="rect">
            <a:avLst/>
          </a:prstGeom>
          <a:noFill/>
          <a:ln w="9525">
            <a:noFill/>
            <a:miter lim="800000"/>
            <a:headEnd/>
            <a:tailEnd/>
          </a:ln>
        </p:spPr>
        <p:txBody>
          <a:bodyPr>
            <a:spAutoFit/>
          </a:bodyPr>
          <a:lstStyle/>
          <a:p>
            <a:pPr eaLnBrk="0" hangingPunct="0"/>
            <a:r>
              <a:rPr lang="en-US" sz="2000" b="1">
                <a:solidFill>
                  <a:srgbClr val="FFFF00"/>
                </a:solidFill>
                <a:latin typeface="Calisto MT" pitchFamily="18" charset="0"/>
              </a:rPr>
              <a:t>Mercadante, CMRO 2009</a:t>
            </a:r>
            <a:endParaRPr lang="de-DE" sz="2000" b="1">
              <a:solidFill>
                <a:srgbClr val="FFFF00"/>
              </a:solidFill>
              <a:latin typeface="Calisto MT" pitchFamily="18"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3633" name="Rectangle 2"/>
          <p:cNvSpPr>
            <a:spLocks noGrp="1"/>
          </p:cNvSpPr>
          <p:nvPr>
            <p:ph type="title"/>
          </p:nvPr>
        </p:nvSpPr>
        <p:spPr>
          <a:xfrm>
            <a:off x="288925" y="1184275"/>
            <a:ext cx="3363913" cy="542925"/>
          </a:xfrm>
        </p:spPr>
        <p:txBody>
          <a:bodyPr/>
          <a:lstStyle/>
          <a:p>
            <a:r>
              <a:rPr lang="it-IT" sz="3200" smtClean="0"/>
              <a:t>Time to onset</a:t>
            </a:r>
            <a:endParaRPr lang="de-DE" sz="3200" smtClean="0"/>
          </a:p>
        </p:txBody>
      </p:sp>
      <p:sp>
        <p:nvSpPr>
          <p:cNvPr id="552963" name="Text Box 3"/>
          <p:cNvSpPr txBox="1">
            <a:spLocks noChangeArrowheads="1"/>
          </p:cNvSpPr>
          <p:nvPr/>
        </p:nvSpPr>
        <p:spPr bwMode="auto">
          <a:xfrm>
            <a:off x="104775" y="5421313"/>
            <a:ext cx="8880475" cy="1054100"/>
          </a:xfrm>
          <a:prstGeom prst="rect">
            <a:avLst/>
          </a:prstGeom>
          <a:noFill/>
          <a:ln w="9525">
            <a:noFill/>
            <a:prstDash val="dash"/>
            <a:miter lim="800000"/>
            <a:headEnd/>
            <a:tailEnd/>
          </a:ln>
          <a:effectLst/>
        </p:spPr>
        <p:txBody>
          <a:bodyPr>
            <a:spAutoFit/>
          </a:bodyPr>
          <a:lstStyle/>
          <a:p>
            <a:pPr fontAlgn="auto">
              <a:spcBef>
                <a:spcPct val="50000"/>
              </a:spcBef>
              <a:spcAft>
                <a:spcPts val="0"/>
              </a:spcAft>
              <a:defRPr/>
            </a:pPr>
            <a:r>
              <a:rPr lang="it-IT">
                <a:solidFill>
                  <a:schemeClr val="accent1"/>
                </a:solidFill>
                <a:effectLst>
                  <a:outerShdw blurRad="38100" dist="38100" dir="2700000" algn="tl">
                    <a:srgbClr val="DDDDDD"/>
                  </a:outerShdw>
                </a:effectLst>
                <a:latin typeface="+mn-lt"/>
              </a:rPr>
              <a:t>Il tempo mediano del “Time to onset” è stato di  11’ per INFS e 16’ per OTFC</a:t>
            </a:r>
          </a:p>
          <a:p>
            <a:pPr fontAlgn="auto">
              <a:spcBef>
                <a:spcPct val="50000"/>
              </a:spcBef>
              <a:spcAft>
                <a:spcPts val="0"/>
              </a:spcAft>
              <a:defRPr/>
            </a:pPr>
            <a:r>
              <a:rPr lang="it-IT">
                <a:effectLst>
                  <a:outerShdw blurRad="38100" dist="38100" dir="2700000" algn="tl">
                    <a:srgbClr val="DDDDDD"/>
                  </a:outerShdw>
                </a:effectLst>
                <a:latin typeface="+mn-lt"/>
              </a:rPr>
              <a:t>Il 73% dei pazienti ha raggiunto il “Time to onset” più velocemente con INFS </a:t>
            </a:r>
            <a:br>
              <a:rPr lang="it-IT">
                <a:effectLst>
                  <a:outerShdw blurRad="38100" dist="38100" dir="2700000" algn="tl">
                    <a:srgbClr val="DDDDDD"/>
                  </a:outerShdw>
                </a:effectLst>
                <a:latin typeface="+mn-lt"/>
              </a:rPr>
            </a:br>
            <a:r>
              <a:rPr lang="it-IT">
                <a:effectLst>
                  <a:outerShdw blurRad="38100" dist="38100" dir="2700000" algn="tl">
                    <a:srgbClr val="DDDDDD"/>
                  </a:outerShdw>
                </a:effectLst>
                <a:latin typeface="+mn-lt"/>
              </a:rPr>
              <a:t>che con OTFC</a:t>
            </a:r>
            <a:endParaRPr lang="de-DE">
              <a:effectLst>
                <a:outerShdw blurRad="38100" dist="38100" dir="2700000" algn="tl">
                  <a:srgbClr val="DDDDDD"/>
                </a:outerShdw>
              </a:effectLst>
              <a:latin typeface="+mn-lt"/>
            </a:endParaRPr>
          </a:p>
        </p:txBody>
      </p:sp>
      <p:sp>
        <p:nvSpPr>
          <p:cNvPr id="453635" name="Rectangle 4"/>
          <p:cNvSpPr>
            <a:spLocks noChangeArrowheads="1"/>
          </p:cNvSpPr>
          <p:nvPr/>
        </p:nvSpPr>
        <p:spPr bwMode="auto">
          <a:xfrm>
            <a:off x="396875" y="263525"/>
            <a:ext cx="4529138" cy="396875"/>
          </a:xfrm>
          <a:prstGeom prst="rect">
            <a:avLst/>
          </a:prstGeom>
          <a:noFill/>
          <a:ln w="9525">
            <a:noFill/>
            <a:miter lim="800000"/>
            <a:headEnd/>
            <a:tailEnd/>
          </a:ln>
        </p:spPr>
        <p:txBody>
          <a:bodyPr>
            <a:spAutoFit/>
          </a:bodyPr>
          <a:lstStyle/>
          <a:p>
            <a:pPr eaLnBrk="0" hangingPunct="0"/>
            <a:r>
              <a:rPr lang="en-US" sz="2000" b="1">
                <a:solidFill>
                  <a:srgbClr val="008000"/>
                </a:solidFill>
                <a:latin typeface="Calisto MT" pitchFamily="18" charset="0"/>
              </a:rPr>
              <a:t>Mercadante, CMRO 2009</a:t>
            </a:r>
            <a:endParaRPr lang="de-DE" sz="2000" b="1">
              <a:solidFill>
                <a:srgbClr val="008000"/>
              </a:solidFill>
              <a:latin typeface="Calisto MT" pitchFamily="18" charset="0"/>
            </a:endParaRPr>
          </a:p>
        </p:txBody>
      </p:sp>
      <p:pic>
        <p:nvPicPr>
          <p:cNvPr id="453636" name="Picture 5"/>
          <p:cNvPicPr>
            <a:picLocks noChangeAspect="1" noChangeArrowheads="1"/>
          </p:cNvPicPr>
          <p:nvPr/>
        </p:nvPicPr>
        <p:blipFill>
          <a:blip r:embed="rId3"/>
          <a:srcRect/>
          <a:stretch>
            <a:fillRect/>
          </a:stretch>
        </p:blipFill>
        <p:spPr bwMode="auto">
          <a:xfrm>
            <a:off x="2428875" y="1282700"/>
            <a:ext cx="5805488" cy="3743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5010" name="Rectangle 2"/>
          <p:cNvSpPr>
            <a:spLocks noChangeArrowheads="1"/>
          </p:cNvSpPr>
          <p:nvPr/>
        </p:nvSpPr>
        <p:spPr bwMode="auto">
          <a:xfrm>
            <a:off x="228600" y="5851525"/>
            <a:ext cx="85344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de-DE">
                <a:effectLst>
                  <a:outerShdw blurRad="38100" dist="38100" dir="2700000" algn="tl">
                    <a:srgbClr val="DDDDDD"/>
                  </a:outerShdw>
                </a:effectLst>
                <a:latin typeface="+mn-lt"/>
              </a:rPr>
              <a:t>Percentuale di episodi di BTcP (n=577) trattati con INFS e OTFC che hanno raggiunto una riduzione di almeno il 33% dell‘intensità del dolore iniziale</a:t>
            </a:r>
          </a:p>
        </p:txBody>
      </p:sp>
      <p:sp>
        <p:nvSpPr>
          <p:cNvPr id="455682" name="Rectangle 3"/>
          <p:cNvSpPr>
            <a:spLocks noChangeArrowheads="1"/>
          </p:cNvSpPr>
          <p:nvPr/>
        </p:nvSpPr>
        <p:spPr bwMode="auto">
          <a:xfrm>
            <a:off x="396875" y="263525"/>
            <a:ext cx="4529138" cy="396875"/>
          </a:xfrm>
          <a:prstGeom prst="rect">
            <a:avLst/>
          </a:prstGeom>
          <a:noFill/>
          <a:ln w="9525">
            <a:noFill/>
            <a:miter lim="800000"/>
            <a:headEnd/>
            <a:tailEnd/>
          </a:ln>
        </p:spPr>
        <p:txBody>
          <a:bodyPr>
            <a:spAutoFit/>
          </a:bodyPr>
          <a:lstStyle/>
          <a:p>
            <a:pPr eaLnBrk="0" hangingPunct="0"/>
            <a:r>
              <a:rPr lang="en-US" sz="2000" b="1">
                <a:solidFill>
                  <a:srgbClr val="008000"/>
                </a:solidFill>
                <a:latin typeface="Calisto MT" pitchFamily="18" charset="0"/>
              </a:rPr>
              <a:t>Mercadante, CMRO 2009</a:t>
            </a:r>
            <a:endParaRPr lang="de-DE" sz="2000" b="1">
              <a:solidFill>
                <a:srgbClr val="008000"/>
              </a:solidFill>
              <a:latin typeface="Calisto MT" pitchFamily="18" charset="0"/>
            </a:endParaRPr>
          </a:p>
        </p:txBody>
      </p:sp>
      <p:grpSp>
        <p:nvGrpSpPr>
          <p:cNvPr id="455683" name="Group 4"/>
          <p:cNvGrpSpPr>
            <a:grpSpLocks/>
          </p:cNvGrpSpPr>
          <p:nvPr/>
        </p:nvGrpSpPr>
        <p:grpSpPr bwMode="auto">
          <a:xfrm>
            <a:off x="2336800" y="1552575"/>
            <a:ext cx="5395913" cy="3956050"/>
            <a:chOff x="1418" y="924"/>
            <a:chExt cx="3655" cy="2660"/>
          </a:xfrm>
        </p:grpSpPr>
        <p:pic>
          <p:nvPicPr>
            <p:cNvPr id="455686" name="Picture 5"/>
            <p:cNvPicPr>
              <a:picLocks noChangeAspect="1" noChangeArrowheads="1"/>
            </p:cNvPicPr>
            <p:nvPr/>
          </p:nvPicPr>
          <p:blipFill>
            <a:blip r:embed="rId3"/>
            <a:srcRect/>
            <a:stretch>
              <a:fillRect/>
            </a:stretch>
          </p:blipFill>
          <p:spPr bwMode="auto">
            <a:xfrm>
              <a:off x="1418" y="924"/>
              <a:ext cx="3655" cy="2660"/>
            </a:xfrm>
            <a:prstGeom prst="rect">
              <a:avLst/>
            </a:prstGeom>
            <a:noFill/>
            <a:ln w="9525">
              <a:noFill/>
              <a:miter lim="800000"/>
              <a:headEnd/>
              <a:tailEnd/>
            </a:ln>
          </p:spPr>
        </p:pic>
        <p:sp>
          <p:nvSpPr>
            <p:cNvPr id="455687" name="Rectangle 6"/>
            <p:cNvSpPr>
              <a:spLocks noChangeArrowheads="1"/>
            </p:cNvSpPr>
            <p:nvPr/>
          </p:nvSpPr>
          <p:spPr bwMode="auto">
            <a:xfrm>
              <a:off x="1427" y="992"/>
              <a:ext cx="199" cy="17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grpSp>
      <p:sp>
        <p:nvSpPr>
          <p:cNvPr id="455684" name="Rectangle 7"/>
          <p:cNvSpPr>
            <a:spLocks noGrp="1"/>
          </p:cNvSpPr>
          <p:nvPr>
            <p:ph type="title"/>
          </p:nvPr>
        </p:nvSpPr>
        <p:spPr>
          <a:xfrm>
            <a:off x="203200" y="1377950"/>
            <a:ext cx="2506663" cy="650875"/>
          </a:xfrm>
        </p:spPr>
        <p:txBody>
          <a:bodyPr/>
          <a:lstStyle/>
          <a:p>
            <a:r>
              <a:rPr lang="it-IT" sz="3200" smtClean="0"/>
              <a:t>Riduzione del 33% dell’intensità del dolore iniziale</a:t>
            </a:r>
            <a:endParaRPr lang="de-DE" sz="3200" smtClean="0"/>
          </a:p>
        </p:txBody>
      </p:sp>
      <p:sp>
        <p:nvSpPr>
          <p:cNvPr id="555016" name="Oval 8"/>
          <p:cNvSpPr>
            <a:spLocks noChangeArrowheads="1"/>
          </p:cNvSpPr>
          <p:nvPr/>
        </p:nvSpPr>
        <p:spPr bwMode="auto">
          <a:xfrm>
            <a:off x="2833688" y="3886200"/>
            <a:ext cx="976312" cy="1447800"/>
          </a:xfrm>
          <a:prstGeom prst="ellipse">
            <a:avLst/>
          </a:prstGeom>
          <a:noFill/>
          <a:ln w="28575">
            <a:solidFill>
              <a:srgbClr val="FF0000"/>
            </a:solidFill>
            <a:round/>
            <a:headEnd/>
            <a:tailEnd/>
          </a:ln>
        </p:spPr>
        <p:txBody>
          <a:bodyPr wrap="none" anchor="ctr"/>
          <a:lstStyle/>
          <a:p>
            <a:endParaRPr lang="it-IT">
              <a:latin typeface="Calisto MT"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5016"/>
                                        </p:tgtEl>
                                        <p:attrNameLst>
                                          <p:attrName>style.visibility</p:attrName>
                                        </p:attrNameLst>
                                      </p:cBhvr>
                                      <p:to>
                                        <p:strVal val="visible"/>
                                      </p:to>
                                    </p:set>
                                    <p:animEffect transition="in" filter="dissolve">
                                      <p:cBhvr>
                                        <p:cTn id="7" dur="500"/>
                                        <p:tgtEl>
                                          <p:spTgt spid="555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5016"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7729" name="Rectangle 2"/>
          <p:cNvSpPr>
            <a:spLocks noGrp="1"/>
          </p:cNvSpPr>
          <p:nvPr>
            <p:ph type="title"/>
          </p:nvPr>
        </p:nvSpPr>
        <p:spPr>
          <a:xfrm>
            <a:off x="330200" y="1150938"/>
            <a:ext cx="4784725" cy="514350"/>
          </a:xfrm>
        </p:spPr>
        <p:txBody>
          <a:bodyPr/>
          <a:lstStyle/>
          <a:p>
            <a:r>
              <a:rPr lang="it-IT" sz="3200" smtClean="0"/>
              <a:t>Facilità di somministrazione </a:t>
            </a:r>
            <a:endParaRPr lang="de-DE" sz="3200" smtClean="0"/>
          </a:p>
        </p:txBody>
      </p:sp>
      <p:sp>
        <p:nvSpPr>
          <p:cNvPr id="457730" name="Rectangle 3"/>
          <p:cNvSpPr>
            <a:spLocks noChangeArrowheads="1"/>
          </p:cNvSpPr>
          <p:nvPr/>
        </p:nvSpPr>
        <p:spPr bwMode="auto">
          <a:xfrm>
            <a:off x="396875" y="263525"/>
            <a:ext cx="4529138" cy="396875"/>
          </a:xfrm>
          <a:prstGeom prst="rect">
            <a:avLst/>
          </a:prstGeom>
          <a:noFill/>
          <a:ln w="9525">
            <a:noFill/>
            <a:miter lim="800000"/>
            <a:headEnd/>
            <a:tailEnd/>
          </a:ln>
        </p:spPr>
        <p:txBody>
          <a:bodyPr>
            <a:spAutoFit/>
          </a:bodyPr>
          <a:lstStyle/>
          <a:p>
            <a:pPr eaLnBrk="0" hangingPunct="0"/>
            <a:r>
              <a:rPr lang="en-US" sz="2000" b="1">
                <a:solidFill>
                  <a:srgbClr val="008000"/>
                </a:solidFill>
                <a:latin typeface="Calisto MT" pitchFamily="18" charset="0"/>
              </a:rPr>
              <a:t>Mercadante, CMRO 2009</a:t>
            </a:r>
            <a:endParaRPr lang="de-DE" sz="2000" b="1">
              <a:solidFill>
                <a:srgbClr val="008000"/>
              </a:solidFill>
              <a:latin typeface="Calisto MT" pitchFamily="18" charset="0"/>
            </a:endParaRPr>
          </a:p>
        </p:txBody>
      </p:sp>
      <p:pic>
        <p:nvPicPr>
          <p:cNvPr id="457731" name="Picture 4"/>
          <p:cNvPicPr>
            <a:picLocks noChangeAspect="1" noChangeArrowheads="1"/>
          </p:cNvPicPr>
          <p:nvPr/>
        </p:nvPicPr>
        <p:blipFill>
          <a:blip r:embed="rId3"/>
          <a:srcRect/>
          <a:stretch>
            <a:fillRect/>
          </a:stretch>
        </p:blipFill>
        <p:spPr bwMode="auto">
          <a:xfrm>
            <a:off x="434975" y="1917700"/>
            <a:ext cx="5102225" cy="3627438"/>
          </a:xfrm>
          <a:prstGeom prst="rect">
            <a:avLst/>
          </a:prstGeom>
          <a:noFill/>
          <a:ln w="9525">
            <a:noFill/>
            <a:miter lim="800000"/>
            <a:headEnd/>
            <a:tailEnd/>
          </a:ln>
        </p:spPr>
      </p:pic>
      <p:sp>
        <p:nvSpPr>
          <p:cNvPr id="557061" name="Text Box 5"/>
          <p:cNvSpPr txBox="1">
            <a:spLocks noChangeArrowheads="1"/>
          </p:cNvSpPr>
          <p:nvPr/>
        </p:nvSpPr>
        <p:spPr bwMode="auto">
          <a:xfrm>
            <a:off x="6005513" y="1174750"/>
            <a:ext cx="2843212" cy="1204913"/>
          </a:xfrm>
          <a:prstGeom prst="rect">
            <a:avLst/>
          </a:prstGeom>
          <a:noFill/>
          <a:ln w="12700">
            <a:solidFill>
              <a:schemeClr val="accent1"/>
            </a:solidFill>
            <a:miter lim="800000"/>
            <a:headEnd/>
            <a:tailEnd/>
          </a:ln>
          <a:effectLst/>
        </p:spPr>
        <p:txBody>
          <a:bodyPr>
            <a:spAutoFit/>
          </a:bodyPr>
          <a:lstStyle/>
          <a:p>
            <a:pPr marL="182563" indent="-182563" defTabSz="914400" eaLnBrk="0" fontAlgn="auto" hangingPunct="0">
              <a:spcBef>
                <a:spcPct val="50000"/>
              </a:spcBef>
              <a:spcAft>
                <a:spcPts val="0"/>
              </a:spcAft>
              <a:defRPr/>
            </a:pPr>
            <a:r>
              <a:rPr lang="it-IT" b="1">
                <a:solidFill>
                  <a:schemeClr val="accent1"/>
                </a:solidFill>
                <a:effectLst>
                  <a:outerShdw blurRad="38100" dist="38100" dir="2700000" algn="tl">
                    <a:srgbClr val="DDDDDD"/>
                  </a:outerShdw>
                </a:effectLst>
                <a:latin typeface="+mn-lt"/>
              </a:rPr>
              <a:t>Easy, Very easy to use:</a:t>
            </a:r>
          </a:p>
          <a:p>
            <a:pPr marL="182563" indent="-182563" defTabSz="914400" eaLnBrk="0" fontAlgn="auto" hangingPunct="0">
              <a:spcBef>
                <a:spcPct val="50000"/>
              </a:spcBef>
              <a:spcAft>
                <a:spcPts val="0"/>
              </a:spcAft>
              <a:buFontTx/>
              <a:buChar char="•"/>
              <a:defRPr/>
            </a:pPr>
            <a:r>
              <a:rPr lang="it-IT">
                <a:effectLst>
                  <a:outerShdw blurRad="38100" dist="38100" dir="2700000" algn="tl">
                    <a:srgbClr val="DDDDDD"/>
                  </a:outerShdw>
                </a:effectLst>
                <a:latin typeface="+mn-lt"/>
              </a:rPr>
              <a:t>INFS: 	   90%</a:t>
            </a:r>
          </a:p>
          <a:p>
            <a:pPr marL="182563" indent="-182563" defTabSz="914400" eaLnBrk="0" fontAlgn="auto" hangingPunct="0">
              <a:spcBef>
                <a:spcPct val="50000"/>
              </a:spcBef>
              <a:spcAft>
                <a:spcPts val="0"/>
              </a:spcAft>
              <a:buFontTx/>
              <a:buChar char="•"/>
              <a:defRPr/>
            </a:pPr>
            <a:r>
              <a:rPr lang="it-IT">
                <a:effectLst>
                  <a:outerShdw blurRad="38100" dist="38100" dir="2700000" algn="tl">
                    <a:srgbClr val="DDDDDD"/>
                  </a:outerShdw>
                </a:effectLst>
                <a:latin typeface="+mn-lt"/>
              </a:rPr>
              <a:t>OTFC:    40%</a:t>
            </a:r>
            <a:endParaRPr lang="de-DE">
              <a:effectLst>
                <a:outerShdw blurRad="38100" dist="38100" dir="2700000" algn="tl">
                  <a:srgbClr val="DDDDDD"/>
                </a:outerShdw>
              </a:effectLst>
              <a:latin typeface="+mn-lt"/>
            </a:endParaRPr>
          </a:p>
        </p:txBody>
      </p:sp>
      <p:sp>
        <p:nvSpPr>
          <p:cNvPr id="557062" name="Rectangle 6"/>
          <p:cNvSpPr>
            <a:spLocks noChangeArrowheads="1"/>
          </p:cNvSpPr>
          <p:nvPr/>
        </p:nvSpPr>
        <p:spPr bwMode="auto">
          <a:xfrm>
            <a:off x="881063" y="5697538"/>
            <a:ext cx="7339012" cy="641350"/>
          </a:xfrm>
          <a:prstGeom prst="rect">
            <a:avLst/>
          </a:prstGeom>
          <a:noFill/>
          <a:ln w="9525">
            <a:noFill/>
            <a:miter lim="800000"/>
            <a:headEnd/>
            <a:tailEnd/>
          </a:ln>
          <a:effectLst/>
        </p:spPr>
        <p:txBody>
          <a:bodyPr>
            <a:spAutoFit/>
          </a:bodyPr>
          <a:lstStyle/>
          <a:p>
            <a:pPr eaLnBrk="0" fontAlgn="auto" hangingPunct="0">
              <a:spcBef>
                <a:spcPts val="0"/>
              </a:spcBef>
              <a:spcAft>
                <a:spcPts val="0"/>
              </a:spcAft>
              <a:defRPr/>
            </a:pPr>
            <a:r>
              <a:rPr lang="de-DE">
                <a:solidFill>
                  <a:schemeClr val="accent1"/>
                </a:solidFill>
                <a:effectLst>
                  <a:outerShdw blurRad="38100" dist="38100" dir="2700000" algn="tl">
                    <a:srgbClr val="DDDDDD"/>
                  </a:outerShdw>
                </a:effectLst>
                <a:latin typeface="+mn-lt"/>
              </a:rPr>
              <a:t>Giudizio sulla facilità di somministrazione: il 74% dei pazienti ritiene che la formulazione INFS sia migliore rispetto a OTFC (p&lt;0.001)</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7061"/>
                                        </p:tgtEl>
                                        <p:attrNameLst>
                                          <p:attrName>style.visibility</p:attrName>
                                        </p:attrNameLst>
                                      </p:cBhvr>
                                      <p:to>
                                        <p:strVal val="visible"/>
                                      </p:to>
                                    </p:set>
                                    <p:animEffect transition="in" filter="dissolve">
                                      <p:cBhvr>
                                        <p:cTn id="7" dur="500"/>
                                        <p:tgtEl>
                                          <p:spTgt spid="55706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7062"/>
                                        </p:tgtEl>
                                        <p:attrNameLst>
                                          <p:attrName>style.visibility</p:attrName>
                                        </p:attrNameLst>
                                      </p:cBhvr>
                                      <p:to>
                                        <p:strVal val="visible"/>
                                      </p:to>
                                    </p:set>
                                    <p:animEffect transition="in" filter="dissolve">
                                      <p:cBhvr>
                                        <p:cTn id="12" dur="500"/>
                                        <p:tgtEl>
                                          <p:spTgt spid="557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7061" grpId="0" animBg="1"/>
      <p:bldP spid="55706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9777" name="Gruppo 5"/>
          <p:cNvGrpSpPr>
            <a:grpSpLocks/>
          </p:cNvGrpSpPr>
          <p:nvPr/>
        </p:nvGrpSpPr>
        <p:grpSpPr bwMode="auto">
          <a:xfrm>
            <a:off x="1255713" y="0"/>
            <a:ext cx="6215062" cy="5572125"/>
            <a:chOff x="0" y="2450042"/>
            <a:chExt cx="5220072" cy="4407957"/>
          </a:xfrm>
        </p:grpSpPr>
        <p:pic>
          <p:nvPicPr>
            <p:cNvPr id="459780" name="Picture 2"/>
            <p:cNvPicPr>
              <a:picLocks noChangeAspect="1" noChangeArrowheads="1"/>
            </p:cNvPicPr>
            <p:nvPr/>
          </p:nvPicPr>
          <p:blipFill>
            <a:blip r:embed="rId3"/>
            <a:srcRect/>
            <a:stretch>
              <a:fillRect/>
            </a:stretch>
          </p:blipFill>
          <p:spPr bwMode="auto">
            <a:xfrm>
              <a:off x="0" y="2450042"/>
              <a:ext cx="5220072" cy="4407957"/>
            </a:xfrm>
            <a:prstGeom prst="rect">
              <a:avLst/>
            </a:prstGeom>
            <a:noFill/>
            <a:ln w="9525">
              <a:noFill/>
              <a:miter lim="800000"/>
              <a:headEnd/>
              <a:tailEnd/>
            </a:ln>
          </p:spPr>
        </p:pic>
        <p:sp>
          <p:nvSpPr>
            <p:cNvPr id="5" name="Rettangolo 4"/>
            <p:cNvSpPr/>
            <p:nvPr/>
          </p:nvSpPr>
          <p:spPr>
            <a:xfrm>
              <a:off x="970680" y="2492740"/>
              <a:ext cx="3458715" cy="719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it-IT">
                <a:solidFill>
                  <a:srgbClr val="FFFFFF"/>
                </a:solidFill>
                <a:effectLst>
                  <a:outerShdw blurRad="38100" dist="38100" dir="2700000" algn="tl">
                    <a:srgbClr val="DDDDDD"/>
                  </a:outerShdw>
                </a:effectLst>
                <a:latin typeface="Century Gothic" pitchFamily="34" charset="0"/>
                <a:ea typeface="Arial" charset="0"/>
                <a:cs typeface="Arial" charset="0"/>
              </a:endParaRPr>
            </a:p>
          </p:txBody>
        </p:sp>
      </p:grpSp>
      <p:sp>
        <p:nvSpPr>
          <p:cNvPr id="459778" name="Rettangolo 5"/>
          <p:cNvSpPr>
            <a:spLocks noChangeArrowheads="1"/>
          </p:cNvSpPr>
          <p:nvPr/>
        </p:nvSpPr>
        <p:spPr bwMode="auto">
          <a:xfrm>
            <a:off x="3135313" y="285750"/>
            <a:ext cx="3943350" cy="641350"/>
          </a:xfrm>
          <a:prstGeom prst="rect">
            <a:avLst/>
          </a:prstGeom>
          <a:noFill/>
          <a:ln w="9525">
            <a:noFill/>
            <a:miter lim="800000"/>
            <a:headEnd/>
            <a:tailEnd/>
          </a:ln>
        </p:spPr>
        <p:txBody>
          <a:bodyPr>
            <a:spAutoFit/>
          </a:bodyPr>
          <a:lstStyle/>
          <a:p>
            <a:pPr algn="ctr" defTabSz="914400">
              <a:tabLst>
                <a:tab pos="269875" algn="l"/>
              </a:tabLst>
            </a:pPr>
            <a:r>
              <a:rPr lang="it-IT" sz="3600" b="1">
                <a:solidFill>
                  <a:schemeClr val="hlink"/>
                </a:solidFill>
                <a:latin typeface="Calibri" pitchFamily="34" charset="0"/>
                <a:cs typeface="Times New Roman" pitchFamily="18" charset="0"/>
              </a:rPr>
              <a:t>Tecnologia PecSys</a:t>
            </a:r>
            <a:endParaRPr lang="it-IT" sz="3600" b="1">
              <a:solidFill>
                <a:schemeClr val="hlink"/>
              </a:solidFill>
              <a:latin typeface="Calibri" pitchFamily="34" charset="0"/>
              <a:cs typeface="Arial" charset="0"/>
            </a:endParaRPr>
          </a:p>
        </p:txBody>
      </p:sp>
      <p:sp>
        <p:nvSpPr>
          <p:cNvPr id="8" name="Rettangolo 7"/>
          <p:cNvSpPr/>
          <p:nvPr/>
        </p:nvSpPr>
        <p:spPr>
          <a:xfrm>
            <a:off x="357188" y="4621213"/>
            <a:ext cx="8786812" cy="2292350"/>
          </a:xfrm>
          <a:prstGeom prst="rect">
            <a:avLst/>
          </a:prstGeom>
          <a:solidFill>
            <a:schemeClr val="tx2">
              <a:lumMod val="65000"/>
            </a:schemeClr>
          </a:solidFill>
        </p:spPr>
        <p:txBody>
          <a:bodyPr>
            <a:spAutoFit/>
          </a:bodyPr>
          <a:lstStyle/>
          <a:p>
            <a:pPr defTabSz="914400" fontAlgn="auto">
              <a:spcBef>
                <a:spcPts val="0"/>
              </a:spcBef>
              <a:spcAft>
                <a:spcPts val="0"/>
              </a:spcAft>
              <a:defRPr/>
            </a:pPr>
            <a:r>
              <a:rPr lang="it-IT" sz="1600" b="1" dirty="0" err="1">
                <a:solidFill>
                  <a:schemeClr val="bg1"/>
                </a:solidFill>
                <a:latin typeface="Century Gothic" pitchFamily="34" charset="0"/>
                <a:ea typeface="Arial" charset="0"/>
                <a:cs typeface="Arial" charset="0"/>
              </a:rPr>
              <a:t>PecSys</a:t>
            </a:r>
            <a:r>
              <a:rPr lang="it-IT" sz="1600" b="1" dirty="0">
                <a:solidFill>
                  <a:schemeClr val="bg1"/>
                </a:solidFill>
                <a:latin typeface="Century Gothic" pitchFamily="34" charset="0"/>
                <a:ea typeface="Arial" charset="0"/>
                <a:cs typeface="Arial" charset="0"/>
              </a:rPr>
              <a:t> è un sistema brevettato per l'erogazione di medicinale sulla mucosa nasale </a:t>
            </a:r>
          </a:p>
          <a:p>
            <a:pPr defTabSz="914400" fontAlgn="auto">
              <a:spcBef>
                <a:spcPts val="0"/>
              </a:spcBef>
              <a:spcAft>
                <a:spcPts val="0"/>
              </a:spcAft>
              <a:defRPr/>
            </a:pPr>
            <a:r>
              <a:rPr lang="it-IT" sz="1600" b="1" dirty="0" err="1">
                <a:solidFill>
                  <a:schemeClr val="bg1"/>
                </a:solidFill>
                <a:latin typeface="Century Gothic" pitchFamily="34" charset="0"/>
                <a:ea typeface="Arial" charset="0"/>
                <a:cs typeface="Arial" charset="0"/>
              </a:rPr>
              <a:t>PecSys</a:t>
            </a:r>
            <a:r>
              <a:rPr lang="it-IT" sz="1600" b="1" dirty="0">
                <a:solidFill>
                  <a:schemeClr val="bg1"/>
                </a:solidFill>
                <a:latin typeface="Century Gothic" pitchFamily="34" charset="0"/>
                <a:ea typeface="Arial" charset="0"/>
                <a:cs typeface="Arial" charset="0"/>
              </a:rPr>
              <a:t> si compone di una soluzione acquosa a base di </a:t>
            </a:r>
            <a:r>
              <a:rPr lang="it-IT" sz="1600" b="1" dirty="0">
                <a:solidFill>
                  <a:srgbClr val="FFFF00"/>
                </a:solidFill>
                <a:latin typeface="Century Gothic" pitchFamily="34" charset="0"/>
                <a:ea typeface="Arial" charset="0"/>
                <a:cs typeface="Arial" charset="0"/>
              </a:rPr>
              <a:t>pectina</a:t>
            </a:r>
            <a:r>
              <a:rPr lang="it-IT" sz="1600" b="1" dirty="0">
                <a:solidFill>
                  <a:schemeClr val="bg1"/>
                </a:solidFill>
                <a:latin typeface="Century Gothic" pitchFamily="34" charset="0"/>
                <a:ea typeface="Arial" charset="0"/>
                <a:cs typeface="Arial" charset="0"/>
              </a:rPr>
              <a:t> (un polisaccaride di origine vegetale) che quando viene a contatto con gli </a:t>
            </a:r>
            <a:r>
              <a:rPr lang="it-IT" sz="1600" b="1" dirty="0">
                <a:solidFill>
                  <a:srgbClr val="FFFF00"/>
                </a:solidFill>
                <a:latin typeface="Century Gothic" pitchFamily="34" charset="0"/>
                <a:ea typeface="Arial" charset="0"/>
                <a:cs typeface="Arial" charset="0"/>
              </a:rPr>
              <a:t>ioni calcio</a:t>
            </a:r>
            <a:r>
              <a:rPr lang="it-IT" sz="1600" b="1" dirty="0">
                <a:solidFill>
                  <a:schemeClr val="bg1"/>
                </a:solidFill>
                <a:latin typeface="Century Gothic" pitchFamily="34" charset="0"/>
                <a:ea typeface="Arial" charset="0"/>
                <a:cs typeface="Arial" charset="0"/>
              </a:rPr>
              <a:t> presenti sulla superficie delle mucose forma un gel. </a:t>
            </a:r>
          </a:p>
          <a:p>
            <a:pPr defTabSz="914400" fontAlgn="auto">
              <a:spcBef>
                <a:spcPts val="0"/>
              </a:spcBef>
              <a:spcAft>
                <a:spcPts val="0"/>
              </a:spcAft>
              <a:defRPr/>
            </a:pPr>
            <a:r>
              <a:rPr lang="it-IT" sz="1600" b="1" dirty="0" err="1">
                <a:solidFill>
                  <a:schemeClr val="bg1"/>
                </a:solidFill>
                <a:latin typeface="Century Gothic" pitchFamily="34" charset="0"/>
                <a:ea typeface="Arial" charset="0"/>
                <a:cs typeface="Arial" charset="0"/>
              </a:rPr>
              <a:t>PecSys</a:t>
            </a:r>
            <a:r>
              <a:rPr lang="it-IT" sz="1600" b="1" dirty="0">
                <a:solidFill>
                  <a:schemeClr val="bg1"/>
                </a:solidFill>
                <a:latin typeface="Century Gothic" pitchFamily="34" charset="0"/>
                <a:ea typeface="Arial" charset="0"/>
                <a:cs typeface="Arial" charset="0"/>
              </a:rPr>
              <a:t> consente di:</a:t>
            </a:r>
          </a:p>
          <a:p>
            <a:pPr defTabSz="914400" fontAlgn="auto">
              <a:spcBef>
                <a:spcPts val="0"/>
              </a:spcBef>
              <a:spcAft>
                <a:spcPts val="0"/>
              </a:spcAft>
              <a:buFont typeface="Arial" charset="0"/>
              <a:buChar char="•"/>
              <a:defRPr/>
            </a:pPr>
            <a:r>
              <a:rPr lang="it-IT" sz="1600" b="1" dirty="0">
                <a:solidFill>
                  <a:schemeClr val="bg1"/>
                </a:solidFill>
                <a:latin typeface="Century Gothic" pitchFamily="34" charset="0"/>
                <a:ea typeface="Arial" charset="0"/>
                <a:cs typeface="Arial" charset="0"/>
              </a:rPr>
              <a:t> modulare l'assorbimento </a:t>
            </a:r>
          </a:p>
          <a:p>
            <a:pPr defTabSz="914400" fontAlgn="auto">
              <a:spcBef>
                <a:spcPts val="0"/>
              </a:spcBef>
              <a:spcAft>
                <a:spcPts val="0"/>
              </a:spcAft>
              <a:buFont typeface="Arial" charset="0"/>
              <a:buChar char="•"/>
              <a:defRPr/>
            </a:pPr>
            <a:r>
              <a:rPr lang="it-IT" sz="1600" b="1" dirty="0">
                <a:solidFill>
                  <a:schemeClr val="bg1"/>
                </a:solidFill>
                <a:latin typeface="Century Gothic" pitchFamily="34" charset="0"/>
                <a:ea typeface="Arial" charset="0"/>
                <a:cs typeface="Arial" charset="0"/>
              </a:rPr>
              <a:t> modificare la </a:t>
            </a:r>
            <a:r>
              <a:rPr lang="it-IT" sz="1600" b="1" dirty="0" err="1">
                <a:solidFill>
                  <a:schemeClr val="bg1"/>
                </a:solidFill>
                <a:latin typeface="Century Gothic" pitchFamily="34" charset="0"/>
                <a:ea typeface="Arial" charset="0"/>
                <a:cs typeface="Arial" charset="0"/>
              </a:rPr>
              <a:t>C</a:t>
            </a:r>
            <a:r>
              <a:rPr lang="it-IT" sz="1600" b="1" baseline="-25000" dirty="0" err="1">
                <a:solidFill>
                  <a:schemeClr val="bg1"/>
                </a:solidFill>
                <a:latin typeface="Century Gothic" pitchFamily="34" charset="0"/>
                <a:ea typeface="Arial" charset="0"/>
                <a:cs typeface="Arial" charset="0"/>
              </a:rPr>
              <a:t>max</a:t>
            </a:r>
            <a:r>
              <a:rPr lang="it-IT" sz="1600" b="1" dirty="0">
                <a:solidFill>
                  <a:schemeClr val="bg1"/>
                </a:solidFill>
                <a:latin typeface="Century Gothic" pitchFamily="34" charset="0"/>
                <a:ea typeface="Arial" charset="0"/>
                <a:cs typeface="Arial" charset="0"/>
              </a:rPr>
              <a:t> entro i livelli terapeutici</a:t>
            </a:r>
          </a:p>
          <a:p>
            <a:pPr defTabSz="914400" fontAlgn="auto">
              <a:spcBef>
                <a:spcPts val="0"/>
              </a:spcBef>
              <a:spcAft>
                <a:spcPts val="0"/>
              </a:spcAft>
              <a:buFont typeface="Arial" charset="0"/>
              <a:buChar char="•"/>
              <a:defRPr/>
            </a:pPr>
            <a:r>
              <a:rPr lang="it-IT" sz="1600" b="1" dirty="0">
                <a:solidFill>
                  <a:schemeClr val="bg1"/>
                </a:solidFill>
                <a:latin typeface="Century Gothic" pitchFamily="34" charset="0"/>
                <a:ea typeface="Arial" charset="0"/>
                <a:cs typeface="Arial" charset="0"/>
              </a:rPr>
              <a:t> rapida insorgenza dell'effetto (</a:t>
            </a:r>
            <a:r>
              <a:rPr lang="it-IT" sz="1600" b="1" dirty="0" err="1">
                <a:solidFill>
                  <a:schemeClr val="bg1"/>
                </a:solidFill>
                <a:latin typeface="Century Gothic" pitchFamily="34" charset="0"/>
                <a:ea typeface="Arial" charset="0"/>
                <a:cs typeface="Arial" charset="0"/>
              </a:rPr>
              <a:t>T</a:t>
            </a:r>
            <a:r>
              <a:rPr lang="it-IT" sz="1600" b="1" baseline="-25000" dirty="0" err="1">
                <a:solidFill>
                  <a:schemeClr val="bg1"/>
                </a:solidFill>
                <a:latin typeface="Century Gothic" pitchFamily="34" charset="0"/>
                <a:ea typeface="Arial" charset="0"/>
                <a:cs typeface="Arial" charset="0"/>
              </a:rPr>
              <a:t>max</a:t>
            </a:r>
            <a:r>
              <a:rPr lang="it-IT" sz="1600" b="1" dirty="0">
                <a:solidFill>
                  <a:schemeClr val="bg1"/>
                </a:solidFill>
                <a:latin typeface="Century Gothic" pitchFamily="34" charset="0"/>
                <a:ea typeface="Arial" charset="0"/>
                <a:cs typeface="Arial" charset="0"/>
              </a:rPr>
              <a:t>)</a:t>
            </a:r>
          </a:p>
          <a:p>
            <a:pPr defTabSz="914400" fontAlgn="auto">
              <a:spcBef>
                <a:spcPts val="0"/>
              </a:spcBef>
              <a:spcAft>
                <a:spcPts val="0"/>
              </a:spcAft>
              <a:buFont typeface="Arial" charset="0"/>
              <a:buChar char="•"/>
              <a:defRPr/>
            </a:pPr>
            <a:r>
              <a:rPr lang="it-IT" sz="1600" b="1" dirty="0">
                <a:solidFill>
                  <a:schemeClr val="bg1"/>
                </a:solidFill>
                <a:latin typeface="Century Gothic" pitchFamily="34" charset="0"/>
                <a:ea typeface="Arial" charset="0"/>
                <a:cs typeface="Arial" charset="0"/>
              </a:rPr>
              <a:t> evitare gocciolamento e fuoriuscita di farmaco</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idx="4294967295"/>
          </p:nvPr>
        </p:nvSpPr>
        <p:spPr>
          <a:xfrm>
            <a:off x="0" y="76200"/>
            <a:ext cx="8856663" cy="1143000"/>
          </a:xfrm>
        </p:spPr>
        <p:txBody>
          <a:bodyPr rtlCol="0" anchor="t">
            <a:noAutofit/>
          </a:bodyPr>
          <a:lstStyle/>
          <a:p>
            <a:pPr fontAlgn="auto">
              <a:spcAft>
                <a:spcPts val="0"/>
              </a:spcAft>
              <a:defRPr/>
            </a:pPr>
            <a:r>
              <a:rPr lang="it-IT" dirty="0">
                <a:solidFill>
                  <a:srgbClr val="FFFF00"/>
                </a:solidFill>
                <a:effectLst>
                  <a:outerShdw blurRad="38100" dist="38100" dir="2700000" algn="tl">
                    <a:srgbClr val="000000">
                      <a:alpha val="43137"/>
                    </a:srgbClr>
                  </a:outerShdw>
                </a:effectLst>
                <a:latin typeface="Arial Black" charset="0"/>
              </a:rPr>
              <a:t>Caratteristiche del </a:t>
            </a:r>
            <a:r>
              <a:rPr lang="it-IT" dirty="0" err="1">
                <a:solidFill>
                  <a:srgbClr val="FFFF00"/>
                </a:solidFill>
                <a:effectLst>
                  <a:outerShdw blurRad="38100" dist="38100" dir="2700000" algn="tl">
                    <a:srgbClr val="000000">
                      <a:alpha val="43137"/>
                    </a:srgbClr>
                  </a:outerShdw>
                </a:effectLst>
                <a:latin typeface="Arial Black" charset="0"/>
              </a:rPr>
              <a:t>PecSys</a:t>
            </a:r>
            <a:endParaRPr lang="it-IT" dirty="0">
              <a:solidFill>
                <a:srgbClr val="FFFF00"/>
              </a:solidFill>
              <a:effectLst>
                <a:outerShdw blurRad="38100" dist="38100" dir="2700000" algn="tl">
                  <a:srgbClr val="000000">
                    <a:alpha val="43137"/>
                  </a:srgbClr>
                </a:outerShdw>
              </a:effectLst>
              <a:latin typeface="Arial Black" charset="0"/>
            </a:endParaRPr>
          </a:p>
        </p:txBody>
      </p:sp>
      <p:sp>
        <p:nvSpPr>
          <p:cNvPr id="461826" name="Rectangle 3"/>
          <p:cNvSpPr>
            <a:spLocks noGrp="1" noChangeArrowheads="1"/>
          </p:cNvSpPr>
          <p:nvPr>
            <p:ph type="body" sz="half" idx="4294967295"/>
          </p:nvPr>
        </p:nvSpPr>
        <p:spPr>
          <a:xfrm>
            <a:off x="838200" y="1866900"/>
            <a:ext cx="7758113" cy="4686300"/>
          </a:xfrm>
        </p:spPr>
        <p:txBody>
          <a:bodyPr/>
          <a:lstStyle/>
          <a:p>
            <a:pPr algn="just">
              <a:spcBef>
                <a:spcPct val="0"/>
              </a:spcBef>
              <a:buFont typeface="Lucida Grande"/>
              <a:buBlip>
                <a:blip r:embed="rId3"/>
              </a:buBlip>
            </a:pPr>
            <a:r>
              <a:rPr lang="it-IT" b="1" smtClean="0">
                <a:latin typeface="Arial" charset="0"/>
                <a:cs typeface="Arial" charset="0"/>
              </a:rPr>
              <a:t>Fentanil:</a:t>
            </a:r>
            <a:endParaRPr lang="en-GB" smtClean="0">
              <a:latin typeface="Arial" charset="0"/>
              <a:cs typeface="Arial" charset="0"/>
            </a:endParaRPr>
          </a:p>
          <a:p>
            <a:pPr lvl="1" algn="just">
              <a:spcBef>
                <a:spcPct val="0"/>
              </a:spcBef>
              <a:buFont typeface="Lucida Grande"/>
              <a:buBlip>
                <a:blip r:embed="rId3"/>
              </a:buBlip>
            </a:pPr>
            <a:r>
              <a:rPr lang="en-GB" sz="2800" smtClean="0">
                <a:latin typeface="Arial" charset="0"/>
                <a:cs typeface="Arial" charset="0"/>
              </a:rPr>
              <a:t>100 </a:t>
            </a:r>
            <a:r>
              <a:rPr lang="en-US" sz="2800" smtClean="0">
                <a:latin typeface="Arial" charset="0"/>
                <a:cs typeface="Arial" charset="0"/>
              </a:rPr>
              <a:t>µ</a:t>
            </a:r>
            <a:r>
              <a:rPr lang="en-GB" sz="2800" smtClean="0">
                <a:latin typeface="Arial" charset="0"/>
                <a:cs typeface="Arial" charset="0"/>
              </a:rPr>
              <a:t>g e 400 </a:t>
            </a:r>
            <a:r>
              <a:rPr lang="en-US" sz="2800" smtClean="0">
                <a:latin typeface="Arial" charset="0"/>
                <a:cs typeface="Arial" charset="0"/>
              </a:rPr>
              <a:t>µ</a:t>
            </a:r>
            <a:r>
              <a:rPr lang="en-GB" sz="2800" smtClean="0">
                <a:latin typeface="Arial" charset="0"/>
                <a:cs typeface="Arial" charset="0"/>
              </a:rPr>
              <a:t>g </a:t>
            </a:r>
          </a:p>
          <a:p>
            <a:pPr lvl="1" algn="just">
              <a:spcBef>
                <a:spcPct val="0"/>
              </a:spcBef>
              <a:buFont typeface="Lucida Grande"/>
              <a:buBlip>
                <a:blip r:embed="rId3"/>
              </a:buBlip>
            </a:pPr>
            <a:r>
              <a:rPr lang="en-GB" sz="2800" smtClean="0">
                <a:latin typeface="Arial" charset="0"/>
                <a:cs typeface="Arial" charset="0"/>
              </a:rPr>
              <a:t>spray a bassa densità</a:t>
            </a:r>
          </a:p>
          <a:p>
            <a:pPr lvl="1" algn="just">
              <a:spcBef>
                <a:spcPct val="0"/>
              </a:spcBef>
              <a:buFont typeface="Lucida Grande"/>
              <a:buBlip>
                <a:blip r:embed="rId3"/>
              </a:buBlip>
            </a:pPr>
            <a:endParaRPr lang="en-GB" sz="2800" smtClean="0">
              <a:latin typeface="Arial" charset="0"/>
              <a:cs typeface="Arial" charset="0"/>
            </a:endParaRPr>
          </a:p>
          <a:p>
            <a:pPr algn="just">
              <a:spcBef>
                <a:spcPct val="0"/>
              </a:spcBef>
              <a:buFont typeface="Lucida Grande"/>
              <a:buBlip>
                <a:blip r:embed="rId3"/>
              </a:buBlip>
            </a:pPr>
            <a:r>
              <a:rPr lang="en-GB" smtClean="0">
                <a:latin typeface="Arial" charset="0"/>
                <a:cs typeface="Arial" charset="0"/>
              </a:rPr>
              <a:t>Dotato di </a:t>
            </a:r>
            <a:r>
              <a:rPr lang="en-GB" smtClean="0">
                <a:solidFill>
                  <a:srgbClr val="FF0000"/>
                </a:solidFill>
                <a:latin typeface="Arial" charset="0"/>
                <a:cs typeface="Arial" charset="0"/>
              </a:rPr>
              <a:t>dosatore acustico</a:t>
            </a:r>
          </a:p>
          <a:p>
            <a:pPr algn="just">
              <a:spcBef>
                <a:spcPct val="0"/>
              </a:spcBef>
              <a:buFont typeface="Lucida Grande"/>
              <a:buBlip>
                <a:blip r:embed="rId3"/>
              </a:buBlip>
            </a:pPr>
            <a:endParaRPr lang="en-GB" smtClean="0">
              <a:latin typeface="Arial" charset="0"/>
              <a:cs typeface="Arial" charset="0"/>
            </a:endParaRPr>
          </a:p>
          <a:p>
            <a:pPr algn="just">
              <a:spcBef>
                <a:spcPct val="0"/>
              </a:spcBef>
              <a:buFont typeface="Lucida Grande"/>
              <a:buBlip>
                <a:blip r:embed="rId3"/>
              </a:buBlip>
            </a:pPr>
            <a:r>
              <a:rPr lang="en-GB" smtClean="0">
                <a:latin typeface="Arial" charset="0"/>
                <a:cs typeface="Arial" charset="0"/>
              </a:rPr>
              <a:t>Dotato di </a:t>
            </a:r>
            <a:r>
              <a:rPr lang="en-GB" smtClean="0">
                <a:solidFill>
                  <a:srgbClr val="FF0000"/>
                </a:solidFill>
                <a:latin typeface="Arial" charset="0"/>
                <a:cs typeface="Arial" charset="0"/>
              </a:rPr>
              <a:t>dosatore visivo</a:t>
            </a:r>
          </a:p>
          <a:p>
            <a:pPr algn="just">
              <a:spcBef>
                <a:spcPct val="0"/>
              </a:spcBef>
              <a:buFont typeface="Lucida Grande"/>
              <a:buBlip>
                <a:blip r:embed="rId3"/>
              </a:buBlip>
            </a:pPr>
            <a:endParaRPr lang="en-GB" smtClean="0">
              <a:latin typeface="Arial" charset="0"/>
              <a:cs typeface="Arial" charset="0"/>
            </a:endParaRPr>
          </a:p>
          <a:p>
            <a:pPr algn="just">
              <a:spcBef>
                <a:spcPct val="0"/>
              </a:spcBef>
              <a:buFont typeface="Lucida Grande"/>
              <a:buBlip>
                <a:blip r:embed="rId3"/>
              </a:buBlip>
            </a:pPr>
            <a:r>
              <a:rPr lang="en-GB" smtClean="0">
                <a:latin typeface="Arial" charset="0"/>
                <a:cs typeface="Arial" charset="0"/>
              </a:rPr>
              <a:t>Chiusura di sicurezza a prova di bambino</a:t>
            </a:r>
          </a:p>
          <a:p>
            <a:pPr algn="just">
              <a:spcBef>
                <a:spcPct val="0"/>
              </a:spcBef>
              <a:buFont typeface="Lucida Grande"/>
              <a:buBlip>
                <a:blip r:embed="rId3"/>
              </a:buBlip>
            </a:pPr>
            <a:endParaRPr lang="en-GB" smtClean="0">
              <a:latin typeface="Arial" charset="0"/>
              <a:cs typeface="Arial" charset="0"/>
            </a:endParaRPr>
          </a:p>
          <a:p>
            <a:pPr algn="just">
              <a:spcBef>
                <a:spcPct val="0"/>
              </a:spcBef>
              <a:buFont typeface="Lucida Grande"/>
              <a:buBlip>
                <a:blip r:embed="rId3"/>
              </a:buBlip>
            </a:pPr>
            <a:r>
              <a:rPr lang="en-GB" smtClean="0">
                <a:latin typeface="Arial" charset="0"/>
                <a:cs typeface="Arial" charset="0"/>
              </a:rPr>
              <a:t>Confezione da 8 spray</a:t>
            </a:r>
          </a:p>
          <a:p>
            <a:pPr algn="just">
              <a:spcBef>
                <a:spcPct val="0"/>
              </a:spcBef>
            </a:pPr>
            <a:endParaRPr lang="en-GB" sz="2500" smtClean="0">
              <a:latin typeface="Arial" charset="0"/>
              <a:cs typeface="Arial" charset="0"/>
            </a:endParaRPr>
          </a:p>
        </p:txBody>
      </p:sp>
      <p:sp>
        <p:nvSpPr>
          <p:cNvPr id="461827" name="Rettangolo 3"/>
          <p:cNvSpPr>
            <a:spLocks noChangeArrowheads="1"/>
          </p:cNvSpPr>
          <p:nvPr/>
        </p:nvSpPr>
        <p:spPr bwMode="auto">
          <a:xfrm>
            <a:off x="1293813" y="6248400"/>
            <a:ext cx="6591300" cy="396875"/>
          </a:xfrm>
          <a:prstGeom prst="rect">
            <a:avLst/>
          </a:prstGeom>
          <a:noFill/>
          <a:ln w="9525">
            <a:noFill/>
            <a:miter lim="800000"/>
            <a:headEnd/>
            <a:tailEnd/>
          </a:ln>
        </p:spPr>
        <p:txBody>
          <a:bodyPr>
            <a:spAutoFit/>
          </a:bodyPr>
          <a:lstStyle/>
          <a:p>
            <a:pPr defTabSz="914400"/>
            <a:r>
              <a:rPr lang="en-US" sz="1000" i="1">
                <a:latin typeface="Calisto MT" pitchFamily="18" charset="0"/>
                <a:cs typeface="Arial" charset="0"/>
              </a:rPr>
              <a:t>Radbruch L et al, Long term tolerability, efficacy and acceptability of fentanyl pectin nasal spray for breakthrough cancer pain; </a:t>
            </a:r>
            <a:r>
              <a:rPr lang="it-IT" sz="1000" i="1">
                <a:latin typeface="Calisto MT" pitchFamily="18" charset="0"/>
                <a:cs typeface="Arial" charset="0"/>
              </a:rPr>
              <a:t>Support Care Cancer. 2011 </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3" name="Picture 3"/>
          <p:cNvPicPr>
            <a:picLocks noChangeAspect="1" noChangeArrowheads="1"/>
          </p:cNvPicPr>
          <p:nvPr/>
        </p:nvPicPr>
        <p:blipFill>
          <a:blip r:embed="rId3"/>
          <a:srcRect/>
          <a:stretch>
            <a:fillRect/>
          </a:stretch>
        </p:blipFill>
        <p:spPr bwMode="auto">
          <a:xfrm>
            <a:off x="1054100" y="1392238"/>
            <a:ext cx="3240088" cy="1141412"/>
          </a:xfrm>
          <a:prstGeom prst="rect">
            <a:avLst/>
          </a:prstGeom>
          <a:noFill/>
          <a:ln w="9525">
            <a:noFill/>
            <a:miter lim="800000"/>
            <a:headEnd/>
            <a:tailEnd/>
          </a:ln>
        </p:spPr>
      </p:pic>
      <p:pic>
        <p:nvPicPr>
          <p:cNvPr id="463874" name="Picture 4"/>
          <p:cNvPicPr>
            <a:picLocks noChangeAspect="1" noChangeArrowheads="1"/>
          </p:cNvPicPr>
          <p:nvPr/>
        </p:nvPicPr>
        <p:blipFill>
          <a:blip r:embed="rId4"/>
          <a:srcRect/>
          <a:stretch>
            <a:fillRect/>
          </a:stretch>
        </p:blipFill>
        <p:spPr bwMode="auto">
          <a:xfrm>
            <a:off x="3059113" y="2879725"/>
            <a:ext cx="2736850" cy="1628775"/>
          </a:xfrm>
          <a:prstGeom prst="rect">
            <a:avLst/>
          </a:prstGeom>
          <a:noFill/>
          <a:ln w="9525">
            <a:noFill/>
            <a:miter lim="800000"/>
            <a:headEnd/>
            <a:tailEnd/>
          </a:ln>
        </p:spPr>
      </p:pic>
      <p:sp>
        <p:nvSpPr>
          <p:cNvPr id="463875" name="Rectangle 2"/>
          <p:cNvSpPr>
            <a:spLocks noGrp="1" noChangeArrowheads="1"/>
          </p:cNvSpPr>
          <p:nvPr>
            <p:ph type="title" idx="4294967295"/>
          </p:nvPr>
        </p:nvSpPr>
        <p:spPr>
          <a:xfrm>
            <a:off x="228600" y="0"/>
            <a:ext cx="8501063" cy="1143000"/>
          </a:xfrm>
        </p:spPr>
        <p:txBody>
          <a:bodyPr anchor="t"/>
          <a:lstStyle/>
          <a:p>
            <a:r>
              <a:rPr lang="it-IT" smtClean="0">
                <a:solidFill>
                  <a:srgbClr val="FFFF00"/>
                </a:solidFill>
                <a:latin typeface="Arial Black" pitchFamily="34" charset="0"/>
              </a:rPr>
              <a:t>Modalità d’uso</a:t>
            </a:r>
          </a:p>
        </p:txBody>
      </p:sp>
      <p:pic>
        <p:nvPicPr>
          <p:cNvPr id="463876" name="Picture 5"/>
          <p:cNvPicPr>
            <a:picLocks noChangeAspect="1" noChangeArrowheads="1"/>
          </p:cNvPicPr>
          <p:nvPr/>
        </p:nvPicPr>
        <p:blipFill>
          <a:blip r:embed="rId5"/>
          <a:srcRect/>
          <a:stretch>
            <a:fillRect/>
          </a:stretch>
        </p:blipFill>
        <p:spPr bwMode="auto">
          <a:xfrm>
            <a:off x="755650" y="3333750"/>
            <a:ext cx="2160588" cy="527050"/>
          </a:xfrm>
          <a:prstGeom prst="rect">
            <a:avLst/>
          </a:prstGeom>
          <a:noFill/>
          <a:ln w="9525">
            <a:noFill/>
            <a:miter lim="800000"/>
            <a:headEnd/>
            <a:tailEnd/>
          </a:ln>
        </p:spPr>
      </p:pic>
      <p:pic>
        <p:nvPicPr>
          <p:cNvPr id="463877" name="Picture 6"/>
          <p:cNvPicPr>
            <a:picLocks noChangeAspect="1" noChangeArrowheads="1"/>
          </p:cNvPicPr>
          <p:nvPr/>
        </p:nvPicPr>
        <p:blipFill>
          <a:blip r:embed="rId6"/>
          <a:srcRect/>
          <a:stretch>
            <a:fillRect/>
          </a:stretch>
        </p:blipFill>
        <p:spPr bwMode="auto">
          <a:xfrm>
            <a:off x="4367213" y="4584700"/>
            <a:ext cx="2828925" cy="1662113"/>
          </a:xfrm>
          <a:prstGeom prst="rect">
            <a:avLst/>
          </a:prstGeom>
          <a:noFill/>
          <a:ln w="9525">
            <a:noFill/>
            <a:miter lim="800000"/>
            <a:headEnd/>
            <a:tailEnd/>
          </a:ln>
        </p:spPr>
      </p:pic>
      <p:pic>
        <p:nvPicPr>
          <p:cNvPr id="463878" name="Picture 2"/>
          <p:cNvPicPr>
            <a:picLocks noChangeAspect="1" noChangeArrowheads="1"/>
          </p:cNvPicPr>
          <p:nvPr/>
        </p:nvPicPr>
        <p:blipFill>
          <a:blip r:embed="rId7"/>
          <a:srcRect/>
          <a:stretch>
            <a:fillRect/>
          </a:stretch>
        </p:blipFill>
        <p:spPr bwMode="auto">
          <a:xfrm>
            <a:off x="4778375" y="936625"/>
            <a:ext cx="2881313" cy="1916113"/>
          </a:xfrm>
          <a:prstGeom prst="rect">
            <a:avLst/>
          </a:prstGeom>
          <a:noFill/>
          <a:ln w="9525">
            <a:noFill/>
            <a:miter lim="800000"/>
            <a:headEnd/>
            <a:tailEnd/>
          </a:ln>
        </p:spPr>
      </p:pic>
      <p:pic>
        <p:nvPicPr>
          <p:cNvPr id="463879" name="Picture 7"/>
          <p:cNvPicPr>
            <a:picLocks noChangeAspect="1" noChangeArrowheads="1"/>
          </p:cNvPicPr>
          <p:nvPr/>
        </p:nvPicPr>
        <p:blipFill>
          <a:blip r:embed="rId8"/>
          <a:srcRect/>
          <a:stretch>
            <a:fillRect/>
          </a:stretch>
        </p:blipFill>
        <p:spPr bwMode="auto">
          <a:xfrm>
            <a:off x="1147763" y="5084763"/>
            <a:ext cx="2838450" cy="558800"/>
          </a:xfrm>
          <a:prstGeom prst="rect">
            <a:avLst/>
          </a:prstGeom>
          <a:noFill/>
          <a:ln w="9525">
            <a:noFill/>
            <a:miter lim="800000"/>
            <a:headEnd/>
            <a:tailEnd/>
          </a:ln>
        </p:spPr>
      </p:pic>
      <p:sp>
        <p:nvSpPr>
          <p:cNvPr id="15" name="Rettangolo 14"/>
          <p:cNvSpPr/>
          <p:nvPr/>
        </p:nvSpPr>
        <p:spPr>
          <a:xfrm>
            <a:off x="1853112" y="2366296"/>
            <a:ext cx="144016" cy="144016"/>
          </a:xfrm>
          <a:prstGeom prst="rect">
            <a:avLst/>
          </a:prstGeom>
          <a:solidFill>
            <a:schemeClr val="bg1"/>
          </a:solidFill>
          <a:ln>
            <a:noFill/>
          </a:ln>
          <a:effectLst>
            <a:innerShdw dist="12700">
              <a:srgbClr val="FFFFFF"/>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914400" fontAlgn="auto">
              <a:spcBef>
                <a:spcPts val="0"/>
              </a:spcBef>
              <a:spcAft>
                <a:spcPts val="0"/>
              </a:spcAft>
              <a:defRPr/>
            </a:pPr>
            <a:endParaRPr lang="it-IT">
              <a:solidFill>
                <a:srgbClr val="FFFFFF"/>
              </a:solidFill>
              <a:effectLst>
                <a:outerShdw blurRad="38100" dist="38100" dir="2700000" algn="tl">
                  <a:srgbClr val="DDDDDD"/>
                </a:outerShdw>
              </a:effectLst>
              <a:latin typeface="Century Gothic" pitchFamily="34" charset="0"/>
              <a:ea typeface="Arial" charset="0"/>
              <a:cs typeface="Arial" charset="0"/>
            </a:endParaRPr>
          </a:p>
        </p:txBody>
      </p:sp>
      <p:sp>
        <p:nvSpPr>
          <p:cNvPr id="16" name="Rettangolo 15"/>
          <p:cNvSpPr/>
          <p:nvPr/>
        </p:nvSpPr>
        <p:spPr>
          <a:xfrm>
            <a:off x="2244750" y="5796318"/>
            <a:ext cx="144016" cy="144016"/>
          </a:xfrm>
          <a:prstGeom prst="rect">
            <a:avLst/>
          </a:prstGeom>
          <a:solidFill>
            <a:schemeClr val="bg1"/>
          </a:solidFill>
          <a:ln>
            <a:noFill/>
          </a:ln>
          <a:effectLst>
            <a:innerShdw>
              <a:srgbClr val="FFFFFF"/>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914400" fontAlgn="auto">
              <a:spcBef>
                <a:spcPts val="0"/>
              </a:spcBef>
              <a:spcAft>
                <a:spcPts val="0"/>
              </a:spcAft>
              <a:defRPr/>
            </a:pPr>
            <a:endParaRPr lang="it-IT">
              <a:solidFill>
                <a:srgbClr val="FFFFFF"/>
              </a:solidFill>
              <a:effectLst>
                <a:outerShdw blurRad="38100" dist="38100" dir="2700000" algn="tl">
                  <a:srgbClr val="DDDDDD"/>
                </a:outerShdw>
              </a:effectLst>
              <a:latin typeface="Century Gothic" pitchFamily="34" charset="0"/>
              <a:ea typeface="Arial" charset="0"/>
              <a:cs typeface="Arial" charset="0"/>
            </a:endParaRPr>
          </a:p>
        </p:txBody>
      </p:sp>
      <p:sp>
        <p:nvSpPr>
          <p:cNvPr id="463882" name="Rettangolo 16"/>
          <p:cNvSpPr>
            <a:spLocks noChangeArrowheads="1"/>
          </p:cNvSpPr>
          <p:nvPr/>
        </p:nvSpPr>
        <p:spPr bwMode="auto">
          <a:xfrm>
            <a:off x="1763713" y="6581775"/>
            <a:ext cx="6121400" cy="276225"/>
          </a:xfrm>
          <a:prstGeom prst="rect">
            <a:avLst/>
          </a:prstGeom>
          <a:noFill/>
          <a:ln w="9525">
            <a:noFill/>
            <a:miter lim="800000"/>
            <a:headEnd/>
            <a:tailEnd/>
          </a:ln>
        </p:spPr>
        <p:txBody>
          <a:bodyPr>
            <a:spAutoFit/>
          </a:bodyPr>
          <a:lstStyle/>
          <a:p>
            <a:pPr defTabSz="914400"/>
            <a:r>
              <a:rPr lang="it-IT" sz="800" i="1">
                <a:latin typeface="Calisto MT" pitchFamily="18" charset="0"/>
                <a:cs typeface="Arial" charset="0"/>
              </a:rPr>
              <a:t>17</a:t>
            </a:r>
            <a:r>
              <a:rPr lang="it-IT" sz="1200" i="1">
                <a:latin typeface="Calisto MT" pitchFamily="18" charset="0"/>
                <a:cs typeface="Arial" charset="0"/>
              </a:rPr>
              <a:t>PecFent - Foglio Illustrativo</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2"/>
          <p:cNvSpPr>
            <a:spLocks noGrp="1" noChangeArrowheads="1"/>
          </p:cNvSpPr>
          <p:nvPr>
            <p:ph type="title"/>
          </p:nvPr>
        </p:nvSpPr>
        <p:spPr/>
        <p:txBody>
          <a:bodyPr/>
          <a:lstStyle/>
          <a:p>
            <a:r>
              <a:rPr lang="it-IT" b="1" smtClean="0">
                <a:solidFill>
                  <a:srgbClr val="FFFF00"/>
                </a:solidFill>
              </a:rPr>
              <a:t>Definizioni  di BTcP</a:t>
            </a:r>
          </a:p>
        </p:txBody>
      </p:sp>
      <p:sp>
        <p:nvSpPr>
          <p:cNvPr id="197634" name="Rectangle 3"/>
          <p:cNvSpPr>
            <a:spLocks noGrp="1" noChangeArrowheads="1"/>
          </p:cNvSpPr>
          <p:nvPr>
            <p:ph type="body" idx="1"/>
          </p:nvPr>
        </p:nvSpPr>
        <p:spPr>
          <a:xfrm>
            <a:off x="395288" y="1989138"/>
            <a:ext cx="8458200" cy="1655762"/>
          </a:xfrm>
        </p:spPr>
        <p:txBody>
          <a:bodyPr/>
          <a:lstStyle/>
          <a:p>
            <a:pPr>
              <a:buFontTx/>
              <a:buNone/>
            </a:pPr>
            <a:endParaRPr lang="it-IT" sz="1400" b="1" smtClean="0">
              <a:latin typeface="Arial" charset="0"/>
            </a:endParaRPr>
          </a:p>
          <a:p>
            <a:pPr>
              <a:buFontTx/>
              <a:buNone/>
            </a:pPr>
            <a:endParaRPr lang="it-IT" sz="1400" b="1" smtClean="0">
              <a:latin typeface="Arial" charset="0"/>
            </a:endParaRPr>
          </a:p>
        </p:txBody>
      </p:sp>
      <p:sp>
        <p:nvSpPr>
          <p:cNvPr id="197635" name="Text Box 5"/>
          <p:cNvSpPr txBox="1">
            <a:spLocks noChangeArrowheads="1"/>
          </p:cNvSpPr>
          <p:nvPr/>
        </p:nvSpPr>
        <p:spPr bwMode="auto">
          <a:xfrm>
            <a:off x="827088" y="2786063"/>
            <a:ext cx="7488237" cy="1938337"/>
          </a:xfrm>
          <a:prstGeom prst="rect">
            <a:avLst/>
          </a:prstGeom>
          <a:noFill/>
          <a:ln w="9525">
            <a:noFill/>
            <a:miter lim="800000"/>
            <a:headEnd/>
            <a:tailEnd/>
          </a:ln>
        </p:spPr>
        <p:txBody>
          <a:bodyPr>
            <a:spAutoFit/>
          </a:bodyPr>
          <a:lstStyle/>
          <a:p>
            <a:pPr algn="ctr" eaLnBrk="0" hangingPunct="0">
              <a:spcBef>
                <a:spcPct val="50000"/>
              </a:spcBef>
            </a:pPr>
            <a:r>
              <a:rPr lang="it-IT" sz="2400" b="1">
                <a:latin typeface="Calisto MT" pitchFamily="18" charset="0"/>
              </a:rPr>
              <a:t>“A transient exacerbation of pain that occurs either spontaneously or in relation to a specific predictable or unpredictable trigger, despite relatively stable and adequately controlled background pain”</a:t>
            </a:r>
          </a:p>
        </p:txBody>
      </p:sp>
      <p:sp>
        <p:nvSpPr>
          <p:cNvPr id="197636" name="Rectangle 6"/>
          <p:cNvSpPr>
            <a:spLocks noChangeArrowheads="1"/>
          </p:cNvSpPr>
          <p:nvPr/>
        </p:nvSpPr>
        <p:spPr bwMode="auto">
          <a:xfrm>
            <a:off x="4319588" y="5349875"/>
            <a:ext cx="2889250" cy="366713"/>
          </a:xfrm>
          <a:prstGeom prst="rect">
            <a:avLst/>
          </a:prstGeom>
          <a:solidFill>
            <a:srgbClr val="000099"/>
          </a:solidFill>
          <a:ln w="9525">
            <a:noFill/>
            <a:miter lim="800000"/>
            <a:headEnd/>
            <a:tailEnd/>
          </a:ln>
        </p:spPr>
        <p:txBody>
          <a:bodyPr wrap="none">
            <a:spAutoFit/>
          </a:bodyPr>
          <a:lstStyle/>
          <a:p>
            <a:pPr eaLnBrk="0" hangingPunct="0"/>
            <a:r>
              <a:rPr lang="it-IT" b="1" i="1">
                <a:solidFill>
                  <a:srgbClr val="FFFF00"/>
                </a:solidFill>
                <a:latin typeface="Times" pitchFamily="18" charset="0"/>
              </a:rPr>
              <a:t>Davies et al Eur J Pain 2008</a:t>
            </a:r>
          </a:p>
        </p:txBody>
      </p:sp>
      <p:sp>
        <p:nvSpPr>
          <p:cNvPr id="197637" name="Text Box 7"/>
          <p:cNvSpPr txBox="1">
            <a:spLocks noChangeArrowheads="1"/>
          </p:cNvSpPr>
          <p:nvPr/>
        </p:nvSpPr>
        <p:spPr bwMode="auto">
          <a:xfrm>
            <a:off x="1887538" y="1431925"/>
            <a:ext cx="5392737" cy="457200"/>
          </a:xfrm>
          <a:prstGeom prst="rect">
            <a:avLst/>
          </a:prstGeom>
          <a:solidFill>
            <a:srgbClr val="000099"/>
          </a:solidFill>
          <a:ln w="9525">
            <a:noFill/>
            <a:miter lim="800000"/>
            <a:headEnd/>
            <a:tailEnd/>
          </a:ln>
        </p:spPr>
        <p:txBody>
          <a:bodyPr wrap="none">
            <a:spAutoFit/>
          </a:bodyPr>
          <a:lstStyle/>
          <a:p>
            <a:r>
              <a:rPr lang="it-IT" sz="2400" b="1">
                <a:solidFill>
                  <a:srgbClr val="FFFF00"/>
                </a:solidFill>
                <a:latin typeface="Calisto MT" pitchFamily="18" charset="0"/>
              </a:rPr>
              <a:t>Tra le ultime proposte di definizione</a:t>
            </a:r>
          </a:p>
        </p:txBody>
      </p:sp>
      <p:sp>
        <p:nvSpPr>
          <p:cNvPr id="197638" name="Rectangle 8"/>
          <p:cNvSpPr>
            <a:spLocks noChangeArrowheads="1"/>
          </p:cNvSpPr>
          <p:nvPr/>
        </p:nvSpPr>
        <p:spPr bwMode="auto">
          <a:xfrm>
            <a:off x="6732588" y="6092825"/>
            <a:ext cx="2411412" cy="5762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921" name="Picture 2"/>
          <p:cNvPicPr>
            <a:picLocks noChangeAspect="1" noChangeArrowheads="1"/>
          </p:cNvPicPr>
          <p:nvPr/>
        </p:nvPicPr>
        <p:blipFill>
          <a:blip r:embed="rId3"/>
          <a:srcRect/>
          <a:stretch>
            <a:fillRect/>
          </a:stretch>
        </p:blipFill>
        <p:spPr bwMode="auto">
          <a:xfrm>
            <a:off x="684213" y="1876425"/>
            <a:ext cx="3727450" cy="788988"/>
          </a:xfrm>
          <a:prstGeom prst="rect">
            <a:avLst/>
          </a:prstGeom>
          <a:noFill/>
          <a:ln w="9525">
            <a:noFill/>
            <a:miter lim="800000"/>
            <a:headEnd/>
            <a:tailEnd/>
          </a:ln>
        </p:spPr>
      </p:pic>
      <p:pic>
        <p:nvPicPr>
          <p:cNvPr id="465922" name="Picture 3"/>
          <p:cNvPicPr>
            <a:picLocks noChangeAspect="1" noChangeArrowheads="1"/>
          </p:cNvPicPr>
          <p:nvPr/>
        </p:nvPicPr>
        <p:blipFill>
          <a:blip r:embed="rId4"/>
          <a:srcRect/>
          <a:stretch>
            <a:fillRect/>
          </a:stretch>
        </p:blipFill>
        <p:spPr bwMode="auto">
          <a:xfrm>
            <a:off x="684213" y="3011488"/>
            <a:ext cx="3670300" cy="1457325"/>
          </a:xfrm>
          <a:prstGeom prst="rect">
            <a:avLst/>
          </a:prstGeom>
          <a:noFill/>
          <a:ln w="9525">
            <a:noFill/>
            <a:miter lim="800000"/>
            <a:headEnd/>
            <a:tailEnd/>
          </a:ln>
        </p:spPr>
      </p:pic>
      <p:pic>
        <p:nvPicPr>
          <p:cNvPr id="465923" name="Picture 4"/>
          <p:cNvPicPr>
            <a:picLocks noChangeAspect="1" noChangeArrowheads="1"/>
          </p:cNvPicPr>
          <p:nvPr/>
        </p:nvPicPr>
        <p:blipFill>
          <a:blip r:embed="rId5"/>
          <a:srcRect/>
          <a:stretch>
            <a:fillRect/>
          </a:stretch>
        </p:blipFill>
        <p:spPr bwMode="auto">
          <a:xfrm>
            <a:off x="684213" y="4827588"/>
            <a:ext cx="3894137" cy="1265237"/>
          </a:xfrm>
          <a:prstGeom prst="rect">
            <a:avLst/>
          </a:prstGeom>
          <a:noFill/>
          <a:ln w="9525">
            <a:noFill/>
            <a:miter lim="800000"/>
            <a:headEnd/>
            <a:tailEnd/>
          </a:ln>
        </p:spPr>
      </p:pic>
      <p:pic>
        <p:nvPicPr>
          <p:cNvPr id="465924" name="Picture 5"/>
          <p:cNvPicPr>
            <a:picLocks noChangeAspect="1" noChangeArrowheads="1"/>
          </p:cNvPicPr>
          <p:nvPr/>
        </p:nvPicPr>
        <p:blipFill>
          <a:blip r:embed="rId6"/>
          <a:srcRect b="7591"/>
          <a:stretch>
            <a:fillRect/>
          </a:stretch>
        </p:blipFill>
        <p:spPr bwMode="auto">
          <a:xfrm>
            <a:off x="5003800" y="3860800"/>
            <a:ext cx="3106738" cy="2520950"/>
          </a:xfrm>
          <a:prstGeom prst="rect">
            <a:avLst/>
          </a:prstGeom>
          <a:noFill/>
          <a:ln w="9525">
            <a:noFill/>
            <a:miter lim="800000"/>
            <a:headEnd/>
            <a:tailEnd/>
          </a:ln>
        </p:spPr>
      </p:pic>
      <p:sp>
        <p:nvSpPr>
          <p:cNvPr id="465925" name="Rettangolo 9"/>
          <p:cNvSpPr>
            <a:spLocks noChangeArrowheads="1"/>
          </p:cNvSpPr>
          <p:nvPr/>
        </p:nvSpPr>
        <p:spPr bwMode="auto">
          <a:xfrm>
            <a:off x="611188" y="1116013"/>
            <a:ext cx="7848600" cy="584200"/>
          </a:xfrm>
          <a:prstGeom prst="rect">
            <a:avLst/>
          </a:prstGeom>
          <a:noFill/>
          <a:ln w="9525">
            <a:noFill/>
            <a:miter lim="800000"/>
            <a:headEnd/>
            <a:tailEnd/>
          </a:ln>
        </p:spPr>
        <p:txBody>
          <a:bodyPr>
            <a:spAutoFit/>
          </a:bodyPr>
          <a:lstStyle/>
          <a:p>
            <a:pPr defTabSz="914400"/>
            <a:r>
              <a:rPr lang="it-IT" sz="1600" b="1">
                <a:latin typeface="Calisto MT" pitchFamily="18" charset="0"/>
                <a:cs typeface="Arial" charset="0"/>
              </a:rPr>
              <a:t>Prima di usare un nuovo flacone di PecFent®, è necessario prepararlo per l’uso: questo procedimento si chiama “caricamento”. </a:t>
            </a:r>
          </a:p>
        </p:txBody>
      </p:sp>
      <p:pic>
        <p:nvPicPr>
          <p:cNvPr id="465926" name="Picture 8"/>
          <p:cNvPicPr>
            <a:picLocks noChangeAspect="1" noChangeArrowheads="1"/>
          </p:cNvPicPr>
          <p:nvPr/>
        </p:nvPicPr>
        <p:blipFill>
          <a:blip r:embed="rId7"/>
          <a:srcRect/>
          <a:stretch>
            <a:fillRect/>
          </a:stretch>
        </p:blipFill>
        <p:spPr bwMode="auto">
          <a:xfrm>
            <a:off x="5076825" y="1911350"/>
            <a:ext cx="2951163" cy="1878013"/>
          </a:xfrm>
          <a:prstGeom prst="rect">
            <a:avLst/>
          </a:prstGeom>
          <a:noFill/>
          <a:ln w="9525">
            <a:noFill/>
            <a:miter lim="800000"/>
            <a:headEnd/>
            <a:tailEnd/>
          </a:ln>
        </p:spPr>
      </p:pic>
      <p:sp>
        <p:nvSpPr>
          <p:cNvPr id="465927" name="Rectangle 2"/>
          <p:cNvSpPr>
            <a:spLocks noGrp="1" noChangeArrowheads="1"/>
          </p:cNvSpPr>
          <p:nvPr>
            <p:ph type="title" idx="4294967295"/>
          </p:nvPr>
        </p:nvSpPr>
        <p:spPr>
          <a:xfrm>
            <a:off x="684213" y="-76200"/>
            <a:ext cx="7824787" cy="1143000"/>
          </a:xfrm>
        </p:spPr>
        <p:txBody>
          <a:bodyPr anchor="t"/>
          <a:lstStyle/>
          <a:p>
            <a:r>
              <a:rPr lang="it-IT" smtClean="0">
                <a:solidFill>
                  <a:srgbClr val="FFFF00"/>
                </a:solidFill>
                <a:latin typeface="Arial Black" pitchFamily="34" charset="0"/>
              </a:rPr>
              <a:t>Caricamento </a:t>
            </a:r>
            <a:r>
              <a:rPr lang="it-IT" sz="2400" smtClean="0">
                <a:solidFill>
                  <a:srgbClr val="FFFF00"/>
                </a:solidFill>
                <a:latin typeface="Arial Black" pitchFamily="34" charset="0"/>
              </a:rPr>
              <a:t>(solo la prima volta)</a:t>
            </a:r>
          </a:p>
        </p:txBody>
      </p:sp>
      <p:sp>
        <p:nvSpPr>
          <p:cNvPr id="465928" name="Rettangolo 11"/>
          <p:cNvSpPr>
            <a:spLocks noChangeArrowheads="1"/>
          </p:cNvSpPr>
          <p:nvPr/>
        </p:nvSpPr>
        <p:spPr bwMode="auto">
          <a:xfrm>
            <a:off x="2411413" y="6596063"/>
            <a:ext cx="6121400" cy="274637"/>
          </a:xfrm>
          <a:prstGeom prst="rect">
            <a:avLst/>
          </a:prstGeom>
          <a:noFill/>
          <a:ln w="9525">
            <a:noFill/>
            <a:miter lim="800000"/>
            <a:headEnd/>
            <a:tailEnd/>
          </a:ln>
        </p:spPr>
        <p:txBody>
          <a:bodyPr>
            <a:spAutoFit/>
          </a:bodyPr>
          <a:lstStyle/>
          <a:p>
            <a:pPr defTabSz="914400"/>
            <a:r>
              <a:rPr lang="it-IT" sz="1200" i="1">
                <a:latin typeface="Calisto MT" pitchFamily="18" charset="0"/>
                <a:cs typeface="Arial" charset="0"/>
              </a:rPr>
              <a:t>PecFent - Foglio Illustrativo e Riassunto delle caratteristiche del prodotto</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969" name="Picture 2"/>
          <p:cNvPicPr>
            <a:picLocks noChangeAspect="1" noChangeArrowheads="1"/>
          </p:cNvPicPr>
          <p:nvPr/>
        </p:nvPicPr>
        <p:blipFill>
          <a:blip r:embed="rId3"/>
          <a:srcRect/>
          <a:stretch>
            <a:fillRect/>
          </a:stretch>
        </p:blipFill>
        <p:spPr bwMode="auto">
          <a:xfrm>
            <a:off x="828675" y="1135063"/>
            <a:ext cx="4248150" cy="1790700"/>
          </a:xfrm>
          <a:prstGeom prst="rect">
            <a:avLst/>
          </a:prstGeom>
          <a:noFill/>
          <a:ln w="9525">
            <a:noFill/>
            <a:miter lim="800000"/>
            <a:headEnd/>
            <a:tailEnd/>
          </a:ln>
        </p:spPr>
      </p:pic>
      <p:pic>
        <p:nvPicPr>
          <p:cNvPr id="467970" name="Picture 3"/>
          <p:cNvPicPr>
            <a:picLocks noChangeAspect="1" noChangeArrowheads="1"/>
          </p:cNvPicPr>
          <p:nvPr/>
        </p:nvPicPr>
        <p:blipFill>
          <a:blip r:embed="rId4"/>
          <a:srcRect/>
          <a:stretch>
            <a:fillRect/>
          </a:stretch>
        </p:blipFill>
        <p:spPr bwMode="auto">
          <a:xfrm>
            <a:off x="684213" y="3644900"/>
            <a:ext cx="3829050" cy="647700"/>
          </a:xfrm>
          <a:prstGeom prst="rect">
            <a:avLst/>
          </a:prstGeom>
          <a:noFill/>
          <a:ln w="9525">
            <a:noFill/>
            <a:miter lim="800000"/>
            <a:headEnd/>
            <a:tailEnd/>
          </a:ln>
        </p:spPr>
      </p:pic>
      <p:pic>
        <p:nvPicPr>
          <p:cNvPr id="467971" name="Picture 4"/>
          <p:cNvPicPr>
            <a:picLocks noChangeAspect="1" noChangeArrowheads="1"/>
          </p:cNvPicPr>
          <p:nvPr/>
        </p:nvPicPr>
        <p:blipFill>
          <a:blip r:embed="rId5"/>
          <a:srcRect/>
          <a:stretch>
            <a:fillRect/>
          </a:stretch>
        </p:blipFill>
        <p:spPr bwMode="auto">
          <a:xfrm>
            <a:off x="1055688" y="5046663"/>
            <a:ext cx="3810000" cy="685800"/>
          </a:xfrm>
          <a:prstGeom prst="rect">
            <a:avLst/>
          </a:prstGeom>
          <a:noFill/>
          <a:ln w="9525">
            <a:noFill/>
            <a:miter lim="800000"/>
            <a:headEnd/>
            <a:tailEnd/>
          </a:ln>
        </p:spPr>
      </p:pic>
      <p:pic>
        <p:nvPicPr>
          <p:cNvPr id="467972" name="Picture 5"/>
          <p:cNvPicPr>
            <a:picLocks noChangeAspect="1" noChangeArrowheads="1"/>
          </p:cNvPicPr>
          <p:nvPr/>
        </p:nvPicPr>
        <p:blipFill>
          <a:blip r:embed="rId6"/>
          <a:srcRect/>
          <a:stretch>
            <a:fillRect/>
          </a:stretch>
        </p:blipFill>
        <p:spPr bwMode="auto">
          <a:xfrm>
            <a:off x="5373688" y="692150"/>
            <a:ext cx="3159125" cy="2052638"/>
          </a:xfrm>
          <a:prstGeom prst="rect">
            <a:avLst/>
          </a:prstGeom>
          <a:noFill/>
          <a:ln w="9525">
            <a:noFill/>
            <a:miter lim="800000"/>
            <a:headEnd/>
            <a:tailEnd/>
          </a:ln>
        </p:spPr>
      </p:pic>
      <p:pic>
        <p:nvPicPr>
          <p:cNvPr id="467973" name="Picture 6"/>
          <p:cNvPicPr>
            <a:picLocks noChangeAspect="1" noChangeArrowheads="1"/>
          </p:cNvPicPr>
          <p:nvPr/>
        </p:nvPicPr>
        <p:blipFill>
          <a:blip r:embed="rId7"/>
          <a:srcRect/>
          <a:stretch>
            <a:fillRect/>
          </a:stretch>
        </p:blipFill>
        <p:spPr bwMode="auto">
          <a:xfrm>
            <a:off x="5546725" y="2852738"/>
            <a:ext cx="2784475" cy="1774825"/>
          </a:xfrm>
          <a:prstGeom prst="rect">
            <a:avLst/>
          </a:prstGeom>
          <a:noFill/>
          <a:ln w="9525">
            <a:noFill/>
            <a:miter lim="800000"/>
            <a:headEnd/>
            <a:tailEnd/>
          </a:ln>
        </p:spPr>
      </p:pic>
      <p:pic>
        <p:nvPicPr>
          <p:cNvPr id="467974" name="Picture 7"/>
          <p:cNvPicPr>
            <a:picLocks noChangeAspect="1" noChangeArrowheads="1"/>
          </p:cNvPicPr>
          <p:nvPr/>
        </p:nvPicPr>
        <p:blipFill>
          <a:blip r:embed="rId8"/>
          <a:srcRect/>
          <a:stretch>
            <a:fillRect/>
          </a:stretch>
        </p:blipFill>
        <p:spPr bwMode="auto">
          <a:xfrm>
            <a:off x="5546725" y="4652963"/>
            <a:ext cx="2732088" cy="1752600"/>
          </a:xfrm>
          <a:prstGeom prst="rect">
            <a:avLst/>
          </a:prstGeom>
          <a:noFill/>
          <a:ln w="9525">
            <a:noFill/>
            <a:miter lim="800000"/>
            <a:headEnd/>
            <a:tailEnd/>
          </a:ln>
        </p:spPr>
      </p:pic>
      <p:sp>
        <p:nvSpPr>
          <p:cNvPr id="11" name="Rettangolo 10"/>
          <p:cNvSpPr/>
          <p:nvPr/>
        </p:nvSpPr>
        <p:spPr>
          <a:xfrm>
            <a:off x="2542128" y="2924944"/>
            <a:ext cx="216024" cy="144016"/>
          </a:xfrm>
          <a:prstGeom prst="rect">
            <a:avLst/>
          </a:prstGeom>
          <a:solidFill>
            <a:schemeClr val="bg1">
              <a:lumMod val="95000"/>
            </a:schemeClr>
          </a:solidFill>
          <a:ln>
            <a:noFill/>
          </a:ln>
          <a:effectLst>
            <a:innerShdw>
              <a:srgbClr val="FFFFFF"/>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914400" fontAlgn="auto">
              <a:spcBef>
                <a:spcPts val="0"/>
              </a:spcBef>
              <a:spcAft>
                <a:spcPts val="0"/>
              </a:spcAft>
              <a:defRPr/>
            </a:pPr>
            <a:endParaRPr lang="it-IT">
              <a:solidFill>
                <a:srgbClr val="FFFFFF"/>
              </a:solidFill>
              <a:effectLst>
                <a:outerShdw blurRad="38100" dist="38100" dir="2700000" algn="tl">
                  <a:srgbClr val="DDDDDD"/>
                </a:outerShdw>
              </a:effectLst>
              <a:latin typeface="Century Gothic" pitchFamily="34" charset="0"/>
              <a:ea typeface="Arial" charset="0"/>
              <a:cs typeface="Arial" charset="0"/>
            </a:endParaRPr>
          </a:p>
        </p:txBody>
      </p:sp>
      <p:sp>
        <p:nvSpPr>
          <p:cNvPr id="12" name="Rettangolo 11"/>
          <p:cNvSpPr/>
          <p:nvPr/>
        </p:nvSpPr>
        <p:spPr>
          <a:xfrm>
            <a:off x="3402456" y="4077072"/>
            <a:ext cx="216024" cy="144016"/>
          </a:xfrm>
          <a:prstGeom prst="rect">
            <a:avLst/>
          </a:prstGeom>
          <a:solidFill>
            <a:schemeClr val="bg1">
              <a:lumMod val="95000"/>
            </a:schemeClr>
          </a:solidFill>
          <a:ln>
            <a:noFill/>
          </a:ln>
          <a:effectLst>
            <a:innerShdw>
              <a:srgbClr val="FFFFFF"/>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914400" fontAlgn="auto">
              <a:spcBef>
                <a:spcPts val="0"/>
              </a:spcBef>
              <a:spcAft>
                <a:spcPts val="0"/>
              </a:spcAft>
              <a:defRPr/>
            </a:pPr>
            <a:endParaRPr lang="it-IT">
              <a:solidFill>
                <a:srgbClr val="FFFFFF"/>
              </a:solidFill>
              <a:effectLst>
                <a:outerShdw blurRad="38100" dist="38100" dir="2700000" algn="tl">
                  <a:srgbClr val="DDDDDD"/>
                </a:outerShdw>
              </a:effectLst>
              <a:latin typeface="Century Gothic" pitchFamily="34" charset="0"/>
              <a:ea typeface="Arial" charset="0"/>
              <a:cs typeface="Arial" charset="0"/>
            </a:endParaRPr>
          </a:p>
        </p:txBody>
      </p:sp>
      <p:sp>
        <p:nvSpPr>
          <p:cNvPr id="13" name="Rettangolo 12"/>
          <p:cNvSpPr/>
          <p:nvPr/>
        </p:nvSpPr>
        <p:spPr>
          <a:xfrm>
            <a:off x="1331640" y="5503584"/>
            <a:ext cx="216024" cy="144016"/>
          </a:xfrm>
          <a:prstGeom prst="rect">
            <a:avLst/>
          </a:prstGeom>
          <a:solidFill>
            <a:schemeClr val="bg1">
              <a:lumMod val="95000"/>
            </a:schemeClr>
          </a:solidFill>
          <a:ln>
            <a:noFill/>
          </a:ln>
          <a:effectLst>
            <a:innerShdw>
              <a:srgbClr val="FFFFFF"/>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914400" fontAlgn="auto">
              <a:spcBef>
                <a:spcPts val="0"/>
              </a:spcBef>
              <a:spcAft>
                <a:spcPts val="0"/>
              </a:spcAft>
              <a:defRPr/>
            </a:pPr>
            <a:endParaRPr lang="it-IT">
              <a:solidFill>
                <a:srgbClr val="FFFFFF"/>
              </a:solidFill>
              <a:effectLst>
                <a:outerShdw blurRad="38100" dist="38100" dir="2700000" algn="tl">
                  <a:srgbClr val="DDDDDD"/>
                </a:outerShdw>
              </a:effectLst>
              <a:latin typeface="Century Gothic" pitchFamily="34" charset="0"/>
              <a:ea typeface="Arial" charset="0"/>
              <a:cs typeface="Arial" charset="0"/>
            </a:endParaRPr>
          </a:p>
        </p:txBody>
      </p:sp>
      <p:sp>
        <p:nvSpPr>
          <p:cNvPr id="467978" name="Rectangle 2"/>
          <p:cNvSpPr>
            <a:spLocks noGrp="1" noChangeArrowheads="1"/>
          </p:cNvSpPr>
          <p:nvPr>
            <p:ph type="title" idx="4294967295"/>
          </p:nvPr>
        </p:nvSpPr>
        <p:spPr>
          <a:xfrm>
            <a:off x="555625" y="0"/>
            <a:ext cx="6713538" cy="1143000"/>
          </a:xfrm>
        </p:spPr>
        <p:txBody>
          <a:bodyPr anchor="t"/>
          <a:lstStyle/>
          <a:p>
            <a:r>
              <a:rPr lang="it-IT" smtClean="0">
                <a:solidFill>
                  <a:srgbClr val="FFFF00"/>
                </a:solidFill>
                <a:latin typeface="Arial Black" pitchFamily="34" charset="0"/>
              </a:rPr>
              <a:t>Utilizzo</a:t>
            </a:r>
          </a:p>
        </p:txBody>
      </p:sp>
      <p:sp>
        <p:nvSpPr>
          <p:cNvPr id="467979" name="Rettangolo 14"/>
          <p:cNvSpPr>
            <a:spLocks noChangeArrowheads="1"/>
          </p:cNvSpPr>
          <p:nvPr/>
        </p:nvSpPr>
        <p:spPr bwMode="auto">
          <a:xfrm>
            <a:off x="1763713" y="6596063"/>
            <a:ext cx="6121400" cy="274637"/>
          </a:xfrm>
          <a:prstGeom prst="rect">
            <a:avLst/>
          </a:prstGeom>
          <a:noFill/>
          <a:ln w="9525">
            <a:noFill/>
            <a:miter lim="800000"/>
            <a:headEnd/>
            <a:tailEnd/>
          </a:ln>
        </p:spPr>
        <p:txBody>
          <a:bodyPr>
            <a:spAutoFit/>
          </a:bodyPr>
          <a:lstStyle/>
          <a:p>
            <a:pPr defTabSz="914400"/>
            <a:r>
              <a:rPr lang="it-IT" sz="1200" i="1">
                <a:latin typeface="Calisto MT" pitchFamily="18" charset="0"/>
                <a:cs typeface="Arial" charset="0"/>
              </a:rPr>
              <a:t>PecFent - Foglio Illustrativo- Riassunto delle caratteristiche del prodotto</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0017" name="Gruppo 8"/>
          <p:cNvGrpSpPr>
            <a:grpSpLocks/>
          </p:cNvGrpSpPr>
          <p:nvPr/>
        </p:nvGrpSpPr>
        <p:grpSpPr bwMode="auto">
          <a:xfrm>
            <a:off x="381000" y="1143000"/>
            <a:ext cx="8175625" cy="4787900"/>
            <a:chOff x="606425" y="152400"/>
            <a:chExt cx="8175625" cy="4788490"/>
          </a:xfrm>
        </p:grpSpPr>
        <p:sp>
          <p:nvSpPr>
            <p:cNvPr id="470018" name="Rectangle 2"/>
            <p:cNvSpPr>
              <a:spLocks noChangeArrowheads="1"/>
            </p:cNvSpPr>
            <p:nvPr/>
          </p:nvSpPr>
          <p:spPr bwMode="auto">
            <a:xfrm>
              <a:off x="904875" y="152400"/>
              <a:ext cx="7877175" cy="4788490"/>
            </a:xfrm>
            <a:prstGeom prst="rect">
              <a:avLst/>
            </a:prstGeom>
            <a:noFill/>
            <a:ln w="57150" cmpd="thickThin">
              <a:noFill/>
              <a:miter lim="800000"/>
              <a:headEnd/>
              <a:tailEnd/>
            </a:ln>
          </p:spPr>
          <p:txBody>
            <a:bodyPr>
              <a:spAutoFit/>
            </a:bodyPr>
            <a:lstStyle/>
            <a:p>
              <a:pPr indent="4763" algn="ctr" defTabSz="914400">
                <a:spcBef>
                  <a:spcPct val="40000"/>
                </a:spcBef>
              </a:pPr>
              <a:r>
                <a:rPr lang="en-GB" sz="2400" b="1" i="1">
                  <a:solidFill>
                    <a:srgbClr val="FFFF00"/>
                  </a:solidFill>
                  <a:latin typeface="Calisto MT" pitchFamily="18" charset="0"/>
                </a:rPr>
                <a:t>Cautela, in particolare durante la titolazione:</a:t>
              </a:r>
            </a:p>
            <a:p>
              <a:pPr indent="4763" algn="ctr" defTabSz="914400">
                <a:spcBef>
                  <a:spcPct val="40000"/>
                </a:spcBef>
              </a:pPr>
              <a:endParaRPr lang="en-GB" sz="2400" b="1" i="1">
                <a:solidFill>
                  <a:srgbClr val="339966"/>
                </a:solidFill>
                <a:latin typeface="Calisto MT" pitchFamily="18" charset="0"/>
              </a:endParaRPr>
            </a:p>
            <a:p>
              <a:pPr indent="4763" algn="ctr" defTabSz="914400">
                <a:spcBef>
                  <a:spcPct val="40000"/>
                </a:spcBef>
              </a:pPr>
              <a:endParaRPr lang="en-GB" sz="2400" b="1" i="1">
                <a:solidFill>
                  <a:srgbClr val="339966"/>
                </a:solidFill>
                <a:latin typeface="Calisto MT" pitchFamily="18" charset="0"/>
              </a:endParaRPr>
            </a:p>
            <a:p>
              <a:pPr indent="4763" defTabSz="914400">
                <a:lnSpc>
                  <a:spcPct val="110000"/>
                </a:lnSpc>
                <a:spcBef>
                  <a:spcPct val="40000"/>
                </a:spcBef>
              </a:pPr>
              <a:r>
                <a:rPr lang="en-GB" sz="1900">
                  <a:latin typeface="Calisto MT" pitchFamily="18" charset="0"/>
                </a:rPr>
                <a:t>Pazienti</a:t>
              </a:r>
              <a:r>
                <a:rPr lang="en-GB" sz="1900" b="1">
                  <a:latin typeface="Calisto MT" pitchFamily="18" charset="0"/>
                </a:rPr>
                <a:t> anziani</a:t>
              </a:r>
              <a:endParaRPr lang="fr-FR" sz="1900">
                <a:latin typeface="Calisto MT" pitchFamily="18" charset="0"/>
              </a:endParaRPr>
            </a:p>
            <a:p>
              <a:pPr indent="4763" defTabSz="914400">
                <a:lnSpc>
                  <a:spcPct val="110000"/>
                </a:lnSpc>
                <a:spcBef>
                  <a:spcPct val="40000"/>
                </a:spcBef>
              </a:pPr>
              <a:r>
                <a:rPr lang="en-GB" sz="1900">
                  <a:latin typeface="Calisto MT" pitchFamily="18" charset="0"/>
                </a:rPr>
                <a:t>Pazienti con </a:t>
              </a:r>
              <a:r>
                <a:rPr lang="en-GB" sz="1900" b="1">
                  <a:latin typeface="Calisto MT" pitchFamily="18" charset="0"/>
                </a:rPr>
                <a:t>broncopneumopatia cronica ostruttiva</a:t>
              </a:r>
              <a:r>
                <a:rPr lang="en-GB" sz="1900">
                  <a:latin typeface="Calisto MT" pitchFamily="18" charset="0"/>
                </a:rPr>
                <a:t> (BPCO) o altre condizioni che predispongono all’insufficienza respiratoria</a:t>
              </a:r>
            </a:p>
            <a:p>
              <a:pPr indent="4763" defTabSz="914400">
                <a:lnSpc>
                  <a:spcPct val="110000"/>
                </a:lnSpc>
                <a:spcBef>
                  <a:spcPct val="40000"/>
                </a:spcBef>
              </a:pPr>
              <a:r>
                <a:rPr lang="en-GB" sz="1900">
                  <a:latin typeface="Calisto MT" pitchFamily="18" charset="0"/>
                </a:rPr>
                <a:t>Pazienti con </a:t>
              </a:r>
              <a:r>
                <a:rPr lang="en-GB" sz="1900" b="1">
                  <a:latin typeface="Calisto MT" pitchFamily="18" charset="0"/>
                </a:rPr>
                <a:t>compromissione funzionale epatica o renale di grado da</a:t>
              </a:r>
              <a:r>
                <a:rPr lang="en-GB" sz="1900">
                  <a:latin typeface="Calisto MT" pitchFamily="18" charset="0"/>
                </a:rPr>
                <a:t> </a:t>
              </a:r>
              <a:r>
                <a:rPr lang="en-GB" sz="1900" b="1" u="sng">
                  <a:latin typeface="Calisto MT" pitchFamily="18" charset="0"/>
                </a:rPr>
                <a:t>moderato a severo</a:t>
              </a:r>
              <a:r>
                <a:rPr lang="en-GB" sz="1900">
                  <a:latin typeface="Calisto MT" pitchFamily="18" charset="0"/>
                </a:rPr>
                <a:t> </a:t>
              </a:r>
            </a:p>
            <a:p>
              <a:pPr indent="4763" defTabSz="914400">
                <a:lnSpc>
                  <a:spcPct val="110000"/>
                </a:lnSpc>
                <a:spcBef>
                  <a:spcPct val="40000"/>
                </a:spcBef>
              </a:pPr>
              <a:r>
                <a:rPr lang="en-GB" sz="1900">
                  <a:latin typeface="Calisto MT" pitchFamily="18" charset="0"/>
                </a:rPr>
                <a:t>Pazienti con </a:t>
              </a:r>
              <a:r>
                <a:rPr lang="en-GB" sz="1900" b="1">
                  <a:latin typeface="Calisto MT" pitchFamily="18" charset="0"/>
                </a:rPr>
                <a:t>bradiaritmia</a:t>
              </a:r>
              <a:r>
                <a:rPr lang="fr-FR" sz="1900" b="1">
                  <a:latin typeface="Calisto MT" pitchFamily="18" charset="0"/>
                </a:rPr>
                <a:t> </a:t>
              </a:r>
            </a:p>
            <a:p>
              <a:pPr indent="4763" defTabSz="914400">
                <a:lnSpc>
                  <a:spcPct val="110000"/>
                </a:lnSpc>
                <a:spcBef>
                  <a:spcPct val="40000"/>
                </a:spcBef>
              </a:pPr>
              <a:r>
                <a:rPr lang="en-GB" sz="1900">
                  <a:latin typeface="Calisto MT" pitchFamily="18" charset="0"/>
                </a:rPr>
                <a:t>Pazienti con </a:t>
              </a:r>
              <a:r>
                <a:rPr lang="en-GB" sz="1900" b="1">
                  <a:latin typeface="Calisto MT" pitchFamily="18" charset="0"/>
                </a:rPr>
                <a:t>ipovolemia e ipotensione</a:t>
              </a:r>
              <a:r>
                <a:rPr lang="fr-FR" sz="1900" b="1">
                  <a:latin typeface="Calisto MT" pitchFamily="18" charset="0"/>
                </a:rPr>
                <a:t> </a:t>
              </a:r>
            </a:p>
            <a:p>
              <a:pPr indent="4763" defTabSz="914400">
                <a:lnSpc>
                  <a:spcPct val="110000"/>
                </a:lnSpc>
                <a:spcBef>
                  <a:spcPct val="40000"/>
                </a:spcBef>
              </a:pPr>
              <a:r>
                <a:rPr lang="en-GB" sz="1900">
                  <a:latin typeface="Calisto MT" pitchFamily="18" charset="0"/>
                </a:rPr>
                <a:t>Pazienti </a:t>
              </a:r>
              <a:r>
                <a:rPr lang="en-GB" sz="1900" b="1">
                  <a:latin typeface="Calisto MT" pitchFamily="18" charset="0"/>
                </a:rPr>
                <a:t>a dieta iposodica</a:t>
              </a:r>
              <a:r>
                <a:rPr lang="fr-FR" sz="2000" b="1">
                  <a:latin typeface="Calisto MT" pitchFamily="18" charset="0"/>
                </a:rPr>
                <a:t> </a:t>
              </a:r>
              <a:endParaRPr lang="en-GB" sz="2000" b="1">
                <a:latin typeface="Calisto MT" pitchFamily="18" charset="0"/>
              </a:endParaRPr>
            </a:p>
          </p:txBody>
        </p:sp>
        <p:pic>
          <p:nvPicPr>
            <p:cNvPr id="470019" name="Picture 3" descr="bulletpointVerde"/>
            <p:cNvPicPr>
              <a:picLocks noChangeAspect="1" noChangeArrowheads="1"/>
            </p:cNvPicPr>
            <p:nvPr/>
          </p:nvPicPr>
          <p:blipFill>
            <a:blip r:embed="rId3"/>
            <a:srcRect/>
            <a:stretch>
              <a:fillRect/>
            </a:stretch>
          </p:blipFill>
          <p:spPr bwMode="auto">
            <a:xfrm>
              <a:off x="606425" y="1798638"/>
              <a:ext cx="301625" cy="193675"/>
            </a:xfrm>
            <a:prstGeom prst="rect">
              <a:avLst/>
            </a:prstGeom>
            <a:noFill/>
            <a:ln w="9525">
              <a:noFill/>
              <a:miter lim="800000"/>
              <a:headEnd/>
              <a:tailEnd/>
            </a:ln>
          </p:spPr>
        </p:pic>
        <p:pic>
          <p:nvPicPr>
            <p:cNvPr id="470020" name="Picture 4" descr="bulletpointVerde"/>
            <p:cNvPicPr>
              <a:picLocks noChangeAspect="1" noChangeArrowheads="1"/>
            </p:cNvPicPr>
            <p:nvPr/>
          </p:nvPicPr>
          <p:blipFill>
            <a:blip r:embed="rId3"/>
            <a:srcRect/>
            <a:stretch>
              <a:fillRect/>
            </a:stretch>
          </p:blipFill>
          <p:spPr bwMode="auto">
            <a:xfrm>
              <a:off x="606425" y="2230438"/>
              <a:ext cx="301625" cy="193675"/>
            </a:xfrm>
            <a:prstGeom prst="rect">
              <a:avLst/>
            </a:prstGeom>
            <a:noFill/>
            <a:ln w="9525">
              <a:noFill/>
              <a:miter lim="800000"/>
              <a:headEnd/>
              <a:tailEnd/>
            </a:ln>
          </p:spPr>
        </p:pic>
        <p:pic>
          <p:nvPicPr>
            <p:cNvPr id="470021" name="Picture 5" descr="bulletpointVerde"/>
            <p:cNvPicPr>
              <a:picLocks noChangeAspect="1" noChangeArrowheads="1"/>
            </p:cNvPicPr>
            <p:nvPr/>
          </p:nvPicPr>
          <p:blipFill>
            <a:blip r:embed="rId3"/>
            <a:srcRect/>
            <a:stretch>
              <a:fillRect/>
            </a:stretch>
          </p:blipFill>
          <p:spPr bwMode="auto">
            <a:xfrm>
              <a:off x="606425" y="2949575"/>
              <a:ext cx="301625" cy="193675"/>
            </a:xfrm>
            <a:prstGeom prst="rect">
              <a:avLst/>
            </a:prstGeom>
            <a:noFill/>
            <a:ln w="9525">
              <a:noFill/>
              <a:miter lim="800000"/>
              <a:headEnd/>
              <a:tailEnd/>
            </a:ln>
          </p:spPr>
        </p:pic>
        <p:pic>
          <p:nvPicPr>
            <p:cNvPr id="470022" name="Picture 6" descr="bulletpointVerde"/>
            <p:cNvPicPr>
              <a:picLocks noChangeAspect="1" noChangeArrowheads="1"/>
            </p:cNvPicPr>
            <p:nvPr/>
          </p:nvPicPr>
          <p:blipFill>
            <a:blip r:embed="rId3"/>
            <a:srcRect/>
            <a:stretch>
              <a:fillRect/>
            </a:stretch>
          </p:blipFill>
          <p:spPr bwMode="auto">
            <a:xfrm>
              <a:off x="606425" y="3698875"/>
              <a:ext cx="301625" cy="193675"/>
            </a:xfrm>
            <a:prstGeom prst="rect">
              <a:avLst/>
            </a:prstGeom>
            <a:noFill/>
            <a:ln w="9525">
              <a:noFill/>
              <a:miter lim="800000"/>
              <a:headEnd/>
              <a:tailEnd/>
            </a:ln>
          </p:spPr>
        </p:pic>
        <p:pic>
          <p:nvPicPr>
            <p:cNvPr id="470023" name="Picture 7" descr="bulletpointVerde"/>
            <p:cNvPicPr>
              <a:picLocks noChangeAspect="1" noChangeArrowheads="1"/>
            </p:cNvPicPr>
            <p:nvPr/>
          </p:nvPicPr>
          <p:blipFill>
            <a:blip r:embed="rId3"/>
            <a:srcRect/>
            <a:stretch>
              <a:fillRect/>
            </a:stretch>
          </p:blipFill>
          <p:spPr bwMode="auto">
            <a:xfrm>
              <a:off x="606425" y="4122738"/>
              <a:ext cx="301625" cy="193675"/>
            </a:xfrm>
            <a:prstGeom prst="rect">
              <a:avLst/>
            </a:prstGeom>
            <a:noFill/>
            <a:ln w="9525">
              <a:noFill/>
              <a:miter lim="800000"/>
              <a:headEnd/>
              <a:tailEnd/>
            </a:ln>
          </p:spPr>
        </p:pic>
        <p:pic>
          <p:nvPicPr>
            <p:cNvPr id="470024" name="Picture 8" descr="bulletpointVerde"/>
            <p:cNvPicPr>
              <a:picLocks noChangeAspect="1" noChangeArrowheads="1"/>
            </p:cNvPicPr>
            <p:nvPr/>
          </p:nvPicPr>
          <p:blipFill>
            <a:blip r:embed="rId3"/>
            <a:srcRect/>
            <a:stretch>
              <a:fillRect/>
            </a:stretch>
          </p:blipFill>
          <p:spPr bwMode="auto">
            <a:xfrm>
              <a:off x="606425" y="4551363"/>
              <a:ext cx="301625" cy="193675"/>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72065" name="Image 4" descr="BasegraphBTP.gif"/>
          <p:cNvPicPr>
            <a:picLocks noChangeAspect="1"/>
          </p:cNvPicPr>
          <p:nvPr/>
        </p:nvPicPr>
        <p:blipFill>
          <a:blip r:embed="rId3"/>
          <a:srcRect/>
          <a:stretch>
            <a:fillRect/>
          </a:stretch>
        </p:blipFill>
        <p:spPr bwMode="auto">
          <a:xfrm>
            <a:off x="395288" y="1916113"/>
            <a:ext cx="7786687" cy="4514850"/>
          </a:xfrm>
          <a:prstGeom prst="rect">
            <a:avLst/>
          </a:prstGeom>
          <a:noFill/>
          <a:ln w="9525">
            <a:noFill/>
            <a:miter lim="800000"/>
            <a:headEnd/>
            <a:tailEnd/>
          </a:ln>
        </p:spPr>
      </p:pic>
      <p:sp>
        <p:nvSpPr>
          <p:cNvPr id="472066" name="Espace réservé du numéro de diapositive 3"/>
          <p:cNvSpPr txBox="1">
            <a:spLocks noGrp="1"/>
          </p:cNvSpPr>
          <p:nvPr/>
        </p:nvSpPr>
        <p:spPr bwMode="auto">
          <a:xfrm>
            <a:off x="6972300" y="6669088"/>
            <a:ext cx="2133600" cy="188912"/>
          </a:xfrm>
          <a:prstGeom prst="rect">
            <a:avLst/>
          </a:prstGeom>
          <a:noFill/>
          <a:ln w="9525">
            <a:noFill/>
            <a:miter lim="800000"/>
            <a:headEnd/>
            <a:tailEnd/>
          </a:ln>
        </p:spPr>
        <p:txBody>
          <a:bodyPr/>
          <a:lstStyle/>
          <a:p>
            <a:pPr algn="r" defTabSz="914400"/>
            <a:fld id="{004D1E6C-C982-4D16-B31F-E825889E085D}" type="slidenum">
              <a:rPr lang="fr-FR" sz="800">
                <a:latin typeface="Calisto MT" pitchFamily="18" charset="0"/>
              </a:rPr>
              <a:pPr algn="r" defTabSz="914400"/>
              <a:t>83</a:t>
            </a:fld>
            <a:endParaRPr lang="fr-FR" sz="800">
              <a:latin typeface="Calisto MT" pitchFamily="18" charset="0"/>
            </a:endParaRPr>
          </a:p>
        </p:txBody>
      </p:sp>
      <p:pic>
        <p:nvPicPr>
          <p:cNvPr id="69637" name="Image 9"/>
          <p:cNvPicPr>
            <a:picLocks noChangeAspect="1"/>
          </p:cNvPicPr>
          <p:nvPr/>
        </p:nvPicPr>
        <p:blipFill>
          <a:blip r:embed="rId4"/>
          <a:srcRect/>
          <a:stretch>
            <a:fillRect/>
          </a:stretch>
        </p:blipFill>
        <p:spPr bwMode="auto">
          <a:xfrm>
            <a:off x="1519238" y="3068638"/>
            <a:ext cx="3879850" cy="2400300"/>
          </a:xfrm>
          <a:prstGeom prst="rect">
            <a:avLst/>
          </a:prstGeom>
          <a:noFill/>
          <a:ln w="9525">
            <a:noFill/>
            <a:miter lim="800000"/>
            <a:headEnd/>
            <a:tailEnd/>
          </a:ln>
          <a:effectLst>
            <a:outerShdw blurRad="63500" dist="38100" dir="2700000" rotWithShape="0">
              <a:srgbClr val="000000">
                <a:alpha val="42998"/>
              </a:srgbClr>
            </a:outerShdw>
          </a:effectLst>
        </p:spPr>
      </p:pic>
      <p:sp>
        <p:nvSpPr>
          <p:cNvPr id="472068" name="Text Box 7"/>
          <p:cNvSpPr txBox="1">
            <a:spLocks noChangeArrowheads="1"/>
          </p:cNvSpPr>
          <p:nvPr/>
        </p:nvSpPr>
        <p:spPr bwMode="auto">
          <a:xfrm>
            <a:off x="5084763" y="2757488"/>
            <a:ext cx="623887" cy="336550"/>
          </a:xfrm>
          <a:prstGeom prst="rect">
            <a:avLst/>
          </a:prstGeom>
          <a:noFill/>
          <a:ln w="9525">
            <a:noFill/>
            <a:miter lim="800000"/>
            <a:headEnd/>
            <a:tailEnd/>
          </a:ln>
        </p:spPr>
        <p:txBody>
          <a:bodyPr>
            <a:spAutoFit/>
          </a:bodyPr>
          <a:lstStyle/>
          <a:p>
            <a:pPr defTabSz="914400"/>
            <a:r>
              <a:rPr lang="fr-FR" sz="2400" b="1" baseline="30000">
                <a:solidFill>
                  <a:srgbClr val="482664"/>
                </a:solidFill>
                <a:latin typeface="Calibri" pitchFamily="34" charset="0"/>
              </a:rPr>
              <a:t>OTFC</a:t>
            </a:r>
          </a:p>
        </p:txBody>
      </p:sp>
      <p:sp>
        <p:nvSpPr>
          <p:cNvPr id="472069" name="Rectangle 14"/>
          <p:cNvSpPr>
            <a:spLocks noChangeArrowheads="1"/>
          </p:cNvSpPr>
          <p:nvPr/>
        </p:nvSpPr>
        <p:spPr bwMode="auto">
          <a:xfrm>
            <a:off x="433388" y="6308725"/>
            <a:ext cx="8710612" cy="265113"/>
          </a:xfrm>
          <a:prstGeom prst="rect">
            <a:avLst/>
          </a:prstGeom>
          <a:solidFill>
            <a:srgbClr val="FFFFFF"/>
          </a:solidFill>
          <a:ln w="9525">
            <a:noFill/>
            <a:miter lim="800000"/>
            <a:headEnd/>
            <a:tailEnd/>
          </a:ln>
        </p:spPr>
        <p:txBody>
          <a:bodyPr/>
          <a:lstStyle/>
          <a:p>
            <a:pPr defTabSz="914400"/>
            <a:r>
              <a:rPr lang="en-GB" sz="1200" i="1">
                <a:latin typeface="Calisto MT" pitchFamily="18" charset="0"/>
              </a:rPr>
              <a:t>             M Darwish et al. Poster presented at the </a:t>
            </a:r>
            <a:r>
              <a:rPr lang="fr-FR" sz="1200" i="1">
                <a:latin typeface="Calisto MT" pitchFamily="18" charset="0"/>
              </a:rPr>
              <a:t>British Pharmacological Society, December 15th 2010.</a:t>
            </a:r>
            <a:endParaRPr lang="en-GB" sz="1200" i="1">
              <a:latin typeface="Calisto MT" pitchFamily="18" charset="0"/>
            </a:endParaRPr>
          </a:p>
        </p:txBody>
      </p:sp>
      <p:sp>
        <p:nvSpPr>
          <p:cNvPr id="472070" name="Text Box 8"/>
          <p:cNvSpPr txBox="1">
            <a:spLocks noChangeArrowheads="1"/>
          </p:cNvSpPr>
          <p:nvPr/>
        </p:nvSpPr>
        <p:spPr bwMode="auto">
          <a:xfrm>
            <a:off x="0" y="914400"/>
            <a:ext cx="9105900" cy="457200"/>
          </a:xfrm>
          <a:prstGeom prst="rect">
            <a:avLst/>
          </a:prstGeom>
          <a:noFill/>
          <a:ln w="9525">
            <a:solidFill>
              <a:srgbClr val="CC0066"/>
            </a:solidFill>
            <a:miter lim="800000"/>
            <a:headEnd/>
            <a:tailEnd/>
          </a:ln>
        </p:spPr>
        <p:txBody>
          <a:bodyPr/>
          <a:lstStyle/>
          <a:p>
            <a:pPr marL="342900" indent="-342900">
              <a:spcBef>
                <a:spcPct val="20000"/>
              </a:spcBef>
              <a:buClr>
                <a:srgbClr val="E7893E"/>
              </a:buClr>
              <a:buFont typeface="Lucida Grande"/>
              <a:buChar char="❀"/>
            </a:pPr>
            <a:r>
              <a:rPr lang="it-IT" sz="3200" b="1">
                <a:solidFill>
                  <a:schemeClr val="bg1"/>
                </a:solidFill>
                <a:latin typeface="Calibri" pitchFamily="34" charset="0"/>
              </a:rPr>
              <a:t>Profilo concentrazione plasmatica - Tempo</a:t>
            </a:r>
          </a:p>
        </p:txBody>
      </p:sp>
      <p:sp>
        <p:nvSpPr>
          <p:cNvPr id="472071" name="Rectangle 7"/>
          <p:cNvSpPr>
            <a:spLocks noChangeArrowheads="1"/>
          </p:cNvSpPr>
          <p:nvPr/>
        </p:nvSpPr>
        <p:spPr bwMode="auto">
          <a:xfrm>
            <a:off x="395288" y="-242888"/>
            <a:ext cx="8478837" cy="1512888"/>
          </a:xfrm>
          <a:prstGeom prst="rect">
            <a:avLst/>
          </a:prstGeom>
          <a:noFill/>
          <a:ln w="9525">
            <a:noFill/>
            <a:miter lim="800000"/>
            <a:headEnd/>
            <a:tailEnd/>
          </a:ln>
        </p:spPr>
        <p:txBody>
          <a:bodyPr anchor="ctr"/>
          <a:lstStyle/>
          <a:p>
            <a:pPr algn="ctr" eaLnBrk="0" hangingPunct="0"/>
            <a:r>
              <a:rPr lang="en-US" sz="2400" b="1">
                <a:solidFill>
                  <a:srgbClr val="FFFF00"/>
                </a:solidFill>
                <a:latin typeface="Calibri" pitchFamily="34" charset="0"/>
              </a:rPr>
              <a:t>I ROO NEL TRATTAMENTO DEL BTcP</a:t>
            </a:r>
            <a:br>
              <a:rPr lang="en-US" sz="2400" b="1">
                <a:solidFill>
                  <a:srgbClr val="FFFF00"/>
                </a:solidFill>
                <a:latin typeface="Calibri" pitchFamily="34" charset="0"/>
              </a:rPr>
            </a:br>
            <a:r>
              <a:rPr lang="en-US" sz="2400" b="1">
                <a:solidFill>
                  <a:srgbClr val="FFFF00"/>
                </a:solidFill>
                <a:latin typeface="Calibri" pitchFamily="34" charset="0"/>
              </a:rPr>
              <a:t> OTFC (ORAL TRANSMUCOSAL FENTANYL CITRATE)</a:t>
            </a:r>
          </a:p>
        </p:txBody>
      </p:sp>
      <p:grpSp>
        <p:nvGrpSpPr>
          <p:cNvPr id="472072" name="Group 19"/>
          <p:cNvGrpSpPr>
            <a:grpSpLocks/>
          </p:cNvGrpSpPr>
          <p:nvPr/>
        </p:nvGrpSpPr>
        <p:grpSpPr bwMode="auto">
          <a:xfrm>
            <a:off x="6227763" y="2084388"/>
            <a:ext cx="3024187" cy="2592387"/>
            <a:chOff x="1837" y="1026"/>
            <a:chExt cx="1905" cy="1633"/>
          </a:xfrm>
        </p:grpSpPr>
        <p:pic>
          <p:nvPicPr>
            <p:cNvPr id="472076" name="Picture 20"/>
            <p:cNvPicPr>
              <a:picLocks noChangeAspect="1" noChangeArrowheads="1"/>
            </p:cNvPicPr>
            <p:nvPr/>
          </p:nvPicPr>
          <p:blipFill>
            <a:blip r:embed="rId5"/>
            <a:srcRect/>
            <a:stretch>
              <a:fillRect/>
            </a:stretch>
          </p:blipFill>
          <p:spPr bwMode="auto">
            <a:xfrm>
              <a:off x="1837" y="1026"/>
              <a:ext cx="1667" cy="1311"/>
            </a:xfrm>
            <a:prstGeom prst="rect">
              <a:avLst/>
            </a:prstGeom>
            <a:noFill/>
            <a:ln w="9525">
              <a:noFill/>
              <a:miter lim="800000"/>
              <a:headEnd/>
              <a:tailEnd/>
            </a:ln>
          </p:spPr>
        </p:pic>
        <p:sp>
          <p:nvSpPr>
            <p:cNvPr id="472077" name="Text Box 21"/>
            <p:cNvSpPr txBox="1">
              <a:spLocks noChangeArrowheads="1"/>
            </p:cNvSpPr>
            <p:nvPr/>
          </p:nvSpPr>
          <p:spPr bwMode="auto">
            <a:xfrm>
              <a:off x="2120" y="2505"/>
              <a:ext cx="1622" cy="154"/>
            </a:xfrm>
            <a:prstGeom prst="rect">
              <a:avLst/>
            </a:prstGeom>
            <a:noFill/>
            <a:ln w="9525">
              <a:noFill/>
              <a:miter lim="800000"/>
              <a:headEnd/>
              <a:tailEnd/>
            </a:ln>
          </p:spPr>
          <p:txBody>
            <a:bodyPr>
              <a:spAutoFit/>
            </a:bodyPr>
            <a:lstStyle/>
            <a:p>
              <a:pPr>
                <a:spcBef>
                  <a:spcPct val="50000"/>
                </a:spcBef>
              </a:pPr>
              <a:r>
                <a:rPr lang="it-IT" sz="1000" b="1">
                  <a:solidFill>
                    <a:srgbClr val="A50021"/>
                  </a:solidFill>
                  <a:latin typeface="Calisto MT" pitchFamily="18" charset="0"/>
                </a:rPr>
                <a:t>Durata degli episodi di BTcP (minuti)</a:t>
              </a:r>
            </a:p>
          </p:txBody>
        </p:sp>
        <p:sp>
          <p:nvSpPr>
            <p:cNvPr id="472078" name="Text Box 22"/>
            <p:cNvSpPr txBox="1">
              <a:spLocks noChangeArrowheads="1"/>
            </p:cNvSpPr>
            <p:nvPr/>
          </p:nvSpPr>
          <p:spPr bwMode="auto">
            <a:xfrm>
              <a:off x="2381" y="2341"/>
              <a:ext cx="1123" cy="154"/>
            </a:xfrm>
            <a:prstGeom prst="rect">
              <a:avLst/>
            </a:prstGeom>
            <a:noFill/>
            <a:ln w="9525">
              <a:noFill/>
              <a:miter lim="800000"/>
              <a:headEnd/>
              <a:tailEnd/>
            </a:ln>
          </p:spPr>
          <p:txBody>
            <a:bodyPr>
              <a:spAutoFit/>
            </a:bodyPr>
            <a:lstStyle/>
            <a:p>
              <a:pPr>
                <a:spcBef>
                  <a:spcPct val="50000"/>
                </a:spcBef>
              </a:pPr>
              <a:r>
                <a:rPr lang="it-IT" sz="1000" b="1">
                  <a:solidFill>
                    <a:srgbClr val="4D4D4D"/>
                  </a:solidFill>
                  <a:latin typeface="Calisto MT" pitchFamily="18" charset="0"/>
                </a:rPr>
                <a:t>&lt;15	&gt;15-30	      &gt;30-60</a:t>
              </a:r>
            </a:p>
          </p:txBody>
        </p:sp>
      </p:grpSp>
      <p:sp>
        <p:nvSpPr>
          <p:cNvPr id="472073" name="Text Box 23"/>
          <p:cNvSpPr txBox="1">
            <a:spLocks noChangeArrowheads="1"/>
          </p:cNvSpPr>
          <p:nvPr/>
        </p:nvSpPr>
        <p:spPr bwMode="auto">
          <a:xfrm>
            <a:off x="4048125" y="6083300"/>
            <a:ext cx="1100138" cy="274638"/>
          </a:xfrm>
          <a:prstGeom prst="rect">
            <a:avLst/>
          </a:prstGeom>
          <a:solidFill>
            <a:schemeClr val="bg1"/>
          </a:solidFill>
          <a:ln w="9525">
            <a:noFill/>
            <a:miter lim="800000"/>
            <a:headEnd/>
            <a:tailEnd/>
          </a:ln>
        </p:spPr>
        <p:txBody>
          <a:bodyPr wrap="none">
            <a:spAutoFit/>
          </a:bodyPr>
          <a:lstStyle/>
          <a:p>
            <a:r>
              <a:rPr lang="it-IT" sz="1200" b="1">
                <a:latin typeface="Calisto MT" pitchFamily="18" charset="0"/>
              </a:rPr>
              <a:t>Tempo (min)</a:t>
            </a:r>
          </a:p>
        </p:txBody>
      </p:sp>
      <p:sp>
        <p:nvSpPr>
          <p:cNvPr id="472074" name="Text Box 24"/>
          <p:cNvSpPr txBox="1">
            <a:spLocks noChangeArrowheads="1"/>
          </p:cNvSpPr>
          <p:nvPr/>
        </p:nvSpPr>
        <p:spPr bwMode="auto">
          <a:xfrm rot="-5400000">
            <a:off x="-797719" y="3731419"/>
            <a:ext cx="2695575" cy="274638"/>
          </a:xfrm>
          <a:prstGeom prst="rect">
            <a:avLst/>
          </a:prstGeom>
          <a:solidFill>
            <a:schemeClr val="bg1"/>
          </a:solidFill>
          <a:ln w="9525">
            <a:noFill/>
            <a:miter lim="800000"/>
            <a:headEnd/>
            <a:tailEnd/>
          </a:ln>
        </p:spPr>
        <p:txBody>
          <a:bodyPr>
            <a:spAutoFit/>
          </a:bodyPr>
          <a:lstStyle/>
          <a:p>
            <a:r>
              <a:rPr lang="it-IT" sz="1200" b="1">
                <a:latin typeface="Calisto MT" pitchFamily="18" charset="0"/>
              </a:rPr>
              <a:t>Concentrazione Fentanil (ng\ml)</a:t>
            </a:r>
          </a:p>
        </p:txBody>
      </p:sp>
      <p:sp>
        <p:nvSpPr>
          <p:cNvPr id="472075" name="Rectangle 15"/>
          <p:cNvSpPr>
            <a:spLocks noChangeArrowheads="1"/>
          </p:cNvSpPr>
          <p:nvPr/>
        </p:nvSpPr>
        <p:spPr bwMode="auto">
          <a:xfrm>
            <a:off x="1404938" y="2565400"/>
            <a:ext cx="719137" cy="3313113"/>
          </a:xfrm>
          <a:prstGeom prst="rect">
            <a:avLst/>
          </a:prstGeom>
          <a:noFill/>
          <a:ln w="38100">
            <a:solidFill>
              <a:srgbClr val="CC0066"/>
            </a:solidFill>
            <a:miter lim="800000"/>
            <a:headEnd/>
            <a:tailEnd/>
          </a:ln>
        </p:spPr>
        <p:txBody>
          <a:bodyPr wrap="none" anchor="ctr"/>
          <a:lstStyle/>
          <a:p>
            <a:pPr algn="ctr" defTabSz="914400"/>
            <a:endParaRPr lang="it-IT" sz="2800">
              <a:solidFill>
                <a:srgbClr val="FFFF00"/>
              </a:solidFill>
              <a:latin typeface="Calisto MT" pitchFamily="18" charset="0"/>
            </a:endParaRP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74113" name="Image 4" descr="BasegraphBTP.gif"/>
          <p:cNvPicPr>
            <a:picLocks noChangeAspect="1"/>
          </p:cNvPicPr>
          <p:nvPr/>
        </p:nvPicPr>
        <p:blipFill>
          <a:blip r:embed="rId3"/>
          <a:srcRect/>
          <a:stretch>
            <a:fillRect/>
          </a:stretch>
        </p:blipFill>
        <p:spPr bwMode="auto">
          <a:xfrm>
            <a:off x="755650" y="2492375"/>
            <a:ext cx="6978650" cy="4046538"/>
          </a:xfrm>
          <a:prstGeom prst="rect">
            <a:avLst/>
          </a:prstGeom>
          <a:noFill/>
          <a:ln w="9525">
            <a:noFill/>
            <a:miter lim="800000"/>
            <a:headEnd/>
            <a:tailEnd/>
          </a:ln>
        </p:spPr>
      </p:pic>
      <p:grpSp>
        <p:nvGrpSpPr>
          <p:cNvPr id="2" name="Group 9"/>
          <p:cNvGrpSpPr>
            <a:grpSpLocks/>
          </p:cNvGrpSpPr>
          <p:nvPr/>
        </p:nvGrpSpPr>
        <p:grpSpPr bwMode="auto">
          <a:xfrm>
            <a:off x="1619250" y="2997200"/>
            <a:ext cx="4386263" cy="2325688"/>
            <a:chOff x="1328" y="1675"/>
            <a:chExt cx="2996" cy="1577"/>
          </a:xfrm>
        </p:grpSpPr>
        <p:pic>
          <p:nvPicPr>
            <p:cNvPr id="54276" name="Image 12"/>
            <p:cNvPicPr>
              <a:picLocks noChangeAspect="1"/>
            </p:cNvPicPr>
            <p:nvPr/>
          </p:nvPicPr>
          <p:blipFill>
            <a:blip r:embed="rId4"/>
            <a:srcRect/>
            <a:stretch>
              <a:fillRect/>
            </a:stretch>
          </p:blipFill>
          <p:spPr bwMode="auto">
            <a:xfrm>
              <a:off x="1328" y="1711"/>
              <a:ext cx="2445" cy="1541"/>
            </a:xfrm>
            <a:prstGeom prst="rect">
              <a:avLst/>
            </a:prstGeom>
            <a:noFill/>
            <a:ln w="9525">
              <a:noFill/>
              <a:miter lim="800000"/>
              <a:headEnd/>
              <a:tailEnd/>
            </a:ln>
            <a:effectLst>
              <a:outerShdw blurRad="63500" dist="38100" dir="2700000" rotWithShape="0">
                <a:srgbClr val="000000">
                  <a:alpha val="42998"/>
                </a:srgbClr>
              </a:outerShdw>
            </a:effectLst>
          </p:spPr>
        </p:pic>
        <p:sp>
          <p:nvSpPr>
            <p:cNvPr id="474127" name="Text Box 8"/>
            <p:cNvSpPr txBox="1">
              <a:spLocks noChangeArrowheads="1"/>
            </p:cNvSpPr>
            <p:nvPr/>
          </p:nvSpPr>
          <p:spPr bwMode="auto">
            <a:xfrm>
              <a:off x="3860" y="1675"/>
              <a:ext cx="464" cy="269"/>
            </a:xfrm>
            <a:prstGeom prst="rect">
              <a:avLst/>
            </a:prstGeom>
            <a:noFill/>
            <a:ln w="9525">
              <a:noFill/>
              <a:miter lim="800000"/>
              <a:headEnd/>
              <a:tailEnd/>
            </a:ln>
          </p:spPr>
          <p:txBody>
            <a:bodyPr wrap="none">
              <a:spAutoFit/>
            </a:bodyPr>
            <a:lstStyle/>
            <a:p>
              <a:pPr defTabSz="914400"/>
              <a:r>
                <a:rPr lang="fr-FR" sz="2000" b="1">
                  <a:solidFill>
                    <a:srgbClr val="D95121"/>
                  </a:solidFill>
                  <a:latin typeface="Calisto MT" pitchFamily="18" charset="0"/>
                </a:rPr>
                <a:t>FBT</a:t>
              </a:r>
              <a:endParaRPr lang="fr-FR" sz="2000" b="1" baseline="30000">
                <a:solidFill>
                  <a:srgbClr val="D95121"/>
                </a:solidFill>
                <a:latin typeface="Calisto MT" pitchFamily="18" charset="0"/>
              </a:endParaRPr>
            </a:p>
          </p:txBody>
        </p:sp>
      </p:grpSp>
      <p:sp>
        <p:nvSpPr>
          <p:cNvPr id="474115" name="Rectangle 14"/>
          <p:cNvSpPr>
            <a:spLocks noChangeArrowheads="1"/>
          </p:cNvSpPr>
          <p:nvPr/>
        </p:nvSpPr>
        <p:spPr bwMode="auto">
          <a:xfrm>
            <a:off x="790575" y="6373813"/>
            <a:ext cx="8102600" cy="223837"/>
          </a:xfrm>
          <a:prstGeom prst="rect">
            <a:avLst/>
          </a:prstGeom>
          <a:solidFill>
            <a:schemeClr val="bg1"/>
          </a:solidFill>
          <a:ln w="9525">
            <a:noFill/>
            <a:miter lim="800000"/>
            <a:headEnd/>
            <a:tailEnd/>
          </a:ln>
        </p:spPr>
        <p:txBody>
          <a:bodyPr/>
          <a:lstStyle/>
          <a:p>
            <a:pPr defTabSz="914400"/>
            <a:r>
              <a:rPr lang="en-GB" sz="1200" i="1">
                <a:latin typeface="Calisto MT" pitchFamily="18" charset="0"/>
              </a:rPr>
              <a:t>M Darwish et al. Poster presented at the </a:t>
            </a:r>
            <a:r>
              <a:rPr lang="fr-FR" sz="1200" i="1">
                <a:latin typeface="Calisto MT" pitchFamily="18" charset="0"/>
              </a:rPr>
              <a:t>British Pharmacological Society, December 15th 2010.</a:t>
            </a:r>
            <a:endParaRPr lang="en-GB" sz="1200" i="1">
              <a:latin typeface="Calisto MT" pitchFamily="18" charset="0"/>
            </a:endParaRPr>
          </a:p>
        </p:txBody>
      </p:sp>
      <p:sp>
        <p:nvSpPr>
          <p:cNvPr id="54279" name="Text Box 7"/>
          <p:cNvSpPr txBox="1">
            <a:spLocks noChangeArrowheads="1"/>
          </p:cNvSpPr>
          <p:nvPr/>
        </p:nvSpPr>
        <p:spPr bwMode="auto">
          <a:xfrm>
            <a:off x="0" y="1143000"/>
            <a:ext cx="9144000" cy="1295400"/>
          </a:xfrm>
          <a:prstGeom prst="rect">
            <a:avLst/>
          </a:prstGeom>
          <a:solidFill>
            <a:schemeClr val="bg1"/>
          </a:solidFill>
          <a:ln w="9525">
            <a:solidFill>
              <a:srgbClr val="CC0066"/>
            </a:solidFill>
            <a:miter lim="800000"/>
            <a:headEnd/>
            <a:tailEnd/>
          </a:ln>
        </p:spPr>
        <p:txBody>
          <a:bodyPr/>
          <a:lstStyle/>
          <a:p>
            <a:pPr marL="342900" indent="-342900" fontAlgn="auto">
              <a:spcBef>
                <a:spcPct val="20000"/>
              </a:spcBef>
              <a:spcAft>
                <a:spcPts val="0"/>
              </a:spcAft>
              <a:buClr>
                <a:srgbClr val="E7893E"/>
              </a:buClr>
              <a:buFont typeface="Lucida Grande" charset="0"/>
              <a:buChar char="❀"/>
              <a:defRPr/>
            </a:pPr>
            <a:r>
              <a:rPr lang="it-IT" sz="3200" b="1" dirty="0">
                <a:solidFill>
                  <a:srgbClr val="FF0000"/>
                </a:solidFill>
                <a:latin typeface="Calibri" pitchFamily="34" charset="0"/>
              </a:rPr>
              <a:t>Profilo concentrazione plasmatica </a:t>
            </a:r>
            <a:r>
              <a:rPr lang="it-IT" sz="3200" b="1" dirty="0" err="1">
                <a:solidFill>
                  <a:srgbClr val="FF0000"/>
                </a:solidFill>
                <a:latin typeface="Calibri" pitchFamily="34" charset="0"/>
              </a:rPr>
              <a:t>–</a:t>
            </a:r>
            <a:r>
              <a:rPr lang="it-IT" sz="3200" b="1" dirty="0">
                <a:solidFill>
                  <a:srgbClr val="FF0000"/>
                </a:solidFill>
                <a:latin typeface="Calibri" pitchFamily="34" charset="0"/>
              </a:rPr>
              <a:t> Tempo</a:t>
            </a:r>
          </a:p>
          <a:p>
            <a:pPr marL="742950" lvl="1" indent="-285750" fontAlgn="auto">
              <a:spcBef>
                <a:spcPct val="20000"/>
              </a:spcBef>
              <a:spcAft>
                <a:spcPts val="0"/>
              </a:spcAft>
              <a:buClr>
                <a:srgbClr val="3BA777"/>
              </a:buClr>
              <a:buFont typeface="Lucida Grande" charset="0"/>
              <a:buChar char="✿"/>
              <a:defRPr/>
            </a:pPr>
            <a:r>
              <a:rPr lang="fr-FR" sz="2000" dirty="0" err="1">
                <a:solidFill>
                  <a:srgbClr val="FF0000"/>
                </a:solidFill>
                <a:latin typeface="Calibri" pitchFamily="34" charset="0"/>
              </a:rPr>
              <a:t>Rapido</a:t>
            </a:r>
            <a:r>
              <a:rPr lang="fr-FR" sz="2000" dirty="0">
                <a:solidFill>
                  <a:srgbClr val="FF0000"/>
                </a:solidFill>
                <a:latin typeface="Calibri" pitchFamily="34" charset="0"/>
              </a:rPr>
              <a:t> </a:t>
            </a:r>
            <a:r>
              <a:rPr lang="fr-FR" sz="2000" dirty="0" err="1">
                <a:solidFill>
                  <a:srgbClr val="FF0000"/>
                </a:solidFill>
                <a:latin typeface="Calibri" pitchFamily="34" charset="0"/>
              </a:rPr>
              <a:t>aumento</a:t>
            </a:r>
            <a:r>
              <a:rPr lang="fr-FR" sz="2000" dirty="0">
                <a:solidFill>
                  <a:srgbClr val="FF0000"/>
                </a:solidFill>
                <a:latin typeface="Calibri" pitchFamily="34" charset="0"/>
              </a:rPr>
              <a:t> </a:t>
            </a:r>
            <a:r>
              <a:rPr lang="fr-FR" sz="2000" dirty="0" err="1">
                <a:solidFill>
                  <a:srgbClr val="FF0000"/>
                </a:solidFill>
                <a:latin typeface="Calibri" pitchFamily="34" charset="0"/>
              </a:rPr>
              <a:t>della</a:t>
            </a:r>
            <a:r>
              <a:rPr lang="fr-FR" sz="2000" dirty="0">
                <a:solidFill>
                  <a:srgbClr val="FF0000"/>
                </a:solidFill>
                <a:latin typeface="Calibri" pitchFamily="34" charset="0"/>
              </a:rPr>
              <a:t> </a:t>
            </a:r>
            <a:r>
              <a:rPr lang="fr-FR" sz="2000" dirty="0" err="1">
                <a:solidFill>
                  <a:srgbClr val="FF0000"/>
                </a:solidFill>
                <a:latin typeface="Calibri" pitchFamily="34" charset="0"/>
              </a:rPr>
              <a:t>concentrazione</a:t>
            </a:r>
            <a:r>
              <a:rPr lang="fr-FR" sz="2000" dirty="0">
                <a:solidFill>
                  <a:srgbClr val="FF0000"/>
                </a:solidFill>
                <a:latin typeface="Calibri" pitchFamily="34" charset="0"/>
              </a:rPr>
              <a:t> </a:t>
            </a:r>
            <a:r>
              <a:rPr lang="fr-FR" sz="2000" dirty="0" err="1">
                <a:solidFill>
                  <a:srgbClr val="FF0000"/>
                </a:solidFill>
                <a:latin typeface="Calibri" pitchFamily="34" charset="0"/>
              </a:rPr>
              <a:t>plasmatica</a:t>
            </a:r>
            <a:r>
              <a:rPr lang="fr-FR" sz="2000" dirty="0">
                <a:solidFill>
                  <a:srgbClr val="FF0000"/>
                </a:solidFill>
                <a:latin typeface="Calibri" pitchFamily="34" charset="0"/>
              </a:rPr>
              <a:t> di </a:t>
            </a:r>
            <a:r>
              <a:rPr lang="fr-FR" sz="2000" dirty="0" err="1">
                <a:solidFill>
                  <a:srgbClr val="FF0000"/>
                </a:solidFill>
                <a:latin typeface="Calibri" pitchFamily="34" charset="0"/>
              </a:rPr>
              <a:t>fentanil</a:t>
            </a:r>
            <a:r>
              <a:rPr lang="fr-FR" sz="2000" dirty="0">
                <a:solidFill>
                  <a:srgbClr val="FF0000"/>
                </a:solidFill>
                <a:latin typeface="Calibri" pitchFamily="34" charset="0"/>
              </a:rPr>
              <a:t> </a:t>
            </a:r>
            <a:r>
              <a:rPr lang="fr-FR" sz="2000" dirty="0" err="1">
                <a:solidFill>
                  <a:srgbClr val="FF0000"/>
                </a:solidFill>
                <a:latin typeface="Calibri" pitchFamily="34" charset="0"/>
              </a:rPr>
              <a:t>nei</a:t>
            </a:r>
            <a:r>
              <a:rPr lang="fr-FR" sz="2000" dirty="0">
                <a:solidFill>
                  <a:srgbClr val="FF0000"/>
                </a:solidFill>
                <a:latin typeface="Calibri" pitchFamily="34" charset="0"/>
              </a:rPr>
              <a:t> </a:t>
            </a:r>
            <a:r>
              <a:rPr lang="fr-FR" sz="2000" dirty="0" err="1">
                <a:solidFill>
                  <a:srgbClr val="FF0000"/>
                </a:solidFill>
                <a:latin typeface="Calibri" pitchFamily="34" charset="0"/>
              </a:rPr>
              <a:t>primi</a:t>
            </a:r>
            <a:r>
              <a:rPr lang="fr-FR" sz="2000" dirty="0">
                <a:solidFill>
                  <a:srgbClr val="FF0000"/>
                </a:solidFill>
                <a:latin typeface="Calibri" pitchFamily="34" charset="0"/>
              </a:rPr>
              <a:t> 30 </a:t>
            </a:r>
            <a:r>
              <a:rPr lang="fr-FR" sz="2000" dirty="0" err="1">
                <a:solidFill>
                  <a:srgbClr val="FF0000"/>
                </a:solidFill>
                <a:latin typeface="Calibri" pitchFamily="34" charset="0"/>
              </a:rPr>
              <a:t>minuti</a:t>
            </a:r>
            <a:r>
              <a:rPr lang="fr-FR" sz="2000" dirty="0">
                <a:solidFill>
                  <a:srgbClr val="FF0000"/>
                </a:solidFill>
                <a:latin typeface="Calibri" pitchFamily="34" charset="0"/>
              </a:rPr>
              <a:t>, </a:t>
            </a:r>
            <a:r>
              <a:rPr lang="fr-FR" sz="2000" u="sng" dirty="0" err="1">
                <a:solidFill>
                  <a:srgbClr val="FF0000"/>
                </a:solidFill>
                <a:effectLst>
                  <a:outerShdw blurRad="38100" dist="38100" dir="2700000" algn="tl">
                    <a:srgbClr val="DDDDDD"/>
                  </a:outerShdw>
                </a:effectLst>
                <a:latin typeface="Calibri" pitchFamily="34" charset="0"/>
              </a:rPr>
              <a:t>mantenuta</a:t>
            </a:r>
            <a:r>
              <a:rPr lang="fr-FR" sz="2000" u="sng" dirty="0">
                <a:solidFill>
                  <a:srgbClr val="FF0000"/>
                </a:solidFill>
                <a:effectLst>
                  <a:outerShdw blurRad="38100" dist="38100" dir="2700000" algn="tl">
                    <a:srgbClr val="DDDDDD"/>
                  </a:outerShdw>
                </a:effectLst>
                <a:latin typeface="Calibri" pitchFamily="34" charset="0"/>
              </a:rPr>
              <a:t> per 60 </a:t>
            </a:r>
            <a:r>
              <a:rPr lang="fr-FR" sz="2000" u="sng" dirty="0" err="1">
                <a:solidFill>
                  <a:srgbClr val="FF0000"/>
                </a:solidFill>
                <a:effectLst>
                  <a:outerShdw blurRad="38100" dist="38100" dir="2700000" algn="tl">
                    <a:srgbClr val="DDDDDD"/>
                  </a:outerShdw>
                </a:effectLst>
                <a:latin typeface="Calibri" pitchFamily="34" charset="0"/>
              </a:rPr>
              <a:t>minuti</a:t>
            </a:r>
            <a:endParaRPr lang="fr-FR" sz="2000" u="sng" dirty="0">
              <a:solidFill>
                <a:srgbClr val="FF0000"/>
              </a:solidFill>
              <a:effectLst>
                <a:outerShdw blurRad="38100" dist="38100" dir="2700000" algn="tl">
                  <a:srgbClr val="DDDDDD"/>
                </a:outerShdw>
              </a:effectLst>
              <a:latin typeface="Calibri" pitchFamily="34" charset="0"/>
            </a:endParaRPr>
          </a:p>
          <a:p>
            <a:pPr marL="342900" indent="-342900" fontAlgn="auto">
              <a:spcBef>
                <a:spcPct val="20000"/>
              </a:spcBef>
              <a:spcAft>
                <a:spcPts val="0"/>
              </a:spcAft>
              <a:buClr>
                <a:srgbClr val="E7893E"/>
              </a:buClr>
              <a:buFont typeface="Lucida Grande" charset="0"/>
              <a:buChar char="❀"/>
              <a:defRPr/>
            </a:pPr>
            <a:endParaRPr lang="it-IT" sz="2000" b="1" u="sng" dirty="0">
              <a:solidFill>
                <a:srgbClr val="FF0000"/>
              </a:solidFill>
              <a:effectLst>
                <a:outerShdw blurRad="38100" dist="38100" dir="2700000" algn="tl">
                  <a:srgbClr val="DDDDDD"/>
                </a:outerShdw>
              </a:effectLst>
              <a:latin typeface="Calibri" pitchFamily="34" charset="0"/>
            </a:endParaRPr>
          </a:p>
        </p:txBody>
      </p:sp>
      <p:sp>
        <p:nvSpPr>
          <p:cNvPr id="474117" name="Rectangle 7"/>
          <p:cNvSpPr>
            <a:spLocks noChangeArrowheads="1"/>
          </p:cNvSpPr>
          <p:nvPr/>
        </p:nvSpPr>
        <p:spPr bwMode="auto">
          <a:xfrm>
            <a:off x="611188" y="-100013"/>
            <a:ext cx="8281987" cy="1441451"/>
          </a:xfrm>
          <a:prstGeom prst="rect">
            <a:avLst/>
          </a:prstGeom>
          <a:noFill/>
          <a:ln w="9525">
            <a:noFill/>
            <a:miter lim="800000"/>
            <a:headEnd/>
            <a:tailEnd/>
          </a:ln>
        </p:spPr>
        <p:txBody>
          <a:bodyPr anchor="ctr"/>
          <a:lstStyle/>
          <a:p>
            <a:pPr algn="ctr" eaLnBrk="0" hangingPunct="0"/>
            <a:r>
              <a:rPr lang="en-US" sz="3200" b="1">
                <a:solidFill>
                  <a:srgbClr val="FFFF00"/>
                </a:solidFill>
                <a:latin typeface="Calibri" pitchFamily="34" charset="0"/>
              </a:rPr>
              <a:t>I ROO NEL TRATTAMENTO DEL BTcP</a:t>
            </a:r>
            <a:br>
              <a:rPr lang="en-US" sz="3200" b="1">
                <a:solidFill>
                  <a:srgbClr val="FFFF00"/>
                </a:solidFill>
                <a:latin typeface="Calibri" pitchFamily="34" charset="0"/>
              </a:rPr>
            </a:br>
            <a:r>
              <a:rPr lang="en-US" sz="3200" b="1">
                <a:solidFill>
                  <a:srgbClr val="FFFF00"/>
                </a:solidFill>
                <a:latin typeface="Calibri" pitchFamily="34" charset="0"/>
              </a:rPr>
              <a:t>TRANSBUCCALE - SUBLINGUALE</a:t>
            </a:r>
          </a:p>
        </p:txBody>
      </p:sp>
      <p:grpSp>
        <p:nvGrpSpPr>
          <p:cNvPr id="474118" name="Group 15"/>
          <p:cNvGrpSpPr>
            <a:grpSpLocks/>
          </p:cNvGrpSpPr>
          <p:nvPr/>
        </p:nvGrpSpPr>
        <p:grpSpPr bwMode="auto">
          <a:xfrm>
            <a:off x="6227763" y="2679700"/>
            <a:ext cx="3024187" cy="2592388"/>
            <a:chOff x="1837" y="1026"/>
            <a:chExt cx="1905" cy="1633"/>
          </a:xfrm>
        </p:grpSpPr>
        <p:pic>
          <p:nvPicPr>
            <p:cNvPr id="474123" name="Picture 16"/>
            <p:cNvPicPr>
              <a:picLocks noChangeAspect="1" noChangeArrowheads="1"/>
            </p:cNvPicPr>
            <p:nvPr/>
          </p:nvPicPr>
          <p:blipFill>
            <a:blip r:embed="rId5"/>
            <a:srcRect/>
            <a:stretch>
              <a:fillRect/>
            </a:stretch>
          </p:blipFill>
          <p:spPr bwMode="auto">
            <a:xfrm>
              <a:off x="1837" y="1026"/>
              <a:ext cx="1667" cy="1311"/>
            </a:xfrm>
            <a:prstGeom prst="rect">
              <a:avLst/>
            </a:prstGeom>
            <a:noFill/>
            <a:ln w="9525">
              <a:noFill/>
              <a:miter lim="800000"/>
              <a:headEnd/>
              <a:tailEnd/>
            </a:ln>
          </p:spPr>
        </p:pic>
        <p:sp>
          <p:nvSpPr>
            <p:cNvPr id="474124" name="Text Box 17"/>
            <p:cNvSpPr txBox="1">
              <a:spLocks noChangeArrowheads="1"/>
            </p:cNvSpPr>
            <p:nvPr/>
          </p:nvSpPr>
          <p:spPr bwMode="auto">
            <a:xfrm>
              <a:off x="2120" y="2505"/>
              <a:ext cx="1622" cy="154"/>
            </a:xfrm>
            <a:prstGeom prst="rect">
              <a:avLst/>
            </a:prstGeom>
            <a:noFill/>
            <a:ln w="9525">
              <a:noFill/>
              <a:miter lim="800000"/>
              <a:headEnd/>
              <a:tailEnd/>
            </a:ln>
          </p:spPr>
          <p:txBody>
            <a:bodyPr>
              <a:spAutoFit/>
            </a:bodyPr>
            <a:lstStyle/>
            <a:p>
              <a:pPr>
                <a:spcBef>
                  <a:spcPct val="50000"/>
                </a:spcBef>
              </a:pPr>
              <a:r>
                <a:rPr lang="it-IT" sz="1000" b="1">
                  <a:solidFill>
                    <a:srgbClr val="A50021"/>
                  </a:solidFill>
                  <a:latin typeface="Calisto MT" pitchFamily="18" charset="0"/>
                </a:rPr>
                <a:t>Durata degli episodi di BTcP (minuti)</a:t>
              </a:r>
            </a:p>
          </p:txBody>
        </p:sp>
        <p:sp>
          <p:nvSpPr>
            <p:cNvPr id="474125" name="Text Box 18"/>
            <p:cNvSpPr txBox="1">
              <a:spLocks noChangeArrowheads="1"/>
            </p:cNvSpPr>
            <p:nvPr/>
          </p:nvSpPr>
          <p:spPr bwMode="auto">
            <a:xfrm>
              <a:off x="2381" y="2341"/>
              <a:ext cx="1123" cy="154"/>
            </a:xfrm>
            <a:prstGeom prst="rect">
              <a:avLst/>
            </a:prstGeom>
            <a:noFill/>
            <a:ln w="9525">
              <a:noFill/>
              <a:miter lim="800000"/>
              <a:headEnd/>
              <a:tailEnd/>
            </a:ln>
          </p:spPr>
          <p:txBody>
            <a:bodyPr>
              <a:spAutoFit/>
            </a:bodyPr>
            <a:lstStyle/>
            <a:p>
              <a:pPr>
                <a:spcBef>
                  <a:spcPct val="50000"/>
                </a:spcBef>
              </a:pPr>
              <a:r>
                <a:rPr lang="it-IT" sz="1000" b="1">
                  <a:solidFill>
                    <a:srgbClr val="4D4D4D"/>
                  </a:solidFill>
                  <a:latin typeface="Calisto MT" pitchFamily="18" charset="0"/>
                </a:rPr>
                <a:t>&lt;15	&gt;15-30	      &gt;30-60</a:t>
              </a:r>
            </a:p>
          </p:txBody>
        </p:sp>
      </p:grpSp>
      <p:sp>
        <p:nvSpPr>
          <p:cNvPr id="474119" name="Text Box 19"/>
          <p:cNvSpPr txBox="1">
            <a:spLocks noChangeArrowheads="1"/>
          </p:cNvSpPr>
          <p:nvPr/>
        </p:nvSpPr>
        <p:spPr bwMode="auto">
          <a:xfrm>
            <a:off x="4048125" y="6092825"/>
            <a:ext cx="1100138" cy="274638"/>
          </a:xfrm>
          <a:prstGeom prst="rect">
            <a:avLst/>
          </a:prstGeom>
          <a:solidFill>
            <a:schemeClr val="bg1"/>
          </a:solidFill>
          <a:ln w="9525">
            <a:noFill/>
            <a:miter lim="800000"/>
            <a:headEnd/>
            <a:tailEnd/>
          </a:ln>
        </p:spPr>
        <p:txBody>
          <a:bodyPr wrap="none">
            <a:spAutoFit/>
          </a:bodyPr>
          <a:lstStyle/>
          <a:p>
            <a:pPr defTabSz="914400"/>
            <a:r>
              <a:rPr lang="it-IT" sz="1200" b="1">
                <a:latin typeface="Calisto MT" pitchFamily="18" charset="0"/>
              </a:rPr>
              <a:t>Tempo (min)</a:t>
            </a:r>
          </a:p>
        </p:txBody>
      </p:sp>
      <p:sp>
        <p:nvSpPr>
          <p:cNvPr id="474120" name="Text Box 20"/>
          <p:cNvSpPr txBox="1">
            <a:spLocks noChangeArrowheads="1"/>
          </p:cNvSpPr>
          <p:nvPr/>
        </p:nvSpPr>
        <p:spPr bwMode="auto">
          <a:xfrm rot="-5400000">
            <a:off x="-323056" y="3942556"/>
            <a:ext cx="2508250" cy="274638"/>
          </a:xfrm>
          <a:prstGeom prst="rect">
            <a:avLst/>
          </a:prstGeom>
          <a:solidFill>
            <a:schemeClr val="bg1"/>
          </a:solidFill>
          <a:ln w="9525">
            <a:noFill/>
            <a:miter lim="800000"/>
            <a:headEnd/>
            <a:tailEnd/>
          </a:ln>
        </p:spPr>
        <p:txBody>
          <a:bodyPr wrap="none">
            <a:spAutoFit/>
          </a:bodyPr>
          <a:lstStyle/>
          <a:p>
            <a:r>
              <a:rPr lang="it-IT" sz="1200" b="1">
                <a:latin typeface="Calisto MT" pitchFamily="18" charset="0"/>
              </a:rPr>
              <a:t>Concentrazione Fentanil (ng\ml)</a:t>
            </a:r>
          </a:p>
        </p:txBody>
      </p:sp>
      <p:sp>
        <p:nvSpPr>
          <p:cNvPr id="474121" name="Rectangle 15"/>
          <p:cNvSpPr>
            <a:spLocks noChangeArrowheads="1"/>
          </p:cNvSpPr>
          <p:nvPr/>
        </p:nvSpPr>
        <p:spPr bwMode="auto">
          <a:xfrm>
            <a:off x="7740650" y="6092825"/>
            <a:ext cx="1403350" cy="765175"/>
          </a:xfrm>
          <a:prstGeom prst="rect">
            <a:avLst/>
          </a:prstGeom>
          <a:solidFill>
            <a:schemeClr val="bg1"/>
          </a:solidFill>
          <a:ln w="9525">
            <a:noFill/>
            <a:miter lim="800000"/>
            <a:headEnd/>
            <a:tailEnd/>
          </a:ln>
        </p:spPr>
        <p:txBody>
          <a:bodyPr wrap="none" anchor="ctr"/>
          <a:lstStyle/>
          <a:p>
            <a:pPr defTabSz="914400"/>
            <a:endParaRPr lang="it-IT" sz="2800">
              <a:latin typeface="Calisto MT" pitchFamily="18" charset="0"/>
            </a:endParaRPr>
          </a:p>
        </p:txBody>
      </p:sp>
      <p:sp>
        <p:nvSpPr>
          <p:cNvPr id="474122" name="Rectangle 16"/>
          <p:cNvSpPr>
            <a:spLocks noChangeArrowheads="1"/>
          </p:cNvSpPr>
          <p:nvPr/>
        </p:nvSpPr>
        <p:spPr bwMode="auto">
          <a:xfrm>
            <a:off x="1547813" y="2852738"/>
            <a:ext cx="719137" cy="3313112"/>
          </a:xfrm>
          <a:prstGeom prst="rect">
            <a:avLst/>
          </a:prstGeom>
          <a:noFill/>
          <a:ln w="38100">
            <a:solidFill>
              <a:srgbClr val="CC0000"/>
            </a:solidFill>
            <a:miter lim="800000"/>
            <a:headEnd/>
            <a:tailEnd/>
          </a:ln>
        </p:spPr>
        <p:txBody>
          <a:bodyPr wrap="none" anchor="ctr"/>
          <a:lstStyle/>
          <a:p>
            <a:pPr algn="ctr" defTabSz="914400"/>
            <a:endParaRPr lang="it-IT" sz="2800">
              <a:solidFill>
                <a:srgbClr val="FFFF00"/>
              </a:solidFill>
              <a:latin typeface="Calisto MT"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6161" name="Espace réservé du numéro de diapositive 3"/>
          <p:cNvSpPr txBox="1">
            <a:spLocks noGrp="1"/>
          </p:cNvSpPr>
          <p:nvPr/>
        </p:nvSpPr>
        <p:spPr bwMode="auto">
          <a:xfrm>
            <a:off x="7010400" y="6669088"/>
            <a:ext cx="2133600" cy="188912"/>
          </a:xfrm>
          <a:prstGeom prst="rect">
            <a:avLst/>
          </a:prstGeom>
          <a:noFill/>
          <a:ln w="9525">
            <a:noFill/>
            <a:miter lim="800000"/>
            <a:headEnd/>
            <a:tailEnd/>
          </a:ln>
        </p:spPr>
        <p:txBody>
          <a:bodyPr/>
          <a:lstStyle/>
          <a:p>
            <a:pPr algn="r" defTabSz="914400"/>
            <a:fld id="{EA7B5E45-DD49-49BA-B597-9B3D2D903415}" type="slidenum">
              <a:rPr lang="fr-FR" sz="800">
                <a:solidFill>
                  <a:srgbClr val="0F5E47"/>
                </a:solidFill>
                <a:latin typeface="Calisto MT" pitchFamily="18" charset="0"/>
              </a:rPr>
              <a:pPr algn="r" defTabSz="914400"/>
              <a:t>85</a:t>
            </a:fld>
            <a:endParaRPr lang="fr-FR" sz="800">
              <a:solidFill>
                <a:srgbClr val="0F5E47"/>
              </a:solidFill>
              <a:latin typeface="Calisto MT" pitchFamily="18" charset="0"/>
            </a:endParaRPr>
          </a:p>
        </p:txBody>
      </p:sp>
      <p:pic>
        <p:nvPicPr>
          <p:cNvPr id="476162" name="Image 5" descr="BasegraphBTP.gif"/>
          <p:cNvPicPr>
            <a:picLocks noChangeAspect="1"/>
          </p:cNvPicPr>
          <p:nvPr/>
        </p:nvPicPr>
        <p:blipFill>
          <a:blip r:embed="rId3"/>
          <a:srcRect/>
          <a:stretch>
            <a:fillRect/>
          </a:stretch>
        </p:blipFill>
        <p:spPr bwMode="auto">
          <a:xfrm>
            <a:off x="611188" y="1925638"/>
            <a:ext cx="7881937" cy="4476750"/>
          </a:xfrm>
          <a:prstGeom prst="rect">
            <a:avLst/>
          </a:prstGeom>
          <a:noFill/>
          <a:ln w="9525">
            <a:noFill/>
            <a:miter lim="800000"/>
            <a:headEnd/>
            <a:tailEnd/>
          </a:ln>
        </p:spPr>
      </p:pic>
      <p:sp>
        <p:nvSpPr>
          <p:cNvPr id="476163" name="Espace réservé du numéro de diapositive 3"/>
          <p:cNvSpPr txBox="1">
            <a:spLocks noGrp="1"/>
          </p:cNvSpPr>
          <p:nvPr/>
        </p:nvSpPr>
        <p:spPr bwMode="auto">
          <a:xfrm>
            <a:off x="7010400" y="6669088"/>
            <a:ext cx="2133600" cy="188912"/>
          </a:xfrm>
          <a:prstGeom prst="rect">
            <a:avLst/>
          </a:prstGeom>
          <a:noFill/>
          <a:ln w="9525">
            <a:noFill/>
            <a:miter lim="800000"/>
            <a:headEnd/>
            <a:tailEnd/>
          </a:ln>
        </p:spPr>
        <p:txBody>
          <a:bodyPr/>
          <a:lstStyle/>
          <a:p>
            <a:pPr algn="r" defTabSz="914400"/>
            <a:fld id="{73A594C2-1248-4166-B88C-2A648AA1804A}" type="slidenum">
              <a:rPr lang="fr-FR" sz="800">
                <a:latin typeface="Calisto MT" pitchFamily="18" charset="0"/>
              </a:rPr>
              <a:pPr algn="r" defTabSz="914400"/>
              <a:t>85</a:t>
            </a:fld>
            <a:endParaRPr lang="fr-FR" sz="800">
              <a:latin typeface="Calisto MT" pitchFamily="18" charset="0"/>
            </a:endParaRPr>
          </a:p>
        </p:txBody>
      </p:sp>
      <p:grpSp>
        <p:nvGrpSpPr>
          <p:cNvPr id="2" name="Group 9"/>
          <p:cNvGrpSpPr>
            <a:grpSpLocks/>
          </p:cNvGrpSpPr>
          <p:nvPr/>
        </p:nvGrpSpPr>
        <p:grpSpPr bwMode="auto">
          <a:xfrm>
            <a:off x="1465263" y="2387600"/>
            <a:ext cx="5384800" cy="3421063"/>
            <a:chOff x="1021" y="1613"/>
            <a:chExt cx="3392" cy="2155"/>
          </a:xfrm>
        </p:grpSpPr>
        <p:pic>
          <p:nvPicPr>
            <p:cNvPr id="8" name="Image 7"/>
            <p:cNvPicPr>
              <a:picLocks noChangeAspect="1"/>
            </p:cNvPicPr>
            <p:nvPr/>
          </p:nvPicPr>
          <p:blipFill>
            <a:blip r:embed="rId4"/>
            <a:srcRect/>
            <a:stretch>
              <a:fillRect/>
            </a:stretch>
          </p:blipFill>
          <p:spPr bwMode="auto">
            <a:xfrm>
              <a:off x="1021" y="1613"/>
              <a:ext cx="2896" cy="2155"/>
            </a:xfrm>
            <a:prstGeom prst="rect">
              <a:avLst/>
            </a:prstGeom>
            <a:noFill/>
            <a:ln w="9525">
              <a:noFill/>
              <a:miter lim="800000"/>
              <a:headEnd/>
              <a:tailEnd/>
            </a:ln>
            <a:effectLst>
              <a:outerShdw blurRad="63500" dist="50800" dir="2700000" rotWithShape="0">
                <a:srgbClr val="000000">
                  <a:alpha val="42998"/>
                </a:srgbClr>
              </a:outerShdw>
            </a:effectLst>
          </p:spPr>
        </p:pic>
        <p:sp>
          <p:nvSpPr>
            <p:cNvPr id="476176" name="Text Box 8"/>
            <p:cNvSpPr txBox="1">
              <a:spLocks noChangeArrowheads="1"/>
            </p:cNvSpPr>
            <p:nvPr/>
          </p:nvSpPr>
          <p:spPr bwMode="auto">
            <a:xfrm>
              <a:off x="3932" y="2959"/>
              <a:ext cx="481" cy="250"/>
            </a:xfrm>
            <a:prstGeom prst="rect">
              <a:avLst/>
            </a:prstGeom>
            <a:noFill/>
            <a:ln w="9525">
              <a:noFill/>
              <a:miter lim="800000"/>
              <a:headEnd/>
              <a:tailEnd/>
            </a:ln>
          </p:spPr>
          <p:txBody>
            <a:bodyPr wrap="none">
              <a:spAutoFit/>
            </a:bodyPr>
            <a:lstStyle/>
            <a:p>
              <a:pPr defTabSz="914400"/>
              <a:r>
                <a:rPr lang="fr-FR" sz="2000" b="1">
                  <a:solidFill>
                    <a:srgbClr val="249B38"/>
                  </a:solidFill>
                  <a:latin typeface="Calisto MT" pitchFamily="18" charset="0"/>
                </a:rPr>
                <a:t>INFS</a:t>
              </a:r>
            </a:p>
          </p:txBody>
        </p:sp>
      </p:grpSp>
      <p:sp>
        <p:nvSpPr>
          <p:cNvPr id="476165" name="Rectangle 14"/>
          <p:cNvSpPr>
            <a:spLocks noChangeArrowheads="1"/>
          </p:cNvSpPr>
          <p:nvPr/>
        </p:nvSpPr>
        <p:spPr bwMode="auto">
          <a:xfrm>
            <a:off x="1390650" y="6238875"/>
            <a:ext cx="7512050" cy="358775"/>
          </a:xfrm>
          <a:prstGeom prst="rect">
            <a:avLst/>
          </a:prstGeom>
          <a:solidFill>
            <a:srgbClr val="FFFFFF"/>
          </a:solidFill>
          <a:ln w="9525">
            <a:noFill/>
            <a:miter lim="800000"/>
            <a:headEnd/>
            <a:tailEnd/>
          </a:ln>
        </p:spPr>
        <p:txBody>
          <a:bodyPr/>
          <a:lstStyle/>
          <a:p>
            <a:pPr defTabSz="914400"/>
            <a:r>
              <a:rPr lang="en-GB" sz="1200" i="1">
                <a:latin typeface="Calisto MT" pitchFamily="18" charset="0"/>
              </a:rPr>
              <a:t>M Darwish et al. Poster presented at the </a:t>
            </a:r>
            <a:r>
              <a:rPr lang="fr-FR" sz="1200" i="1">
                <a:latin typeface="Calisto MT" pitchFamily="18" charset="0"/>
              </a:rPr>
              <a:t>British Pharmacological Society, December 15th 2010.</a:t>
            </a:r>
            <a:endParaRPr lang="en-GB" sz="1200" i="1">
              <a:latin typeface="Calisto MT" pitchFamily="18" charset="0"/>
            </a:endParaRPr>
          </a:p>
        </p:txBody>
      </p:sp>
      <p:sp>
        <p:nvSpPr>
          <p:cNvPr id="476166" name="Text Box 9"/>
          <p:cNvSpPr txBox="1">
            <a:spLocks noChangeArrowheads="1"/>
          </p:cNvSpPr>
          <p:nvPr/>
        </p:nvSpPr>
        <p:spPr bwMode="auto">
          <a:xfrm>
            <a:off x="457200" y="1143000"/>
            <a:ext cx="8191500" cy="457200"/>
          </a:xfrm>
          <a:prstGeom prst="rect">
            <a:avLst/>
          </a:prstGeom>
          <a:noFill/>
          <a:ln w="9525">
            <a:solidFill>
              <a:srgbClr val="CC0066"/>
            </a:solidFill>
            <a:miter lim="800000"/>
            <a:headEnd/>
            <a:tailEnd/>
          </a:ln>
        </p:spPr>
        <p:txBody>
          <a:bodyPr/>
          <a:lstStyle/>
          <a:p>
            <a:pPr marL="342900" indent="-342900">
              <a:spcBef>
                <a:spcPct val="20000"/>
              </a:spcBef>
              <a:buClr>
                <a:srgbClr val="E7893E"/>
              </a:buClr>
              <a:buFont typeface="Lucida Grande"/>
              <a:buChar char="❀"/>
            </a:pPr>
            <a:r>
              <a:rPr lang="it-IT" sz="2800" b="1">
                <a:solidFill>
                  <a:schemeClr val="bg1"/>
                </a:solidFill>
                <a:latin typeface="Calibri" pitchFamily="34" charset="0"/>
              </a:rPr>
              <a:t>Profilo concentrazione plasmatica - Tempo</a:t>
            </a:r>
          </a:p>
        </p:txBody>
      </p:sp>
      <p:sp>
        <p:nvSpPr>
          <p:cNvPr id="476167" name="Rectangle 7"/>
          <p:cNvSpPr>
            <a:spLocks noChangeArrowheads="1"/>
          </p:cNvSpPr>
          <p:nvPr/>
        </p:nvSpPr>
        <p:spPr bwMode="auto">
          <a:xfrm>
            <a:off x="682625" y="-26988"/>
            <a:ext cx="8353425" cy="1225551"/>
          </a:xfrm>
          <a:prstGeom prst="rect">
            <a:avLst/>
          </a:prstGeom>
          <a:noFill/>
          <a:ln w="9525">
            <a:noFill/>
            <a:miter lim="800000"/>
            <a:headEnd/>
            <a:tailEnd/>
          </a:ln>
        </p:spPr>
        <p:txBody>
          <a:bodyPr anchor="ctr"/>
          <a:lstStyle/>
          <a:p>
            <a:pPr algn="ctr" eaLnBrk="0" hangingPunct="0"/>
            <a:r>
              <a:rPr lang="en-US" sz="2800" b="1">
                <a:solidFill>
                  <a:srgbClr val="FFFF00"/>
                </a:solidFill>
                <a:latin typeface="Calibri" pitchFamily="34" charset="0"/>
              </a:rPr>
              <a:t>I ROO NEL TRATTAMENTO DEL BTcP</a:t>
            </a:r>
            <a:br>
              <a:rPr lang="en-US" sz="2800" b="1">
                <a:solidFill>
                  <a:srgbClr val="FFFF00"/>
                </a:solidFill>
                <a:latin typeface="Calibri" pitchFamily="34" charset="0"/>
              </a:rPr>
            </a:br>
            <a:r>
              <a:rPr lang="en-US" sz="2800" b="1">
                <a:solidFill>
                  <a:srgbClr val="FFFF00"/>
                </a:solidFill>
                <a:latin typeface="Calibri" pitchFamily="34" charset="0"/>
              </a:rPr>
              <a:t>INFS (INTRANASAL FENTANYL SPRAY)</a:t>
            </a:r>
          </a:p>
        </p:txBody>
      </p:sp>
      <p:grpSp>
        <p:nvGrpSpPr>
          <p:cNvPr id="476168" name="Group 16"/>
          <p:cNvGrpSpPr>
            <a:grpSpLocks/>
          </p:cNvGrpSpPr>
          <p:nvPr/>
        </p:nvGrpSpPr>
        <p:grpSpPr bwMode="auto">
          <a:xfrm>
            <a:off x="6227763" y="1916113"/>
            <a:ext cx="3024187" cy="2592387"/>
            <a:chOff x="1837" y="1026"/>
            <a:chExt cx="1905" cy="1633"/>
          </a:xfrm>
        </p:grpSpPr>
        <p:pic>
          <p:nvPicPr>
            <p:cNvPr id="476172" name="Picture 17"/>
            <p:cNvPicPr>
              <a:picLocks noChangeAspect="1" noChangeArrowheads="1"/>
            </p:cNvPicPr>
            <p:nvPr/>
          </p:nvPicPr>
          <p:blipFill>
            <a:blip r:embed="rId5"/>
            <a:srcRect/>
            <a:stretch>
              <a:fillRect/>
            </a:stretch>
          </p:blipFill>
          <p:spPr bwMode="auto">
            <a:xfrm>
              <a:off x="1837" y="1026"/>
              <a:ext cx="1667" cy="1311"/>
            </a:xfrm>
            <a:prstGeom prst="rect">
              <a:avLst/>
            </a:prstGeom>
            <a:noFill/>
            <a:ln w="9525">
              <a:noFill/>
              <a:miter lim="800000"/>
              <a:headEnd/>
              <a:tailEnd/>
            </a:ln>
          </p:spPr>
        </p:pic>
        <p:sp>
          <p:nvSpPr>
            <p:cNvPr id="476173" name="Text Box 18"/>
            <p:cNvSpPr txBox="1">
              <a:spLocks noChangeArrowheads="1"/>
            </p:cNvSpPr>
            <p:nvPr/>
          </p:nvSpPr>
          <p:spPr bwMode="auto">
            <a:xfrm>
              <a:off x="2120" y="2505"/>
              <a:ext cx="1622" cy="154"/>
            </a:xfrm>
            <a:prstGeom prst="rect">
              <a:avLst/>
            </a:prstGeom>
            <a:noFill/>
            <a:ln w="9525">
              <a:noFill/>
              <a:miter lim="800000"/>
              <a:headEnd/>
              <a:tailEnd/>
            </a:ln>
          </p:spPr>
          <p:txBody>
            <a:bodyPr>
              <a:spAutoFit/>
            </a:bodyPr>
            <a:lstStyle/>
            <a:p>
              <a:pPr>
                <a:spcBef>
                  <a:spcPct val="50000"/>
                </a:spcBef>
              </a:pPr>
              <a:r>
                <a:rPr lang="it-IT" sz="1000" b="1">
                  <a:solidFill>
                    <a:srgbClr val="A50021"/>
                  </a:solidFill>
                  <a:latin typeface="Calisto MT" pitchFamily="18" charset="0"/>
                </a:rPr>
                <a:t>Durata degli episodi di BTcP (minuti)</a:t>
              </a:r>
            </a:p>
          </p:txBody>
        </p:sp>
        <p:sp>
          <p:nvSpPr>
            <p:cNvPr id="476174" name="Text Box 19"/>
            <p:cNvSpPr txBox="1">
              <a:spLocks noChangeArrowheads="1"/>
            </p:cNvSpPr>
            <p:nvPr/>
          </p:nvSpPr>
          <p:spPr bwMode="auto">
            <a:xfrm>
              <a:off x="2381" y="2341"/>
              <a:ext cx="1123" cy="154"/>
            </a:xfrm>
            <a:prstGeom prst="rect">
              <a:avLst/>
            </a:prstGeom>
            <a:noFill/>
            <a:ln w="9525">
              <a:noFill/>
              <a:miter lim="800000"/>
              <a:headEnd/>
              <a:tailEnd/>
            </a:ln>
          </p:spPr>
          <p:txBody>
            <a:bodyPr>
              <a:spAutoFit/>
            </a:bodyPr>
            <a:lstStyle/>
            <a:p>
              <a:pPr>
                <a:spcBef>
                  <a:spcPct val="50000"/>
                </a:spcBef>
              </a:pPr>
              <a:r>
                <a:rPr lang="it-IT" sz="1000" b="1">
                  <a:solidFill>
                    <a:srgbClr val="4D4D4D"/>
                  </a:solidFill>
                  <a:latin typeface="Calisto MT" pitchFamily="18" charset="0"/>
                </a:rPr>
                <a:t>&lt;15	&gt;15-30	      &gt;30-60</a:t>
              </a:r>
            </a:p>
          </p:txBody>
        </p:sp>
      </p:grpSp>
      <p:sp>
        <p:nvSpPr>
          <p:cNvPr id="476169" name="Text Box 20"/>
          <p:cNvSpPr txBox="1">
            <a:spLocks noChangeArrowheads="1"/>
          </p:cNvSpPr>
          <p:nvPr/>
        </p:nvSpPr>
        <p:spPr bwMode="auto">
          <a:xfrm>
            <a:off x="4067175" y="6035675"/>
            <a:ext cx="1100138" cy="274638"/>
          </a:xfrm>
          <a:prstGeom prst="rect">
            <a:avLst/>
          </a:prstGeom>
          <a:solidFill>
            <a:schemeClr val="bg1"/>
          </a:solidFill>
          <a:ln w="9525">
            <a:noFill/>
            <a:miter lim="800000"/>
            <a:headEnd/>
            <a:tailEnd/>
          </a:ln>
        </p:spPr>
        <p:txBody>
          <a:bodyPr wrap="none">
            <a:spAutoFit/>
          </a:bodyPr>
          <a:lstStyle/>
          <a:p>
            <a:r>
              <a:rPr lang="it-IT" sz="1200" b="1">
                <a:latin typeface="Calisto MT" pitchFamily="18" charset="0"/>
              </a:rPr>
              <a:t>Tempo (min)</a:t>
            </a:r>
          </a:p>
        </p:txBody>
      </p:sp>
      <p:sp>
        <p:nvSpPr>
          <p:cNvPr id="476170" name="Text Box 21"/>
          <p:cNvSpPr txBox="1">
            <a:spLocks noChangeArrowheads="1"/>
          </p:cNvSpPr>
          <p:nvPr/>
        </p:nvSpPr>
        <p:spPr bwMode="auto">
          <a:xfrm rot="-5400000">
            <a:off x="-565150" y="3643313"/>
            <a:ext cx="2630487" cy="274638"/>
          </a:xfrm>
          <a:prstGeom prst="rect">
            <a:avLst/>
          </a:prstGeom>
          <a:solidFill>
            <a:schemeClr val="bg1"/>
          </a:solidFill>
          <a:ln w="9525">
            <a:noFill/>
            <a:miter lim="800000"/>
            <a:headEnd/>
            <a:tailEnd/>
          </a:ln>
        </p:spPr>
        <p:txBody>
          <a:bodyPr>
            <a:spAutoFit/>
          </a:bodyPr>
          <a:lstStyle/>
          <a:p>
            <a:r>
              <a:rPr lang="it-IT" sz="1200" b="1">
                <a:latin typeface="Calisto MT" pitchFamily="18" charset="0"/>
              </a:rPr>
              <a:t>Concentrazione Fentanil (ng\ml)</a:t>
            </a:r>
          </a:p>
        </p:txBody>
      </p:sp>
      <p:sp>
        <p:nvSpPr>
          <p:cNvPr id="476171" name="Rectangle 17"/>
          <p:cNvSpPr>
            <a:spLocks noChangeArrowheads="1"/>
          </p:cNvSpPr>
          <p:nvPr/>
        </p:nvSpPr>
        <p:spPr bwMode="auto">
          <a:xfrm>
            <a:off x="1765300" y="2276475"/>
            <a:ext cx="862013" cy="3529013"/>
          </a:xfrm>
          <a:prstGeom prst="rect">
            <a:avLst/>
          </a:prstGeom>
          <a:noFill/>
          <a:ln w="38100">
            <a:solidFill>
              <a:srgbClr val="CC0066"/>
            </a:solidFill>
            <a:miter lim="800000"/>
            <a:headEnd/>
            <a:tailEnd/>
          </a:ln>
        </p:spPr>
        <p:txBody>
          <a:bodyPr wrap="none" anchor="ctr"/>
          <a:lstStyle/>
          <a:p>
            <a:pPr algn="ctr" defTabSz="914400"/>
            <a:endParaRPr lang="it-IT" sz="2800">
              <a:solidFill>
                <a:srgbClr val="FFFF00"/>
              </a:solidFill>
              <a:latin typeface="Calisto MT"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49592" name="Group 56"/>
          <p:cNvGraphicFramePr>
            <a:graphicFrameLocks noGrp="1"/>
          </p:cNvGraphicFramePr>
          <p:nvPr/>
        </p:nvGraphicFramePr>
        <p:xfrm>
          <a:off x="0" y="1152525"/>
          <a:ext cx="9144000" cy="5589588"/>
        </p:xfrm>
        <a:graphic>
          <a:graphicData uri="http://schemas.openxmlformats.org/drawingml/2006/table">
            <a:tbl>
              <a:tblPr/>
              <a:tblGrid>
                <a:gridCol w="1646238"/>
                <a:gridCol w="2144712"/>
                <a:gridCol w="1695450"/>
                <a:gridCol w="1828800"/>
                <a:gridCol w="1828800"/>
              </a:tblGrid>
              <a:tr h="1089025">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endParaRPr kumimoji="0" lang="it-IT" sz="1600" b="1" i="0" u="none" strike="noStrike" cap="none" normalizeH="0" baseline="0">
                        <a:ln>
                          <a:noFill/>
                        </a:ln>
                        <a:solidFill>
                          <a:srgbClr val="FFFFFF"/>
                        </a:solidFill>
                        <a:effectLst/>
                        <a:latin typeface="Calibri" pitchFamily="34"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400" b="1" i="0" u="none" strike="noStrike" cap="none" normalizeH="0" baseline="0">
                          <a:ln>
                            <a:noFill/>
                          </a:ln>
                          <a:solidFill>
                            <a:srgbClr val="FFFFFF"/>
                          </a:solidFill>
                          <a:effectLst/>
                          <a:latin typeface="Calibri" pitchFamily="34" charset="0"/>
                          <a:ea typeface="MS PGothic" pitchFamily="34" charset="-128"/>
                          <a:cs typeface="MS PGothic" pitchFamily="34" charset="-128"/>
                        </a:rPr>
                        <a:t>Spray nasale</a:t>
                      </a:r>
                    </a:p>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400" b="1" i="0" u="none" strike="noStrike" cap="none" normalizeH="0" baseline="0">
                          <a:ln>
                            <a:noFill/>
                          </a:ln>
                          <a:solidFill>
                            <a:srgbClr val="FFFFFF"/>
                          </a:solidFill>
                          <a:effectLst/>
                          <a:latin typeface="Calibri" pitchFamily="34" charset="0"/>
                          <a:ea typeface="MS PGothic" pitchFamily="34" charset="-128"/>
                          <a:cs typeface="MS PGothic" pitchFamily="34" charset="-128"/>
                        </a:rPr>
                        <a:t>no-pec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400" b="1" i="0" u="none" strike="noStrike" cap="none" normalizeH="0" baseline="0">
                          <a:ln>
                            <a:noFill/>
                          </a:ln>
                          <a:solidFill>
                            <a:srgbClr val="FFFFFF"/>
                          </a:solidFill>
                          <a:effectLst/>
                          <a:latin typeface="Calibri" pitchFamily="34" charset="0"/>
                          <a:ea typeface="MS PGothic" pitchFamily="34" charset="-128"/>
                          <a:cs typeface="MS PGothic" pitchFamily="34" charset="-128"/>
                        </a:rPr>
                        <a:t>OTFC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400" b="1" i="0" u="none" strike="noStrike" cap="none" normalizeH="0" baseline="0">
                          <a:ln>
                            <a:noFill/>
                          </a:ln>
                          <a:solidFill>
                            <a:srgbClr val="FFFFFF"/>
                          </a:solidFill>
                          <a:effectLst/>
                          <a:latin typeface="Calibri" pitchFamily="34" charset="0"/>
                          <a:ea typeface="MS PGothic" pitchFamily="34" charset="-128"/>
                          <a:cs typeface="MS PGothic" pitchFamily="34" charset="-128"/>
                        </a:rPr>
                        <a:t>Cp orosolubili</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400" b="1" i="0" u="none" strike="noStrike" cap="none" normalizeH="0" baseline="0">
                          <a:ln>
                            <a:noFill/>
                          </a:ln>
                          <a:solidFill>
                            <a:srgbClr val="FFFFFF"/>
                          </a:solidFill>
                          <a:effectLst/>
                          <a:latin typeface="Calibri" pitchFamily="34" charset="0"/>
                          <a:ea typeface="MS PGothic" pitchFamily="34" charset="-128"/>
                          <a:cs typeface="MS PGothic" pitchFamily="34" charset="-128"/>
                        </a:rPr>
                        <a:t>Cp sublinguali</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20725">
                <a:tc>
                  <a:txBody>
                    <a:bodyPr/>
                    <a:lstStyle/>
                    <a:p>
                      <a:pPr marL="0" marR="0" lvl="0" indent="0" algn="l"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FFFF00"/>
                          </a:solidFill>
                          <a:effectLst/>
                          <a:latin typeface="Calibri" pitchFamily="34" charset="0"/>
                          <a:ea typeface="MS PGothic" pitchFamily="34" charset="-128"/>
                          <a:cs typeface="MS PGothic" pitchFamily="34" charset="-128"/>
                        </a:rPr>
                        <a:t>Nausea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B6BC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FFFF00"/>
                          </a:solidFill>
                          <a:effectLst/>
                          <a:latin typeface="Calibri" pitchFamily="34" charset="0"/>
                          <a:ea typeface="MS PGothic" pitchFamily="34" charset="-128"/>
                          <a:cs typeface="MS PGothic" pitchFamily="34" charset="-128"/>
                        </a:rPr>
                        <a:t>8,2-9,3 %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B6BC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FFFF00"/>
                          </a:solidFill>
                          <a:effectLst/>
                          <a:latin typeface="Calibri" pitchFamily="34" charset="0"/>
                          <a:ea typeface="MS PGothic" pitchFamily="34" charset="-128"/>
                          <a:cs typeface="MS PGothic" pitchFamily="34" charset="-128"/>
                        </a:rPr>
                        <a:t>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B6BC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FFFF00"/>
                          </a:solidFill>
                          <a:effectLst/>
                          <a:latin typeface="Calibri" pitchFamily="34" charset="0"/>
                          <a:ea typeface="MS PGothic" pitchFamily="34" charset="-128"/>
                          <a:cs typeface="MS PGothic" pitchFamily="34" charset="-128"/>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B6BC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FFFF00"/>
                          </a:solidFill>
                          <a:effectLst/>
                          <a:latin typeface="Calibri" pitchFamily="34" charset="0"/>
                          <a:ea typeface="MS PGothic" pitchFamily="34" charset="-128"/>
                          <a:cs typeface="MS PGothic" pitchFamily="34" charset="-128"/>
                        </a:rPr>
                        <a:t>12,2%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B6BCF"/>
                    </a:solidFill>
                  </a:tcPr>
                </a:tc>
              </a:tr>
              <a:tr h="717550">
                <a:tc>
                  <a:txBody>
                    <a:bodyPr/>
                    <a:lstStyle/>
                    <a:p>
                      <a:pPr marL="0" marR="0" lvl="0" indent="0" algn="l"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chemeClr val="hlink"/>
                          </a:solidFill>
                          <a:effectLst/>
                          <a:latin typeface="Calibri" pitchFamily="34" charset="0"/>
                          <a:ea typeface="MS PGothic" pitchFamily="34" charset="-128"/>
                          <a:cs typeface="MS PGothic" pitchFamily="34" charset="-128"/>
                        </a:rPr>
                        <a:t>Vomito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C9CD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chemeClr val="hlink"/>
                          </a:solidFill>
                          <a:effectLst/>
                          <a:latin typeface="Calibri" pitchFamily="34" charset="0"/>
                          <a:ea typeface="MS PGothic" pitchFamily="34" charset="-128"/>
                          <a:cs typeface="MS PGothic" pitchFamily="34" charset="-128"/>
                        </a:rPr>
                        <a:t>4,6%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C9CD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chemeClr val="hlink"/>
                          </a:solidFill>
                          <a:effectLst/>
                          <a:latin typeface="Calibri" pitchFamily="34" charset="0"/>
                          <a:ea typeface="MS PGothic" pitchFamily="34" charset="-128"/>
                          <a:cs typeface="MS PGothic" pitchFamily="34" charset="-128"/>
                        </a:rPr>
                        <a:t>3,4%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C9CD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chemeClr val="hlink"/>
                          </a:solidFill>
                          <a:effectLst/>
                          <a:latin typeface="Calibri" pitchFamily="34" charset="0"/>
                          <a:ea typeface="MS PGothic" pitchFamily="34" charset="-128"/>
                          <a:cs typeface="MS PGothic" pitchFamily="34" charset="-128"/>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C9CD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chemeClr val="hlink"/>
                          </a:solidFill>
                          <a:effectLst/>
                          <a:latin typeface="Calibri" pitchFamily="34" charset="0"/>
                          <a:ea typeface="MS PGothic" pitchFamily="34" charset="-128"/>
                          <a:cs typeface="MS PGothic" pitchFamily="34" charset="-128"/>
                        </a:rPr>
                        <a:t>5,3%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C9CDF"/>
                    </a:solidFill>
                  </a:tcPr>
                </a:tc>
              </a:tr>
              <a:tr h="719138">
                <a:tc>
                  <a:txBody>
                    <a:bodyPr/>
                    <a:lstStyle/>
                    <a:p>
                      <a:pPr marL="0" marR="0" lvl="0" indent="0" algn="l"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Sonnolenza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4,6%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r>
              <a:tr h="719138">
                <a:tc>
                  <a:txBody>
                    <a:bodyPr/>
                    <a:lstStyle/>
                    <a:p>
                      <a:pPr marL="0" marR="0" lvl="0" indent="0" algn="l"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Vertigini</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0,9%-3,3%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2,1%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EEF"/>
                    </a:solidFill>
                  </a:tcPr>
                </a:tc>
              </a:tr>
              <a:tr h="720725">
                <a:tc>
                  <a:txBody>
                    <a:bodyPr/>
                    <a:lstStyle/>
                    <a:p>
                      <a:pPr marL="0" marR="0" lvl="0" indent="0" algn="l"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Disgeusia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r>
              <a:tr h="903288">
                <a:tc>
                  <a:txBody>
                    <a:bodyPr/>
                    <a:lstStyle/>
                    <a:p>
                      <a:pPr marL="0" marR="0" lvl="0" indent="0" algn="l"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altre ADRs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0-1,0%</a:t>
                      </a:r>
                    </a:p>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endPar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0-1,0%</a:t>
                      </a:r>
                    </a:p>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endPar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c>
                  <a:txBody>
                    <a:bodyPr/>
                    <a:lstStyle/>
                    <a:p>
                      <a:pPr marL="0" marR="0" lvl="0" indent="0" algn="ctr" defTabSz="914400" rtl="0" eaLnBrk="1" fontAlgn="base" latinLnBrk="0" hangingPunct="1">
                        <a:lnSpc>
                          <a:spcPct val="100000"/>
                        </a:lnSpc>
                        <a:spcBef>
                          <a:spcPct val="0"/>
                        </a:spcBef>
                        <a:spcAft>
                          <a:spcPct val="0"/>
                        </a:spcAft>
                        <a:buClr>
                          <a:srgbClr val="E7893E"/>
                        </a:buClr>
                        <a:buSzTx/>
                        <a:buFont typeface="Lucida Grande" charset="0"/>
                        <a:buNone/>
                        <a:tabLst/>
                      </a:pPr>
                      <a:r>
                        <a:rPr kumimoji="0" lang="it-IT" sz="2000" b="1" i="0" u="none" strike="noStrike" cap="none" normalizeH="0" baseline="0">
                          <a:ln>
                            <a:noFill/>
                          </a:ln>
                          <a:solidFill>
                            <a:srgbClr val="000000"/>
                          </a:solidFill>
                          <a:effectLst/>
                          <a:latin typeface="Calibri" pitchFamily="34" charset="0"/>
                          <a:ea typeface="MS PGothic" pitchFamily="34" charset="-128"/>
                          <a:cs typeface="MS PGothic" pitchFamily="34" charset="-128"/>
                        </a:rPr>
                        <a:t>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F9F9"/>
                    </a:solidFill>
                  </a:tcPr>
                </a:tc>
              </a:tr>
            </a:tbl>
          </a:graphicData>
        </a:graphic>
      </p:graphicFrame>
      <p:sp>
        <p:nvSpPr>
          <p:cNvPr id="147508" name="CasellaDiTesto 2"/>
          <p:cNvSpPr txBox="1">
            <a:spLocks noChangeArrowheads="1"/>
          </p:cNvSpPr>
          <p:nvPr/>
        </p:nvSpPr>
        <p:spPr bwMode="auto">
          <a:xfrm>
            <a:off x="304800" y="44450"/>
            <a:ext cx="8355013" cy="954088"/>
          </a:xfrm>
          <a:prstGeom prst="rect">
            <a:avLst/>
          </a:prstGeom>
          <a:noFill/>
          <a:ln w="9525">
            <a:solidFill>
              <a:schemeClr val="bg2"/>
            </a:solidFill>
            <a:miter lim="800000"/>
            <a:headEnd/>
            <a:tailEnd/>
          </a:ln>
        </p:spPr>
        <p:txBody>
          <a:bodyPr>
            <a:spAutoFit/>
          </a:bodyPr>
          <a:lstStyle/>
          <a:p>
            <a:pPr algn="ctr" defTabSz="914400" fontAlgn="auto">
              <a:spcBef>
                <a:spcPts val="0"/>
              </a:spcBef>
              <a:spcAft>
                <a:spcPts val="0"/>
              </a:spcAft>
              <a:defRPr/>
            </a:pPr>
            <a:r>
              <a:rPr lang="it-IT" sz="2800" b="1" dirty="0">
                <a:solidFill>
                  <a:srgbClr val="FFFF00"/>
                </a:solidFill>
                <a:effectLst>
                  <a:outerShdw blurRad="38100" dist="38100" dir="2700000" algn="tl">
                    <a:srgbClr val="000000">
                      <a:alpha val="43137"/>
                    </a:srgbClr>
                  </a:outerShdw>
                </a:effectLst>
                <a:latin typeface="Calibri" pitchFamily="34" charset="0"/>
              </a:rPr>
              <a:t>Prevalenza generale delle </a:t>
            </a:r>
            <a:r>
              <a:rPr lang="it-IT" sz="2800" b="1" dirty="0" err="1">
                <a:solidFill>
                  <a:srgbClr val="FFFF00"/>
                </a:solidFill>
                <a:effectLst>
                  <a:outerShdw blurRad="38100" dist="38100" dir="2700000" algn="tl">
                    <a:srgbClr val="000000">
                      <a:alpha val="43137"/>
                    </a:srgbClr>
                  </a:outerShdw>
                </a:effectLst>
                <a:latin typeface="Calibri" pitchFamily="34" charset="0"/>
              </a:rPr>
              <a:t>ADRs</a:t>
            </a:r>
            <a:r>
              <a:rPr lang="it-IT" sz="2800" b="1" dirty="0">
                <a:solidFill>
                  <a:srgbClr val="FFFF00"/>
                </a:solidFill>
                <a:effectLst>
                  <a:outerShdw blurRad="38100" dist="38100" dir="2700000" algn="tl">
                    <a:srgbClr val="000000">
                      <a:alpha val="43137"/>
                    </a:srgbClr>
                  </a:outerShdw>
                </a:effectLst>
                <a:latin typeface="Calibri" pitchFamily="34" charset="0"/>
              </a:rPr>
              <a:t> attribuite</a:t>
            </a:r>
          </a:p>
          <a:p>
            <a:pPr algn="ctr" defTabSz="914400" fontAlgn="auto">
              <a:spcBef>
                <a:spcPts val="0"/>
              </a:spcBef>
              <a:spcAft>
                <a:spcPts val="0"/>
              </a:spcAft>
              <a:defRPr/>
            </a:pPr>
            <a:r>
              <a:rPr lang="it-IT" sz="2800" b="1" dirty="0">
                <a:solidFill>
                  <a:srgbClr val="FFFF00"/>
                </a:solidFill>
                <a:effectLst>
                  <a:outerShdw blurRad="38100" dist="38100" dir="2700000" algn="tl">
                    <a:srgbClr val="000000">
                      <a:alpha val="43137"/>
                    </a:srgbClr>
                  </a:outerShdw>
                </a:effectLst>
                <a:latin typeface="Calibri" pitchFamily="34" charset="0"/>
              </a:rPr>
              <a:t>al trattamento rescue con </a:t>
            </a:r>
            <a:r>
              <a:rPr lang="it-IT" sz="2800" b="1" dirty="0" err="1">
                <a:solidFill>
                  <a:srgbClr val="FFFF00"/>
                </a:solidFill>
                <a:effectLst>
                  <a:outerShdw blurRad="38100" dist="38100" dir="2700000" algn="tl">
                    <a:srgbClr val="000000">
                      <a:alpha val="43137"/>
                    </a:srgbClr>
                  </a:outerShdw>
                </a:effectLst>
                <a:latin typeface="Calibri" pitchFamily="34" charset="0"/>
              </a:rPr>
              <a:t>fentanyl-TM</a:t>
            </a:r>
            <a:endParaRPr lang="it-IT" sz="2800" b="1" dirty="0">
              <a:solidFill>
                <a:srgbClr val="FFFF00"/>
              </a:solidFill>
              <a:effectLst>
                <a:outerShdw blurRad="38100" dist="38100" dir="2700000" algn="tl">
                  <a:srgbClr val="000000">
                    <a:alpha val="43137"/>
                  </a:srgbClr>
                </a:outerShdw>
              </a:effectLst>
              <a:latin typeface="Calibri" pitchFamily="34" charset="0"/>
            </a:endParaRPr>
          </a:p>
        </p:txBody>
      </p:sp>
      <p:sp>
        <p:nvSpPr>
          <p:cNvPr id="478260" name="Rectangle 53"/>
          <p:cNvSpPr>
            <a:spLocks noChangeArrowheads="1"/>
          </p:cNvSpPr>
          <p:nvPr/>
        </p:nvSpPr>
        <p:spPr bwMode="auto">
          <a:xfrm>
            <a:off x="7092950" y="6237288"/>
            <a:ext cx="2051050" cy="620712"/>
          </a:xfrm>
          <a:prstGeom prst="rect">
            <a:avLst/>
          </a:prstGeom>
          <a:solidFill>
            <a:schemeClr val="bg1"/>
          </a:solidFill>
          <a:ln w="9525">
            <a:noFill/>
            <a:miter lim="800000"/>
            <a:headEnd/>
            <a:tailEnd/>
          </a:ln>
        </p:spPr>
        <p:txBody>
          <a:bodyPr wrap="none" anchor="ctr"/>
          <a:lstStyle/>
          <a:p>
            <a:pPr algn="ctr" defTabSz="914400"/>
            <a:r>
              <a:rPr lang="it-IT" sz="2000" b="1">
                <a:latin typeface="Calisto MT" pitchFamily="18" charset="0"/>
              </a:rPr>
              <a:t>O. Corli 2011</a:t>
            </a:r>
          </a:p>
        </p:txBody>
      </p:sp>
      <p:sp>
        <p:nvSpPr>
          <p:cNvPr id="478261" name="Line 58"/>
          <p:cNvSpPr>
            <a:spLocks noChangeShapeType="1"/>
          </p:cNvSpPr>
          <p:nvPr/>
        </p:nvSpPr>
        <p:spPr bwMode="auto">
          <a:xfrm>
            <a:off x="0" y="5734050"/>
            <a:ext cx="9144000" cy="0"/>
          </a:xfrm>
          <a:prstGeom prst="line">
            <a:avLst/>
          </a:prstGeom>
          <a:noFill/>
          <a:ln w="28575">
            <a:solidFill>
              <a:srgbClr val="003399"/>
            </a:solidFill>
            <a:round/>
            <a:headEnd/>
            <a:tailEnd/>
          </a:ln>
        </p:spPr>
        <p:txBody>
          <a:bodyPr/>
          <a:lstStyle/>
          <a:p>
            <a:endParaRPr lang="it-IT"/>
          </a:p>
        </p:txBody>
      </p:sp>
      <p:sp>
        <p:nvSpPr>
          <p:cNvPr id="478262" name="Line 60"/>
          <p:cNvSpPr>
            <a:spLocks noChangeShapeType="1"/>
          </p:cNvSpPr>
          <p:nvPr/>
        </p:nvSpPr>
        <p:spPr bwMode="auto">
          <a:xfrm>
            <a:off x="34925" y="6308725"/>
            <a:ext cx="9144000" cy="0"/>
          </a:xfrm>
          <a:prstGeom prst="line">
            <a:avLst/>
          </a:prstGeom>
          <a:noFill/>
          <a:ln w="28575">
            <a:solidFill>
              <a:srgbClr val="003399"/>
            </a:solidFill>
            <a:round/>
            <a:headEnd/>
            <a:tailEnd/>
          </a:ln>
        </p:spPr>
        <p:txBody>
          <a:bodyPr/>
          <a:lstStyle/>
          <a:p>
            <a:endParaRPr lang="it-IT"/>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3" name="Slide Number Placeholder 3"/>
          <p:cNvSpPr txBox="1">
            <a:spLocks noGrp="1"/>
          </p:cNvSpPr>
          <p:nvPr/>
        </p:nvSpPr>
        <p:spPr bwMode="auto">
          <a:xfrm>
            <a:off x="8316913" y="6492875"/>
            <a:ext cx="827087" cy="365125"/>
          </a:xfrm>
          <a:prstGeom prst="rect">
            <a:avLst/>
          </a:prstGeom>
          <a:noFill/>
          <a:ln w="9525">
            <a:noFill/>
            <a:miter lim="800000"/>
            <a:headEnd/>
            <a:tailEnd/>
          </a:ln>
        </p:spPr>
        <p:txBody>
          <a:bodyPr anchor="b"/>
          <a:lstStyle/>
          <a:p>
            <a:pPr algn="r" defTabSz="914400"/>
            <a:endParaRPr lang="en-GB" sz="1200">
              <a:latin typeface="Verdana" pitchFamily="34" charset="0"/>
              <a:cs typeface="Arial" charset="0"/>
            </a:endParaRPr>
          </a:p>
        </p:txBody>
      </p:sp>
      <p:sp>
        <p:nvSpPr>
          <p:cNvPr id="479234" name="Rectangle 2"/>
          <p:cNvSpPr>
            <a:spLocks noGrp="1" noChangeArrowheads="1"/>
          </p:cNvSpPr>
          <p:nvPr>
            <p:ph type="body" idx="4294967295"/>
          </p:nvPr>
        </p:nvSpPr>
        <p:spPr>
          <a:xfrm>
            <a:off x="0" y="908050"/>
            <a:ext cx="9144000" cy="4572000"/>
          </a:xfrm>
          <a:solidFill>
            <a:schemeClr val="bg1"/>
          </a:solidFill>
        </p:spPr>
        <p:txBody>
          <a:bodyPr/>
          <a:lstStyle/>
          <a:p>
            <a:pPr marL="266700" indent="-266700" algn="ctr">
              <a:lnSpc>
                <a:spcPct val="110000"/>
              </a:lnSpc>
              <a:spcBef>
                <a:spcPct val="50000"/>
              </a:spcBef>
              <a:buFont typeface="Lucida Grande"/>
              <a:buNone/>
            </a:pPr>
            <a:r>
              <a:rPr lang="en-GB" smtClean="0"/>
              <a:t> </a:t>
            </a:r>
            <a:r>
              <a:rPr lang="en-GB" sz="2400" smtClean="0"/>
              <a:t>La </a:t>
            </a:r>
            <a:r>
              <a:rPr lang="en-GB" sz="2400" b="1" smtClean="0"/>
              <a:t>Titolazione</a:t>
            </a:r>
            <a:r>
              <a:rPr lang="en-GB" sz="2400" smtClean="0"/>
              <a:t> è un percorso terapeutico fondamentale nella pratica clinica: è indispensabile  per poter identificare il dosaggio di </a:t>
            </a:r>
            <a:r>
              <a:rPr lang="en-GB" sz="2400" b="1" smtClean="0"/>
              <a:t>Fentanyl Transmucosale</a:t>
            </a:r>
            <a:r>
              <a:rPr lang="en-GB" sz="2400" smtClean="0"/>
              <a:t> caratterizzato dal</a:t>
            </a:r>
            <a:endParaRPr lang="en-GB" sz="2400" b="1" smtClean="0"/>
          </a:p>
          <a:p>
            <a:pPr marL="266700" indent="-266700">
              <a:lnSpc>
                <a:spcPct val="110000"/>
              </a:lnSpc>
              <a:spcBef>
                <a:spcPct val="50000"/>
              </a:spcBef>
              <a:buFont typeface="Lucida Grande"/>
              <a:buNone/>
            </a:pPr>
            <a:r>
              <a:rPr lang="en-GB" sz="2400" b="1" smtClean="0"/>
              <a:t>                     MIGLIOR PROFILO DI “EFFECTIVENESS”</a:t>
            </a:r>
          </a:p>
          <a:p>
            <a:pPr marL="266700" indent="-266700">
              <a:lnSpc>
                <a:spcPct val="110000"/>
              </a:lnSpc>
              <a:spcBef>
                <a:spcPct val="50000"/>
              </a:spcBef>
              <a:buFont typeface="Lucida Grande"/>
              <a:buNone/>
            </a:pPr>
            <a:endParaRPr lang="en-GB" sz="2400" smtClean="0"/>
          </a:p>
          <a:p>
            <a:pPr marL="266700" indent="-266700">
              <a:lnSpc>
                <a:spcPct val="110000"/>
              </a:lnSpc>
              <a:spcBef>
                <a:spcPct val="50000"/>
              </a:spcBef>
            </a:pPr>
            <a:endParaRPr lang="en-GB" sz="2400" smtClean="0"/>
          </a:p>
          <a:p>
            <a:pPr marL="266700" indent="-266700">
              <a:lnSpc>
                <a:spcPct val="110000"/>
              </a:lnSpc>
              <a:spcBef>
                <a:spcPct val="50000"/>
              </a:spcBef>
              <a:buFont typeface="Lucida Grande"/>
              <a:buNone/>
            </a:pPr>
            <a:endParaRPr lang="en-GB" sz="2400" smtClean="0"/>
          </a:p>
        </p:txBody>
      </p:sp>
      <p:sp>
        <p:nvSpPr>
          <p:cNvPr id="479235" name="Rectangle 3"/>
          <p:cNvSpPr>
            <a:spLocks noGrp="1" noChangeArrowheads="1"/>
          </p:cNvSpPr>
          <p:nvPr>
            <p:ph type="title" idx="4294967295"/>
          </p:nvPr>
        </p:nvSpPr>
        <p:spPr>
          <a:xfrm>
            <a:off x="457200" y="152400"/>
            <a:ext cx="8229600" cy="1143000"/>
          </a:xfrm>
        </p:spPr>
        <p:txBody>
          <a:bodyPr anchor="t"/>
          <a:lstStyle/>
          <a:p>
            <a:r>
              <a:rPr lang="en-US" sz="3200" smtClean="0">
                <a:solidFill>
                  <a:srgbClr val="FFFF00"/>
                </a:solidFill>
              </a:rPr>
              <a:t>ROO: LA TITOLAZIONE</a:t>
            </a:r>
          </a:p>
        </p:txBody>
      </p:sp>
      <p:sp>
        <p:nvSpPr>
          <p:cNvPr id="479236" name="Text Box 5"/>
          <p:cNvSpPr txBox="1">
            <a:spLocks noChangeArrowheads="1"/>
          </p:cNvSpPr>
          <p:nvPr/>
        </p:nvSpPr>
        <p:spPr bwMode="auto">
          <a:xfrm>
            <a:off x="755650" y="6234113"/>
            <a:ext cx="6994525" cy="395287"/>
          </a:xfrm>
          <a:prstGeom prst="rect">
            <a:avLst/>
          </a:prstGeom>
          <a:solidFill>
            <a:srgbClr val="D0EBEC"/>
          </a:solidFill>
          <a:ln w="28575">
            <a:solidFill>
              <a:schemeClr val="tx1"/>
            </a:solidFill>
            <a:miter lim="800000"/>
            <a:headEnd/>
            <a:tailEnd/>
          </a:ln>
        </p:spPr>
        <p:txBody>
          <a:bodyPr wrap="none">
            <a:spAutoFit/>
          </a:bodyPr>
          <a:lstStyle/>
          <a:p>
            <a:pPr defTabSz="914400"/>
            <a:r>
              <a:rPr lang="it-IT">
                <a:latin typeface="Calisto MT" pitchFamily="18" charset="0"/>
              </a:rPr>
              <a:t>E’ UN PERCORSO CHE DEVE ESSERE SEMPRE EFFETTUATO</a:t>
            </a:r>
          </a:p>
        </p:txBody>
      </p:sp>
      <p:pic>
        <p:nvPicPr>
          <p:cNvPr id="479237" name="Picture 6"/>
          <p:cNvPicPr>
            <a:picLocks noChangeAspect="1" noChangeArrowheads="1"/>
          </p:cNvPicPr>
          <p:nvPr/>
        </p:nvPicPr>
        <p:blipFill>
          <a:blip r:embed="rId3"/>
          <a:srcRect/>
          <a:stretch>
            <a:fillRect/>
          </a:stretch>
        </p:blipFill>
        <p:spPr bwMode="auto">
          <a:xfrm>
            <a:off x="2627313" y="3192463"/>
            <a:ext cx="3673475" cy="2968625"/>
          </a:xfrm>
          <a:prstGeom prst="rect">
            <a:avLst/>
          </a:prstGeom>
          <a:noFill/>
          <a:ln w="9525">
            <a:noFill/>
            <a:round/>
            <a:headEnd/>
            <a:tailEnd/>
          </a:ln>
        </p:spPr>
      </p:pic>
      <p:sp>
        <p:nvSpPr>
          <p:cNvPr id="479238" name="Text Box 7"/>
          <p:cNvSpPr txBox="1">
            <a:spLocks noChangeArrowheads="1"/>
          </p:cNvSpPr>
          <p:nvPr/>
        </p:nvSpPr>
        <p:spPr bwMode="auto">
          <a:xfrm>
            <a:off x="736600" y="3784600"/>
            <a:ext cx="1412875" cy="376238"/>
          </a:xfrm>
          <a:prstGeom prst="rect">
            <a:avLst/>
          </a:prstGeom>
          <a:noFill/>
          <a:ln w="9525">
            <a:solidFill>
              <a:schemeClr val="tx1"/>
            </a:solidFill>
            <a:miter lim="800000"/>
            <a:headEnd/>
            <a:tailEnd/>
          </a:ln>
        </p:spPr>
        <p:txBody>
          <a:bodyPr wrap="none">
            <a:spAutoFit/>
          </a:bodyPr>
          <a:lstStyle/>
          <a:p>
            <a:pPr defTabSz="914400"/>
            <a:r>
              <a:rPr lang="it-IT" b="1">
                <a:latin typeface="Calisto MT" pitchFamily="18" charset="0"/>
              </a:rPr>
              <a:t>EFFICACIA</a:t>
            </a:r>
          </a:p>
        </p:txBody>
      </p:sp>
      <p:sp>
        <p:nvSpPr>
          <p:cNvPr id="479239" name="Line 8"/>
          <p:cNvSpPr>
            <a:spLocks noChangeShapeType="1"/>
          </p:cNvSpPr>
          <p:nvPr/>
        </p:nvSpPr>
        <p:spPr bwMode="auto">
          <a:xfrm>
            <a:off x="2124075" y="4144963"/>
            <a:ext cx="935038" cy="792162"/>
          </a:xfrm>
          <a:prstGeom prst="line">
            <a:avLst/>
          </a:prstGeom>
          <a:noFill/>
          <a:ln w="9525">
            <a:solidFill>
              <a:schemeClr val="tx1"/>
            </a:solidFill>
            <a:round/>
            <a:headEnd/>
            <a:tailEnd type="triangle" w="med" len="med"/>
          </a:ln>
        </p:spPr>
        <p:txBody>
          <a:bodyPr/>
          <a:lstStyle/>
          <a:p>
            <a:endParaRPr lang="it-IT"/>
          </a:p>
        </p:txBody>
      </p:sp>
      <p:sp>
        <p:nvSpPr>
          <p:cNvPr id="479240" name="Text Box 9"/>
          <p:cNvSpPr txBox="1">
            <a:spLocks noChangeArrowheads="1"/>
          </p:cNvSpPr>
          <p:nvPr/>
        </p:nvSpPr>
        <p:spPr bwMode="auto">
          <a:xfrm>
            <a:off x="6548438" y="3805238"/>
            <a:ext cx="2073275" cy="376237"/>
          </a:xfrm>
          <a:prstGeom prst="rect">
            <a:avLst/>
          </a:prstGeom>
          <a:noFill/>
          <a:ln w="9525">
            <a:solidFill>
              <a:schemeClr val="tx1"/>
            </a:solidFill>
            <a:miter lim="800000"/>
            <a:headEnd/>
            <a:tailEnd/>
          </a:ln>
        </p:spPr>
        <p:txBody>
          <a:bodyPr wrap="none">
            <a:spAutoFit/>
          </a:bodyPr>
          <a:lstStyle/>
          <a:p>
            <a:pPr defTabSz="914400"/>
            <a:r>
              <a:rPr lang="it-IT" b="1">
                <a:latin typeface="Calisto MT" pitchFamily="18" charset="0"/>
              </a:rPr>
              <a:t>TOLLERABILITA’</a:t>
            </a:r>
          </a:p>
        </p:txBody>
      </p:sp>
      <p:sp>
        <p:nvSpPr>
          <p:cNvPr id="479241" name="Line 10"/>
          <p:cNvSpPr>
            <a:spLocks noChangeShapeType="1"/>
          </p:cNvSpPr>
          <p:nvPr/>
        </p:nvSpPr>
        <p:spPr bwMode="auto">
          <a:xfrm flipH="1">
            <a:off x="5795963" y="4144963"/>
            <a:ext cx="720725" cy="863600"/>
          </a:xfrm>
          <a:prstGeom prst="line">
            <a:avLst/>
          </a:prstGeom>
          <a:noFill/>
          <a:ln w="9525">
            <a:solidFill>
              <a:schemeClr val="tx1"/>
            </a:solidFill>
            <a:round/>
            <a:headEnd/>
            <a:tailEnd type="triangle" w="med" len="med"/>
          </a:ln>
        </p:spPr>
        <p:txBody>
          <a:bodyPr/>
          <a:lstStyle/>
          <a:p>
            <a:endParaRPr lang="it-IT"/>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1" name="Rectangle 62"/>
          <p:cNvSpPr>
            <a:spLocks noChangeArrowheads="1"/>
          </p:cNvSpPr>
          <p:nvPr/>
        </p:nvSpPr>
        <p:spPr bwMode="auto">
          <a:xfrm>
            <a:off x="71438" y="1295400"/>
            <a:ext cx="2771775" cy="3529013"/>
          </a:xfrm>
          <a:prstGeom prst="rect">
            <a:avLst/>
          </a:prstGeom>
          <a:solidFill>
            <a:schemeClr val="bg1"/>
          </a:solidFill>
          <a:ln w="9525">
            <a:solidFill>
              <a:schemeClr val="tx1"/>
            </a:solidFill>
            <a:miter lim="800000"/>
            <a:headEnd/>
            <a:tailEnd/>
          </a:ln>
        </p:spPr>
        <p:txBody>
          <a:bodyPr wrap="none" anchor="ctr"/>
          <a:lstStyle/>
          <a:p>
            <a:pPr defTabSz="914400"/>
            <a:endParaRPr lang="it-IT" sz="2800">
              <a:latin typeface="Calisto MT" pitchFamily="18" charset="0"/>
            </a:endParaRPr>
          </a:p>
        </p:txBody>
      </p:sp>
      <p:pic>
        <p:nvPicPr>
          <p:cNvPr id="481282" name="Picture 3"/>
          <p:cNvPicPr>
            <a:picLocks noChangeAspect="1" noChangeArrowheads="1"/>
          </p:cNvPicPr>
          <p:nvPr/>
        </p:nvPicPr>
        <p:blipFill>
          <a:blip r:embed="rId2"/>
          <a:srcRect/>
          <a:stretch>
            <a:fillRect/>
          </a:stretch>
        </p:blipFill>
        <p:spPr bwMode="auto">
          <a:xfrm>
            <a:off x="5508625" y="2060575"/>
            <a:ext cx="3455988" cy="3889375"/>
          </a:xfrm>
          <a:prstGeom prst="rect">
            <a:avLst/>
          </a:prstGeom>
          <a:noFill/>
          <a:ln w="9525">
            <a:solidFill>
              <a:srgbClr val="000099"/>
            </a:solidFill>
            <a:miter lim="800000"/>
            <a:headEnd/>
            <a:tailEnd/>
          </a:ln>
        </p:spPr>
      </p:pic>
      <p:grpSp>
        <p:nvGrpSpPr>
          <p:cNvPr id="481283" name="Group 4"/>
          <p:cNvGrpSpPr>
            <a:grpSpLocks/>
          </p:cNvGrpSpPr>
          <p:nvPr/>
        </p:nvGrpSpPr>
        <p:grpSpPr bwMode="auto">
          <a:xfrm>
            <a:off x="3124200" y="1828800"/>
            <a:ext cx="2133600" cy="838200"/>
            <a:chOff x="521" y="935"/>
            <a:chExt cx="4757" cy="2259"/>
          </a:xfrm>
        </p:grpSpPr>
        <p:sp>
          <p:nvSpPr>
            <p:cNvPr id="388101" name="AutoShape 5"/>
            <p:cNvSpPr>
              <a:spLocks noChangeArrowheads="1"/>
            </p:cNvSpPr>
            <p:nvPr/>
          </p:nvSpPr>
          <p:spPr bwMode="auto">
            <a:xfrm>
              <a:off x="521" y="935"/>
              <a:ext cx="4672" cy="2259"/>
            </a:xfrm>
            <a:prstGeom prst="roundRect">
              <a:avLst>
                <a:gd name="adj" fmla="val 6250"/>
              </a:avLst>
            </a:prstGeom>
            <a:solidFill>
              <a:schemeClr val="bg1"/>
            </a:solidFill>
            <a:ln w="30480">
              <a:solidFill>
                <a:srgbClr val="2FA56A"/>
              </a:solidFill>
              <a:round/>
              <a:headEnd/>
              <a:tailEnd/>
            </a:ln>
            <a:effectLst/>
          </p:spPr>
          <p:txBody>
            <a:bodyPr wrap="none" lIns="0" tIns="0" rIns="0" bIns="0" anchor="ctr"/>
            <a:lstStyle/>
            <a:p>
              <a:pPr defTabSz="914400"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pic>
          <p:nvPicPr>
            <p:cNvPr id="481348" name="Picture 6"/>
            <p:cNvPicPr>
              <a:picLocks noChangeAspect="1" noChangeArrowheads="1"/>
            </p:cNvPicPr>
            <p:nvPr/>
          </p:nvPicPr>
          <p:blipFill>
            <a:blip r:embed="rId3"/>
            <a:srcRect/>
            <a:stretch>
              <a:fillRect/>
            </a:stretch>
          </p:blipFill>
          <p:spPr bwMode="auto">
            <a:xfrm>
              <a:off x="584" y="964"/>
              <a:ext cx="4394" cy="2200"/>
            </a:xfrm>
            <a:prstGeom prst="rect">
              <a:avLst/>
            </a:prstGeom>
            <a:noFill/>
            <a:ln w="9525">
              <a:noFill/>
              <a:miter lim="800000"/>
              <a:headEnd/>
              <a:tailEnd/>
            </a:ln>
          </p:spPr>
        </p:pic>
        <p:sp>
          <p:nvSpPr>
            <p:cNvPr id="481349" name="Rectangle 7"/>
            <p:cNvSpPr>
              <a:spLocks noChangeArrowheads="1"/>
            </p:cNvSpPr>
            <p:nvPr/>
          </p:nvSpPr>
          <p:spPr bwMode="auto">
            <a:xfrm>
              <a:off x="4915" y="1939"/>
              <a:ext cx="363" cy="272"/>
            </a:xfrm>
            <a:prstGeom prst="rect">
              <a:avLst/>
            </a:prstGeom>
            <a:noFill/>
            <a:ln w="9525">
              <a:noFill/>
              <a:miter lim="800000"/>
              <a:headEnd/>
              <a:tailEnd/>
            </a:ln>
          </p:spPr>
          <p:txBody>
            <a:bodyPr wrap="none" anchor="ctr"/>
            <a:lstStyle/>
            <a:p>
              <a:pPr algn="ctr" defTabSz="914400"/>
              <a:r>
                <a:rPr lang="it-IT" sz="2000" b="1">
                  <a:solidFill>
                    <a:schemeClr val="accent2"/>
                  </a:solidFill>
                  <a:latin typeface="Calisto MT" pitchFamily="18" charset="0"/>
                </a:rPr>
                <a:t>1°</a:t>
              </a:r>
            </a:p>
          </p:txBody>
        </p:sp>
      </p:grpSp>
      <p:grpSp>
        <p:nvGrpSpPr>
          <p:cNvPr id="481284" name="Group 8"/>
          <p:cNvGrpSpPr>
            <a:grpSpLocks/>
          </p:cNvGrpSpPr>
          <p:nvPr/>
        </p:nvGrpSpPr>
        <p:grpSpPr bwMode="auto">
          <a:xfrm>
            <a:off x="3124200" y="3733800"/>
            <a:ext cx="2171700" cy="685800"/>
            <a:chOff x="669" y="2159"/>
            <a:chExt cx="3935" cy="1634"/>
          </a:xfrm>
        </p:grpSpPr>
        <p:sp>
          <p:nvSpPr>
            <p:cNvPr id="388105" name="AutoShape 9"/>
            <p:cNvSpPr>
              <a:spLocks noChangeArrowheads="1"/>
            </p:cNvSpPr>
            <p:nvPr/>
          </p:nvSpPr>
          <p:spPr bwMode="auto">
            <a:xfrm rot="16200000">
              <a:off x="1781" y="1047"/>
              <a:ext cx="1634" cy="3857"/>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defTabSz="914400"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sp>
          <p:nvSpPr>
            <p:cNvPr id="481343" name="Rectangle 10"/>
            <p:cNvSpPr>
              <a:spLocks noChangeArrowheads="1"/>
            </p:cNvSpPr>
            <p:nvPr/>
          </p:nvSpPr>
          <p:spPr bwMode="auto">
            <a:xfrm>
              <a:off x="4241" y="2840"/>
              <a:ext cx="363" cy="272"/>
            </a:xfrm>
            <a:prstGeom prst="rect">
              <a:avLst/>
            </a:prstGeom>
            <a:noFill/>
            <a:ln w="9525">
              <a:noFill/>
              <a:miter lim="800000"/>
              <a:headEnd/>
              <a:tailEnd/>
            </a:ln>
          </p:spPr>
          <p:txBody>
            <a:bodyPr wrap="none" anchor="ctr"/>
            <a:lstStyle/>
            <a:p>
              <a:pPr algn="ctr" defTabSz="914400"/>
              <a:r>
                <a:rPr lang="it-IT" sz="2000" b="1">
                  <a:solidFill>
                    <a:srgbClr val="339966"/>
                  </a:solidFill>
                  <a:latin typeface="Calisto MT" pitchFamily="18" charset="0"/>
                </a:rPr>
                <a:t>3°</a:t>
              </a:r>
            </a:p>
          </p:txBody>
        </p:sp>
        <p:grpSp>
          <p:nvGrpSpPr>
            <p:cNvPr id="481344" name="Group 11"/>
            <p:cNvGrpSpPr>
              <a:grpSpLocks/>
            </p:cNvGrpSpPr>
            <p:nvPr/>
          </p:nvGrpSpPr>
          <p:grpSpPr bwMode="auto">
            <a:xfrm>
              <a:off x="748" y="2178"/>
              <a:ext cx="3558" cy="1594"/>
              <a:chOff x="476" y="2388"/>
              <a:chExt cx="3558" cy="1797"/>
            </a:xfrm>
          </p:grpSpPr>
          <p:pic>
            <p:nvPicPr>
              <p:cNvPr id="481345" name="Picture 12"/>
              <p:cNvPicPr>
                <a:picLocks noChangeAspect="1" noChangeArrowheads="1"/>
              </p:cNvPicPr>
              <p:nvPr/>
            </p:nvPicPr>
            <p:blipFill>
              <a:blip r:embed="rId4"/>
              <a:srcRect/>
              <a:stretch>
                <a:fillRect/>
              </a:stretch>
            </p:blipFill>
            <p:spPr bwMode="auto">
              <a:xfrm>
                <a:off x="476" y="2388"/>
                <a:ext cx="3558" cy="1797"/>
              </a:xfrm>
              <a:prstGeom prst="rect">
                <a:avLst/>
              </a:prstGeom>
              <a:noFill/>
              <a:ln w="9525">
                <a:noFill/>
                <a:miter lim="800000"/>
                <a:headEnd/>
                <a:tailEnd/>
              </a:ln>
            </p:spPr>
          </p:pic>
          <p:sp>
            <p:nvSpPr>
              <p:cNvPr id="481346" name="Rectangle 13"/>
              <p:cNvSpPr>
                <a:spLocks noChangeArrowheads="1"/>
              </p:cNvSpPr>
              <p:nvPr/>
            </p:nvSpPr>
            <p:spPr bwMode="auto">
              <a:xfrm>
                <a:off x="2200" y="3385"/>
                <a:ext cx="136" cy="106"/>
              </a:xfrm>
              <a:prstGeom prst="rect">
                <a:avLst/>
              </a:prstGeom>
              <a:solidFill>
                <a:srgbClr val="FFCC99"/>
              </a:solidFill>
              <a:ln w="9525">
                <a:noFill/>
                <a:miter lim="800000"/>
                <a:headEnd/>
                <a:tailEnd/>
              </a:ln>
            </p:spPr>
            <p:txBody>
              <a:bodyPr wrap="none" anchor="ctr"/>
              <a:lstStyle/>
              <a:p>
                <a:pPr algn="ctr" defTabSz="914400"/>
                <a:endParaRPr lang="it-IT" sz="2400" b="1">
                  <a:solidFill>
                    <a:srgbClr val="339966"/>
                  </a:solidFill>
                  <a:latin typeface="Calisto MT" pitchFamily="18" charset="0"/>
                </a:endParaRPr>
              </a:p>
            </p:txBody>
          </p:sp>
        </p:grpSp>
      </p:grpSp>
      <p:grpSp>
        <p:nvGrpSpPr>
          <p:cNvPr id="481285" name="Group 14"/>
          <p:cNvGrpSpPr>
            <a:grpSpLocks/>
          </p:cNvGrpSpPr>
          <p:nvPr/>
        </p:nvGrpSpPr>
        <p:grpSpPr bwMode="auto">
          <a:xfrm>
            <a:off x="3124200" y="2819400"/>
            <a:ext cx="2109788" cy="762000"/>
            <a:chOff x="793" y="545"/>
            <a:chExt cx="3929" cy="1594"/>
          </a:xfrm>
        </p:grpSpPr>
        <p:sp>
          <p:nvSpPr>
            <p:cNvPr id="388111" name="AutoShape 15"/>
            <p:cNvSpPr>
              <a:spLocks noChangeArrowheads="1"/>
            </p:cNvSpPr>
            <p:nvPr/>
          </p:nvSpPr>
          <p:spPr bwMode="auto">
            <a:xfrm rot="16200000">
              <a:off x="1918" y="-580"/>
              <a:ext cx="1594" cy="3843"/>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defTabSz="914400"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pic>
          <p:nvPicPr>
            <p:cNvPr id="481340" name="Picture 16"/>
            <p:cNvPicPr>
              <a:picLocks noChangeAspect="1" noChangeArrowheads="1"/>
            </p:cNvPicPr>
            <p:nvPr/>
          </p:nvPicPr>
          <p:blipFill>
            <a:blip r:embed="rId5"/>
            <a:srcRect/>
            <a:stretch>
              <a:fillRect/>
            </a:stretch>
          </p:blipFill>
          <p:spPr bwMode="auto">
            <a:xfrm>
              <a:off x="1090" y="573"/>
              <a:ext cx="3339" cy="1530"/>
            </a:xfrm>
            <a:prstGeom prst="rect">
              <a:avLst/>
            </a:prstGeom>
            <a:noFill/>
            <a:ln w="9525">
              <a:noFill/>
              <a:miter lim="800000"/>
              <a:headEnd/>
              <a:tailEnd/>
            </a:ln>
          </p:spPr>
        </p:pic>
        <p:sp>
          <p:nvSpPr>
            <p:cNvPr id="481341" name="Rectangle 17"/>
            <p:cNvSpPr>
              <a:spLocks noChangeArrowheads="1"/>
            </p:cNvSpPr>
            <p:nvPr/>
          </p:nvSpPr>
          <p:spPr bwMode="auto">
            <a:xfrm>
              <a:off x="4359" y="1186"/>
              <a:ext cx="363" cy="272"/>
            </a:xfrm>
            <a:prstGeom prst="rect">
              <a:avLst/>
            </a:prstGeom>
            <a:noFill/>
            <a:ln w="9525">
              <a:noFill/>
              <a:miter lim="800000"/>
              <a:headEnd/>
              <a:tailEnd/>
            </a:ln>
          </p:spPr>
          <p:txBody>
            <a:bodyPr wrap="none" anchor="ctr"/>
            <a:lstStyle/>
            <a:p>
              <a:pPr algn="ctr" defTabSz="914400"/>
              <a:r>
                <a:rPr lang="it-IT" sz="2000" b="1">
                  <a:solidFill>
                    <a:srgbClr val="000099"/>
                  </a:solidFill>
                  <a:latin typeface="Calisto MT" pitchFamily="18" charset="0"/>
                </a:rPr>
                <a:t>2</a:t>
              </a:r>
              <a:r>
                <a:rPr lang="it-IT" sz="2000" b="1">
                  <a:solidFill>
                    <a:srgbClr val="339966"/>
                  </a:solidFill>
                  <a:latin typeface="Calisto MT" pitchFamily="18" charset="0"/>
                </a:rPr>
                <a:t>°</a:t>
              </a:r>
            </a:p>
          </p:txBody>
        </p:sp>
      </p:grpSp>
      <p:grpSp>
        <p:nvGrpSpPr>
          <p:cNvPr id="481286" name="Group 18"/>
          <p:cNvGrpSpPr>
            <a:grpSpLocks/>
          </p:cNvGrpSpPr>
          <p:nvPr/>
        </p:nvGrpSpPr>
        <p:grpSpPr bwMode="auto">
          <a:xfrm>
            <a:off x="3124200" y="5486400"/>
            <a:ext cx="2171700" cy="762000"/>
            <a:chOff x="748" y="2209"/>
            <a:chExt cx="3980" cy="1594"/>
          </a:xfrm>
        </p:grpSpPr>
        <p:sp>
          <p:nvSpPr>
            <p:cNvPr id="388115" name="AutoShape 19"/>
            <p:cNvSpPr>
              <a:spLocks noChangeArrowheads="1"/>
            </p:cNvSpPr>
            <p:nvPr/>
          </p:nvSpPr>
          <p:spPr bwMode="auto">
            <a:xfrm rot="16200000">
              <a:off x="1894" y="1063"/>
              <a:ext cx="1594" cy="3887"/>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defTabSz="914400"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sp>
          <p:nvSpPr>
            <p:cNvPr id="481337" name="Rectangle 20"/>
            <p:cNvSpPr>
              <a:spLocks noChangeArrowheads="1"/>
            </p:cNvSpPr>
            <p:nvPr/>
          </p:nvSpPr>
          <p:spPr bwMode="auto">
            <a:xfrm>
              <a:off x="4365" y="2852"/>
              <a:ext cx="363" cy="272"/>
            </a:xfrm>
            <a:prstGeom prst="rect">
              <a:avLst/>
            </a:prstGeom>
            <a:noFill/>
            <a:ln w="9525">
              <a:noFill/>
              <a:miter lim="800000"/>
              <a:headEnd/>
              <a:tailEnd/>
            </a:ln>
          </p:spPr>
          <p:txBody>
            <a:bodyPr wrap="none" anchor="ctr"/>
            <a:lstStyle/>
            <a:p>
              <a:pPr algn="ctr" defTabSz="914400"/>
              <a:r>
                <a:rPr lang="it-IT" sz="2000" b="1">
                  <a:solidFill>
                    <a:srgbClr val="339966"/>
                  </a:solidFill>
                  <a:latin typeface="Calisto MT" pitchFamily="18" charset="0"/>
                </a:rPr>
                <a:t>5°</a:t>
              </a:r>
            </a:p>
          </p:txBody>
        </p:sp>
        <p:pic>
          <p:nvPicPr>
            <p:cNvPr id="481338" name="Picture 21"/>
            <p:cNvPicPr>
              <a:picLocks noChangeAspect="1" noChangeArrowheads="1"/>
            </p:cNvPicPr>
            <p:nvPr/>
          </p:nvPicPr>
          <p:blipFill>
            <a:blip r:embed="rId6"/>
            <a:srcRect l="1218"/>
            <a:stretch>
              <a:fillRect/>
            </a:stretch>
          </p:blipFill>
          <p:spPr bwMode="auto">
            <a:xfrm>
              <a:off x="793" y="2251"/>
              <a:ext cx="3652" cy="1367"/>
            </a:xfrm>
            <a:prstGeom prst="rect">
              <a:avLst/>
            </a:prstGeom>
            <a:noFill/>
            <a:ln w="9525">
              <a:noFill/>
              <a:miter lim="800000"/>
              <a:headEnd/>
              <a:tailEnd/>
            </a:ln>
          </p:spPr>
        </p:pic>
      </p:grpSp>
      <p:grpSp>
        <p:nvGrpSpPr>
          <p:cNvPr id="481287" name="Group 22"/>
          <p:cNvGrpSpPr>
            <a:grpSpLocks/>
          </p:cNvGrpSpPr>
          <p:nvPr/>
        </p:nvGrpSpPr>
        <p:grpSpPr bwMode="auto">
          <a:xfrm>
            <a:off x="3125788" y="4572000"/>
            <a:ext cx="2160587" cy="685800"/>
            <a:chOff x="748" y="545"/>
            <a:chExt cx="3974" cy="1594"/>
          </a:xfrm>
        </p:grpSpPr>
        <p:sp>
          <p:nvSpPr>
            <p:cNvPr id="388119" name="AutoShape 23"/>
            <p:cNvSpPr>
              <a:spLocks noChangeArrowheads="1"/>
            </p:cNvSpPr>
            <p:nvPr/>
          </p:nvSpPr>
          <p:spPr bwMode="auto">
            <a:xfrm rot="16200000">
              <a:off x="1896" y="-603"/>
              <a:ext cx="1594" cy="3889"/>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defTabSz="914400"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sp>
          <p:nvSpPr>
            <p:cNvPr id="481332" name="Rectangle 24"/>
            <p:cNvSpPr>
              <a:spLocks noChangeArrowheads="1"/>
            </p:cNvSpPr>
            <p:nvPr/>
          </p:nvSpPr>
          <p:spPr bwMode="auto">
            <a:xfrm>
              <a:off x="4359" y="1186"/>
              <a:ext cx="363" cy="272"/>
            </a:xfrm>
            <a:prstGeom prst="rect">
              <a:avLst/>
            </a:prstGeom>
            <a:noFill/>
            <a:ln w="9525">
              <a:noFill/>
              <a:miter lim="800000"/>
              <a:headEnd/>
              <a:tailEnd/>
            </a:ln>
          </p:spPr>
          <p:txBody>
            <a:bodyPr wrap="none" anchor="ctr"/>
            <a:lstStyle/>
            <a:p>
              <a:pPr algn="ctr" defTabSz="914400"/>
              <a:r>
                <a:rPr lang="it-IT" sz="2000" b="1">
                  <a:solidFill>
                    <a:srgbClr val="339966"/>
                  </a:solidFill>
                  <a:latin typeface="Calisto MT" pitchFamily="18" charset="0"/>
                </a:rPr>
                <a:t>4°</a:t>
              </a:r>
            </a:p>
          </p:txBody>
        </p:sp>
        <p:grpSp>
          <p:nvGrpSpPr>
            <p:cNvPr id="481333" name="Group 25"/>
            <p:cNvGrpSpPr>
              <a:grpSpLocks noChangeAspect="1"/>
            </p:cNvGrpSpPr>
            <p:nvPr/>
          </p:nvGrpSpPr>
          <p:grpSpPr bwMode="auto">
            <a:xfrm>
              <a:off x="833" y="572"/>
              <a:ext cx="3598" cy="1530"/>
              <a:chOff x="212" y="799"/>
              <a:chExt cx="3991" cy="1697"/>
            </a:xfrm>
          </p:grpSpPr>
          <p:pic>
            <p:nvPicPr>
              <p:cNvPr id="481334" name="Picture 26"/>
              <p:cNvPicPr>
                <a:picLocks noChangeAspect="1" noChangeArrowheads="1"/>
              </p:cNvPicPr>
              <p:nvPr/>
            </p:nvPicPr>
            <p:blipFill>
              <a:blip r:embed="rId7"/>
              <a:srcRect/>
              <a:stretch>
                <a:fillRect/>
              </a:stretch>
            </p:blipFill>
            <p:spPr bwMode="auto">
              <a:xfrm>
                <a:off x="212" y="799"/>
                <a:ext cx="3991" cy="1697"/>
              </a:xfrm>
              <a:prstGeom prst="rect">
                <a:avLst/>
              </a:prstGeom>
              <a:noFill/>
              <a:ln w="9525">
                <a:noFill/>
                <a:miter lim="800000"/>
                <a:headEnd/>
                <a:tailEnd/>
              </a:ln>
            </p:spPr>
          </p:pic>
          <p:sp>
            <p:nvSpPr>
              <p:cNvPr id="481335" name="Rectangle 27"/>
              <p:cNvSpPr>
                <a:spLocks noChangeAspect="1" noChangeArrowheads="1"/>
              </p:cNvSpPr>
              <p:nvPr/>
            </p:nvSpPr>
            <p:spPr bwMode="auto">
              <a:xfrm>
                <a:off x="1963" y="1789"/>
                <a:ext cx="221" cy="144"/>
              </a:xfrm>
              <a:prstGeom prst="rect">
                <a:avLst/>
              </a:prstGeom>
              <a:solidFill>
                <a:srgbClr val="FFCC99"/>
              </a:solidFill>
              <a:ln w="9525">
                <a:noFill/>
                <a:miter lim="800000"/>
                <a:headEnd/>
                <a:tailEnd/>
              </a:ln>
            </p:spPr>
            <p:txBody>
              <a:bodyPr wrap="none" anchor="ctr"/>
              <a:lstStyle/>
              <a:p>
                <a:pPr algn="ctr" defTabSz="914400"/>
                <a:endParaRPr lang="it-IT" sz="2400" b="1">
                  <a:solidFill>
                    <a:srgbClr val="339966"/>
                  </a:solidFill>
                  <a:latin typeface="Calisto MT" pitchFamily="18" charset="0"/>
                </a:endParaRPr>
              </a:p>
            </p:txBody>
          </p:sp>
        </p:grpSp>
      </p:grpSp>
      <p:sp>
        <p:nvSpPr>
          <p:cNvPr id="481288" name="AutoShape 28"/>
          <p:cNvSpPr>
            <a:spLocks noChangeArrowheads="1"/>
          </p:cNvSpPr>
          <p:nvPr/>
        </p:nvSpPr>
        <p:spPr bwMode="auto">
          <a:xfrm>
            <a:off x="838200" y="1981200"/>
            <a:ext cx="685800" cy="457200"/>
          </a:xfrm>
          <a:prstGeom prst="diamond">
            <a:avLst/>
          </a:prstGeom>
          <a:solidFill>
            <a:schemeClr val="accent1"/>
          </a:solidFill>
          <a:ln w="9525">
            <a:solidFill>
              <a:schemeClr val="tx1"/>
            </a:solidFill>
            <a:miter lim="800000"/>
            <a:headEnd/>
            <a:tailEnd/>
          </a:ln>
        </p:spPr>
        <p:txBody>
          <a:bodyPr wrap="none" anchor="ctr"/>
          <a:lstStyle/>
          <a:p>
            <a:pPr algn="ctr" defTabSz="914400"/>
            <a:r>
              <a:rPr lang="it-IT" sz="1600">
                <a:latin typeface="Times New Roman" pitchFamily="18" charset="0"/>
              </a:rPr>
              <a:t>400</a:t>
            </a:r>
          </a:p>
        </p:txBody>
      </p:sp>
      <p:sp>
        <p:nvSpPr>
          <p:cNvPr id="481289" name="AutoShape 29"/>
          <p:cNvSpPr>
            <a:spLocks noChangeArrowheads="1"/>
          </p:cNvSpPr>
          <p:nvPr/>
        </p:nvSpPr>
        <p:spPr bwMode="auto">
          <a:xfrm>
            <a:off x="762000" y="2667000"/>
            <a:ext cx="762000" cy="457200"/>
          </a:xfrm>
          <a:prstGeom prst="diamond">
            <a:avLst/>
          </a:prstGeom>
          <a:solidFill>
            <a:schemeClr val="accent1"/>
          </a:solidFill>
          <a:ln w="9525">
            <a:solidFill>
              <a:schemeClr val="tx1"/>
            </a:solidFill>
            <a:miter lim="800000"/>
            <a:headEnd/>
            <a:tailEnd/>
          </a:ln>
        </p:spPr>
        <p:txBody>
          <a:bodyPr wrap="none" anchor="ctr"/>
          <a:lstStyle/>
          <a:p>
            <a:pPr algn="ctr" defTabSz="914400"/>
            <a:r>
              <a:rPr lang="it-IT" sz="1600">
                <a:latin typeface="Times New Roman" pitchFamily="18" charset="0"/>
              </a:rPr>
              <a:t>400 x 2</a:t>
            </a:r>
          </a:p>
        </p:txBody>
      </p:sp>
      <p:sp>
        <p:nvSpPr>
          <p:cNvPr id="481290" name="AutoShape 30"/>
          <p:cNvSpPr>
            <a:spLocks noChangeArrowheads="1"/>
          </p:cNvSpPr>
          <p:nvPr/>
        </p:nvSpPr>
        <p:spPr bwMode="auto">
          <a:xfrm>
            <a:off x="762000" y="3429000"/>
            <a:ext cx="762000" cy="457200"/>
          </a:xfrm>
          <a:prstGeom prst="diamond">
            <a:avLst/>
          </a:prstGeom>
          <a:solidFill>
            <a:schemeClr val="accent1"/>
          </a:solidFill>
          <a:ln w="9525">
            <a:solidFill>
              <a:schemeClr val="tx1"/>
            </a:solidFill>
            <a:miter lim="800000"/>
            <a:headEnd/>
            <a:tailEnd/>
          </a:ln>
        </p:spPr>
        <p:txBody>
          <a:bodyPr wrap="none" anchor="ctr"/>
          <a:lstStyle/>
          <a:p>
            <a:pPr algn="ctr" defTabSz="914400"/>
            <a:r>
              <a:rPr lang="it-IT" sz="1600">
                <a:latin typeface="Times New Roman" pitchFamily="18" charset="0"/>
              </a:rPr>
              <a:t>1200</a:t>
            </a:r>
          </a:p>
        </p:txBody>
      </p:sp>
      <p:sp>
        <p:nvSpPr>
          <p:cNvPr id="481291" name="AutoShape 31"/>
          <p:cNvSpPr>
            <a:spLocks noChangeArrowheads="1"/>
          </p:cNvSpPr>
          <p:nvPr/>
        </p:nvSpPr>
        <p:spPr bwMode="auto">
          <a:xfrm>
            <a:off x="762000" y="4114800"/>
            <a:ext cx="762000" cy="457200"/>
          </a:xfrm>
          <a:prstGeom prst="diamond">
            <a:avLst/>
          </a:prstGeom>
          <a:solidFill>
            <a:schemeClr val="accent1"/>
          </a:solidFill>
          <a:ln w="9525">
            <a:solidFill>
              <a:schemeClr val="tx1"/>
            </a:solidFill>
            <a:miter lim="800000"/>
            <a:headEnd/>
            <a:tailEnd/>
          </a:ln>
        </p:spPr>
        <p:txBody>
          <a:bodyPr wrap="none" anchor="ctr"/>
          <a:lstStyle/>
          <a:p>
            <a:pPr algn="ctr" defTabSz="914400"/>
            <a:r>
              <a:rPr lang="it-IT" sz="1600">
                <a:latin typeface="Times New Roman" pitchFamily="18" charset="0"/>
              </a:rPr>
              <a:t>1600</a:t>
            </a:r>
          </a:p>
        </p:txBody>
      </p:sp>
      <p:sp>
        <p:nvSpPr>
          <p:cNvPr id="481292" name="Text Box 32"/>
          <p:cNvSpPr txBox="1">
            <a:spLocks noChangeArrowheads="1"/>
          </p:cNvSpPr>
          <p:nvPr/>
        </p:nvSpPr>
        <p:spPr bwMode="auto">
          <a:xfrm>
            <a:off x="88900" y="2438400"/>
            <a:ext cx="1387475" cy="274638"/>
          </a:xfrm>
          <a:prstGeom prst="rect">
            <a:avLst/>
          </a:prstGeom>
          <a:noFill/>
          <a:ln w="9525">
            <a:noFill/>
            <a:miter lim="800000"/>
            <a:headEnd/>
            <a:tailEnd/>
          </a:ln>
        </p:spPr>
        <p:txBody>
          <a:bodyPr wrap="none">
            <a:spAutoFit/>
          </a:bodyPr>
          <a:lstStyle/>
          <a:p>
            <a:pPr defTabSz="914400"/>
            <a:r>
              <a:rPr lang="it-IT" sz="1200">
                <a:latin typeface="Times New Roman" pitchFamily="18" charset="0"/>
              </a:rPr>
              <a:t>effetto insufficiente</a:t>
            </a:r>
          </a:p>
        </p:txBody>
      </p:sp>
      <p:sp>
        <p:nvSpPr>
          <p:cNvPr id="481293" name="Text Box 33"/>
          <p:cNvSpPr txBox="1">
            <a:spLocks noChangeArrowheads="1"/>
          </p:cNvSpPr>
          <p:nvPr/>
        </p:nvSpPr>
        <p:spPr bwMode="auto">
          <a:xfrm>
            <a:off x="88900" y="3141663"/>
            <a:ext cx="1387475" cy="274637"/>
          </a:xfrm>
          <a:prstGeom prst="rect">
            <a:avLst/>
          </a:prstGeom>
          <a:noFill/>
          <a:ln w="9525">
            <a:noFill/>
            <a:miter lim="800000"/>
            <a:headEnd/>
            <a:tailEnd/>
          </a:ln>
        </p:spPr>
        <p:txBody>
          <a:bodyPr wrap="none">
            <a:spAutoFit/>
          </a:bodyPr>
          <a:lstStyle/>
          <a:p>
            <a:pPr defTabSz="914400"/>
            <a:r>
              <a:rPr lang="it-IT" sz="1200">
                <a:latin typeface="Times New Roman" pitchFamily="18" charset="0"/>
              </a:rPr>
              <a:t>effetto insufficiente</a:t>
            </a:r>
          </a:p>
        </p:txBody>
      </p:sp>
      <p:sp>
        <p:nvSpPr>
          <p:cNvPr id="481294" name="Text Box 34"/>
          <p:cNvSpPr txBox="1">
            <a:spLocks noChangeArrowheads="1"/>
          </p:cNvSpPr>
          <p:nvPr/>
        </p:nvSpPr>
        <p:spPr bwMode="auto">
          <a:xfrm>
            <a:off x="88900" y="3886200"/>
            <a:ext cx="1387475" cy="274638"/>
          </a:xfrm>
          <a:prstGeom prst="rect">
            <a:avLst/>
          </a:prstGeom>
          <a:noFill/>
          <a:ln w="9525">
            <a:noFill/>
            <a:miter lim="800000"/>
            <a:headEnd/>
            <a:tailEnd/>
          </a:ln>
        </p:spPr>
        <p:txBody>
          <a:bodyPr wrap="none">
            <a:spAutoFit/>
          </a:bodyPr>
          <a:lstStyle/>
          <a:p>
            <a:pPr defTabSz="914400"/>
            <a:r>
              <a:rPr lang="it-IT" sz="1200">
                <a:latin typeface="Times New Roman" pitchFamily="18" charset="0"/>
              </a:rPr>
              <a:t>effetto insufficiente</a:t>
            </a:r>
          </a:p>
        </p:txBody>
      </p:sp>
      <p:sp>
        <p:nvSpPr>
          <p:cNvPr id="481295" name="Line 35"/>
          <p:cNvSpPr>
            <a:spLocks noChangeShapeType="1"/>
          </p:cNvSpPr>
          <p:nvPr/>
        </p:nvSpPr>
        <p:spPr bwMode="auto">
          <a:xfrm>
            <a:off x="1447800" y="2438400"/>
            <a:ext cx="0" cy="304800"/>
          </a:xfrm>
          <a:prstGeom prst="line">
            <a:avLst/>
          </a:prstGeom>
          <a:noFill/>
          <a:ln w="9525">
            <a:solidFill>
              <a:schemeClr val="tx1"/>
            </a:solidFill>
            <a:round/>
            <a:headEnd/>
            <a:tailEnd type="triangle" w="med" len="med"/>
          </a:ln>
        </p:spPr>
        <p:txBody>
          <a:bodyPr/>
          <a:lstStyle/>
          <a:p>
            <a:endParaRPr lang="it-IT"/>
          </a:p>
        </p:txBody>
      </p:sp>
      <p:sp>
        <p:nvSpPr>
          <p:cNvPr id="481296" name="Line 36"/>
          <p:cNvSpPr>
            <a:spLocks noChangeShapeType="1"/>
          </p:cNvSpPr>
          <p:nvPr/>
        </p:nvSpPr>
        <p:spPr bwMode="auto">
          <a:xfrm>
            <a:off x="1447800" y="3200400"/>
            <a:ext cx="0" cy="304800"/>
          </a:xfrm>
          <a:prstGeom prst="line">
            <a:avLst/>
          </a:prstGeom>
          <a:noFill/>
          <a:ln w="9525">
            <a:solidFill>
              <a:schemeClr val="tx1"/>
            </a:solidFill>
            <a:round/>
            <a:headEnd/>
            <a:tailEnd type="triangle" w="med" len="med"/>
          </a:ln>
        </p:spPr>
        <p:txBody>
          <a:bodyPr/>
          <a:lstStyle/>
          <a:p>
            <a:endParaRPr lang="it-IT"/>
          </a:p>
        </p:txBody>
      </p:sp>
      <p:sp>
        <p:nvSpPr>
          <p:cNvPr id="481297" name="Line 37"/>
          <p:cNvSpPr>
            <a:spLocks noChangeShapeType="1"/>
          </p:cNvSpPr>
          <p:nvPr/>
        </p:nvSpPr>
        <p:spPr bwMode="auto">
          <a:xfrm>
            <a:off x="1447800" y="3886200"/>
            <a:ext cx="0" cy="304800"/>
          </a:xfrm>
          <a:prstGeom prst="line">
            <a:avLst/>
          </a:prstGeom>
          <a:noFill/>
          <a:ln w="9525">
            <a:solidFill>
              <a:schemeClr val="tx1"/>
            </a:solidFill>
            <a:round/>
            <a:headEnd/>
            <a:tailEnd type="triangle" w="med" len="med"/>
          </a:ln>
        </p:spPr>
        <p:txBody>
          <a:bodyPr/>
          <a:lstStyle/>
          <a:p>
            <a:endParaRPr lang="it-IT"/>
          </a:p>
        </p:txBody>
      </p:sp>
      <p:sp>
        <p:nvSpPr>
          <p:cNvPr id="481298" name="Text Box 38"/>
          <p:cNvSpPr txBox="1">
            <a:spLocks noChangeArrowheads="1"/>
          </p:cNvSpPr>
          <p:nvPr/>
        </p:nvSpPr>
        <p:spPr bwMode="auto">
          <a:xfrm>
            <a:off x="1524000" y="2057400"/>
            <a:ext cx="387350" cy="336550"/>
          </a:xfrm>
          <a:prstGeom prst="rect">
            <a:avLst/>
          </a:prstGeom>
          <a:noFill/>
          <a:ln w="9525">
            <a:noFill/>
            <a:miter lim="800000"/>
            <a:headEnd/>
            <a:tailEnd/>
          </a:ln>
        </p:spPr>
        <p:txBody>
          <a:bodyPr wrap="none">
            <a:spAutoFit/>
          </a:bodyPr>
          <a:lstStyle/>
          <a:p>
            <a:pPr defTabSz="914400"/>
            <a:r>
              <a:rPr lang="it-IT" sz="1600">
                <a:latin typeface="Times New Roman" pitchFamily="18" charset="0"/>
              </a:rPr>
              <a:t>ok</a:t>
            </a:r>
          </a:p>
        </p:txBody>
      </p:sp>
      <p:sp>
        <p:nvSpPr>
          <p:cNvPr id="481299" name="Line 39"/>
          <p:cNvSpPr>
            <a:spLocks noChangeShapeType="1"/>
          </p:cNvSpPr>
          <p:nvPr/>
        </p:nvSpPr>
        <p:spPr bwMode="auto">
          <a:xfrm>
            <a:off x="1828800" y="2209800"/>
            <a:ext cx="228600" cy="0"/>
          </a:xfrm>
          <a:prstGeom prst="line">
            <a:avLst/>
          </a:prstGeom>
          <a:noFill/>
          <a:ln w="9525">
            <a:solidFill>
              <a:schemeClr val="tx1"/>
            </a:solidFill>
            <a:round/>
            <a:headEnd/>
            <a:tailEnd type="triangle" w="med" len="med"/>
          </a:ln>
        </p:spPr>
        <p:txBody>
          <a:bodyPr/>
          <a:lstStyle/>
          <a:p>
            <a:endParaRPr lang="it-IT"/>
          </a:p>
        </p:txBody>
      </p:sp>
      <p:sp>
        <p:nvSpPr>
          <p:cNvPr id="481300" name="Text Box 40"/>
          <p:cNvSpPr txBox="1">
            <a:spLocks noChangeArrowheads="1"/>
          </p:cNvSpPr>
          <p:nvPr/>
        </p:nvSpPr>
        <p:spPr bwMode="auto">
          <a:xfrm>
            <a:off x="2133600" y="2057400"/>
            <a:ext cx="450850" cy="304800"/>
          </a:xfrm>
          <a:prstGeom prst="rect">
            <a:avLst/>
          </a:prstGeom>
          <a:noFill/>
          <a:ln w="9525">
            <a:noFill/>
            <a:miter lim="800000"/>
            <a:headEnd/>
            <a:tailEnd/>
          </a:ln>
        </p:spPr>
        <p:txBody>
          <a:bodyPr wrap="none">
            <a:spAutoFit/>
          </a:bodyPr>
          <a:lstStyle/>
          <a:p>
            <a:pPr defTabSz="914400"/>
            <a:r>
              <a:rPr lang="it-IT" sz="1400">
                <a:latin typeface="Times New Roman" pitchFamily="18" charset="0"/>
              </a:rPr>
              <a:t>400</a:t>
            </a:r>
          </a:p>
        </p:txBody>
      </p:sp>
      <p:sp>
        <p:nvSpPr>
          <p:cNvPr id="481301" name="Text Box 41"/>
          <p:cNvSpPr txBox="1">
            <a:spLocks noChangeArrowheads="1"/>
          </p:cNvSpPr>
          <p:nvPr/>
        </p:nvSpPr>
        <p:spPr bwMode="auto">
          <a:xfrm>
            <a:off x="1447800" y="2819400"/>
            <a:ext cx="387350" cy="336550"/>
          </a:xfrm>
          <a:prstGeom prst="rect">
            <a:avLst/>
          </a:prstGeom>
          <a:noFill/>
          <a:ln w="9525">
            <a:noFill/>
            <a:miter lim="800000"/>
            <a:headEnd/>
            <a:tailEnd/>
          </a:ln>
        </p:spPr>
        <p:txBody>
          <a:bodyPr wrap="none">
            <a:spAutoFit/>
          </a:bodyPr>
          <a:lstStyle/>
          <a:p>
            <a:pPr defTabSz="914400"/>
            <a:r>
              <a:rPr lang="it-IT" sz="1600">
                <a:latin typeface="Times New Roman" pitchFamily="18" charset="0"/>
              </a:rPr>
              <a:t>ok</a:t>
            </a:r>
          </a:p>
        </p:txBody>
      </p:sp>
      <p:sp>
        <p:nvSpPr>
          <p:cNvPr id="481302" name="Text Box 42"/>
          <p:cNvSpPr txBox="1">
            <a:spLocks noChangeArrowheads="1"/>
          </p:cNvSpPr>
          <p:nvPr/>
        </p:nvSpPr>
        <p:spPr bwMode="auto">
          <a:xfrm>
            <a:off x="1371600" y="2667000"/>
            <a:ext cx="1208088" cy="274638"/>
          </a:xfrm>
          <a:prstGeom prst="rect">
            <a:avLst/>
          </a:prstGeom>
          <a:noFill/>
          <a:ln w="9525">
            <a:noFill/>
            <a:miter lim="800000"/>
            <a:headEnd/>
            <a:tailEnd/>
          </a:ln>
        </p:spPr>
        <p:txBody>
          <a:bodyPr wrap="none">
            <a:spAutoFit/>
          </a:bodyPr>
          <a:lstStyle/>
          <a:p>
            <a:pPr defTabSz="914400"/>
            <a:r>
              <a:rPr lang="it-IT" sz="1200">
                <a:latin typeface="Times New Roman" pitchFamily="18" charset="0"/>
              </a:rPr>
              <a:t>effetto eccessivo</a:t>
            </a:r>
          </a:p>
        </p:txBody>
      </p:sp>
      <p:sp>
        <p:nvSpPr>
          <p:cNvPr id="481303" name="Text Box 43"/>
          <p:cNvSpPr txBox="1">
            <a:spLocks noChangeArrowheads="1"/>
          </p:cNvSpPr>
          <p:nvPr/>
        </p:nvSpPr>
        <p:spPr bwMode="auto">
          <a:xfrm>
            <a:off x="2124075" y="2514600"/>
            <a:ext cx="450850" cy="304800"/>
          </a:xfrm>
          <a:prstGeom prst="rect">
            <a:avLst/>
          </a:prstGeom>
          <a:noFill/>
          <a:ln w="9525">
            <a:noFill/>
            <a:miter lim="800000"/>
            <a:headEnd/>
            <a:tailEnd/>
          </a:ln>
        </p:spPr>
        <p:txBody>
          <a:bodyPr wrap="none">
            <a:spAutoFit/>
          </a:bodyPr>
          <a:lstStyle/>
          <a:p>
            <a:pPr defTabSz="914400"/>
            <a:r>
              <a:rPr lang="it-IT" sz="1400">
                <a:latin typeface="Times New Roman" pitchFamily="18" charset="0"/>
              </a:rPr>
              <a:t>600</a:t>
            </a:r>
          </a:p>
        </p:txBody>
      </p:sp>
      <p:sp>
        <p:nvSpPr>
          <p:cNvPr id="481304" name="Line 44"/>
          <p:cNvSpPr>
            <a:spLocks noChangeShapeType="1"/>
          </p:cNvSpPr>
          <p:nvPr/>
        </p:nvSpPr>
        <p:spPr bwMode="auto">
          <a:xfrm flipV="1">
            <a:off x="1981200" y="2667000"/>
            <a:ext cx="228600" cy="76200"/>
          </a:xfrm>
          <a:prstGeom prst="line">
            <a:avLst/>
          </a:prstGeom>
          <a:noFill/>
          <a:ln w="9525">
            <a:solidFill>
              <a:schemeClr val="tx1"/>
            </a:solidFill>
            <a:round/>
            <a:headEnd/>
            <a:tailEnd type="triangle" w="med" len="med"/>
          </a:ln>
        </p:spPr>
        <p:txBody>
          <a:bodyPr/>
          <a:lstStyle/>
          <a:p>
            <a:endParaRPr lang="it-IT"/>
          </a:p>
        </p:txBody>
      </p:sp>
      <p:sp>
        <p:nvSpPr>
          <p:cNvPr id="481305" name="Line 45"/>
          <p:cNvSpPr>
            <a:spLocks noChangeShapeType="1"/>
          </p:cNvSpPr>
          <p:nvPr/>
        </p:nvSpPr>
        <p:spPr bwMode="auto">
          <a:xfrm>
            <a:off x="1752600" y="3048000"/>
            <a:ext cx="304800" cy="0"/>
          </a:xfrm>
          <a:prstGeom prst="line">
            <a:avLst/>
          </a:prstGeom>
          <a:noFill/>
          <a:ln w="9525">
            <a:solidFill>
              <a:schemeClr val="tx1"/>
            </a:solidFill>
            <a:round/>
            <a:headEnd/>
            <a:tailEnd type="triangle" w="med" len="med"/>
          </a:ln>
        </p:spPr>
        <p:txBody>
          <a:bodyPr/>
          <a:lstStyle/>
          <a:p>
            <a:endParaRPr lang="it-IT"/>
          </a:p>
        </p:txBody>
      </p:sp>
      <p:sp>
        <p:nvSpPr>
          <p:cNvPr id="481306" name="Text Box 46"/>
          <p:cNvSpPr txBox="1">
            <a:spLocks noChangeArrowheads="1"/>
          </p:cNvSpPr>
          <p:nvPr/>
        </p:nvSpPr>
        <p:spPr bwMode="auto">
          <a:xfrm>
            <a:off x="2133600" y="2895600"/>
            <a:ext cx="450850" cy="304800"/>
          </a:xfrm>
          <a:prstGeom prst="rect">
            <a:avLst/>
          </a:prstGeom>
          <a:noFill/>
          <a:ln w="9525">
            <a:noFill/>
            <a:miter lim="800000"/>
            <a:headEnd/>
            <a:tailEnd/>
          </a:ln>
        </p:spPr>
        <p:txBody>
          <a:bodyPr wrap="none">
            <a:spAutoFit/>
          </a:bodyPr>
          <a:lstStyle/>
          <a:p>
            <a:pPr defTabSz="914400"/>
            <a:r>
              <a:rPr lang="it-IT" sz="1400">
                <a:latin typeface="Times New Roman" pitchFamily="18" charset="0"/>
              </a:rPr>
              <a:t>800</a:t>
            </a:r>
          </a:p>
        </p:txBody>
      </p:sp>
      <p:sp>
        <p:nvSpPr>
          <p:cNvPr id="481307" name="Text Box 47"/>
          <p:cNvSpPr txBox="1">
            <a:spLocks noChangeArrowheads="1"/>
          </p:cNvSpPr>
          <p:nvPr/>
        </p:nvSpPr>
        <p:spPr bwMode="auto">
          <a:xfrm>
            <a:off x="1371600" y="3565525"/>
            <a:ext cx="387350" cy="336550"/>
          </a:xfrm>
          <a:prstGeom prst="rect">
            <a:avLst/>
          </a:prstGeom>
          <a:noFill/>
          <a:ln w="9525">
            <a:noFill/>
            <a:miter lim="800000"/>
            <a:headEnd/>
            <a:tailEnd/>
          </a:ln>
        </p:spPr>
        <p:txBody>
          <a:bodyPr wrap="none">
            <a:spAutoFit/>
          </a:bodyPr>
          <a:lstStyle/>
          <a:p>
            <a:pPr defTabSz="914400"/>
            <a:r>
              <a:rPr lang="it-IT" sz="1600">
                <a:latin typeface="Times New Roman" pitchFamily="18" charset="0"/>
              </a:rPr>
              <a:t>ok</a:t>
            </a:r>
          </a:p>
        </p:txBody>
      </p:sp>
      <p:sp>
        <p:nvSpPr>
          <p:cNvPr id="481308" name="Line 48"/>
          <p:cNvSpPr>
            <a:spLocks noChangeShapeType="1"/>
          </p:cNvSpPr>
          <p:nvPr/>
        </p:nvSpPr>
        <p:spPr bwMode="auto">
          <a:xfrm flipV="1">
            <a:off x="1905000" y="3352800"/>
            <a:ext cx="304800" cy="152400"/>
          </a:xfrm>
          <a:prstGeom prst="line">
            <a:avLst/>
          </a:prstGeom>
          <a:noFill/>
          <a:ln w="9525">
            <a:solidFill>
              <a:schemeClr val="tx1"/>
            </a:solidFill>
            <a:round/>
            <a:headEnd/>
            <a:tailEnd type="triangle" w="med" len="med"/>
          </a:ln>
        </p:spPr>
        <p:txBody>
          <a:bodyPr/>
          <a:lstStyle/>
          <a:p>
            <a:endParaRPr lang="it-IT"/>
          </a:p>
        </p:txBody>
      </p:sp>
      <p:sp>
        <p:nvSpPr>
          <p:cNvPr id="481309" name="Line 49"/>
          <p:cNvSpPr>
            <a:spLocks noChangeShapeType="1"/>
          </p:cNvSpPr>
          <p:nvPr/>
        </p:nvSpPr>
        <p:spPr bwMode="auto">
          <a:xfrm>
            <a:off x="1752600" y="3810000"/>
            <a:ext cx="314325" cy="3175"/>
          </a:xfrm>
          <a:prstGeom prst="line">
            <a:avLst/>
          </a:prstGeom>
          <a:noFill/>
          <a:ln w="9525">
            <a:solidFill>
              <a:schemeClr val="tx1"/>
            </a:solidFill>
            <a:round/>
            <a:headEnd/>
            <a:tailEnd type="triangle" w="med" len="med"/>
          </a:ln>
        </p:spPr>
        <p:txBody>
          <a:bodyPr/>
          <a:lstStyle/>
          <a:p>
            <a:endParaRPr lang="it-IT"/>
          </a:p>
        </p:txBody>
      </p:sp>
      <p:sp>
        <p:nvSpPr>
          <p:cNvPr id="481310" name="Text Box 50"/>
          <p:cNvSpPr txBox="1">
            <a:spLocks noChangeArrowheads="1"/>
          </p:cNvSpPr>
          <p:nvPr/>
        </p:nvSpPr>
        <p:spPr bwMode="auto">
          <a:xfrm>
            <a:off x="2133600" y="3657600"/>
            <a:ext cx="539750" cy="304800"/>
          </a:xfrm>
          <a:prstGeom prst="rect">
            <a:avLst/>
          </a:prstGeom>
          <a:noFill/>
          <a:ln w="9525">
            <a:noFill/>
            <a:miter lim="800000"/>
            <a:headEnd/>
            <a:tailEnd/>
          </a:ln>
        </p:spPr>
        <p:txBody>
          <a:bodyPr wrap="none">
            <a:spAutoFit/>
          </a:bodyPr>
          <a:lstStyle/>
          <a:p>
            <a:pPr defTabSz="914400"/>
            <a:r>
              <a:rPr lang="it-IT" sz="1400">
                <a:latin typeface="Times New Roman" pitchFamily="18" charset="0"/>
              </a:rPr>
              <a:t>1200</a:t>
            </a:r>
          </a:p>
        </p:txBody>
      </p:sp>
      <p:sp>
        <p:nvSpPr>
          <p:cNvPr id="481311" name="Text Box 51"/>
          <p:cNvSpPr txBox="1">
            <a:spLocks noChangeArrowheads="1"/>
          </p:cNvSpPr>
          <p:nvPr/>
        </p:nvSpPr>
        <p:spPr bwMode="auto">
          <a:xfrm>
            <a:off x="1447800" y="3429000"/>
            <a:ext cx="1208088" cy="274638"/>
          </a:xfrm>
          <a:prstGeom prst="rect">
            <a:avLst/>
          </a:prstGeom>
          <a:noFill/>
          <a:ln w="9525">
            <a:noFill/>
            <a:miter lim="800000"/>
            <a:headEnd/>
            <a:tailEnd/>
          </a:ln>
        </p:spPr>
        <p:txBody>
          <a:bodyPr wrap="none">
            <a:spAutoFit/>
          </a:bodyPr>
          <a:lstStyle/>
          <a:p>
            <a:pPr defTabSz="914400"/>
            <a:r>
              <a:rPr lang="it-IT" sz="1200">
                <a:latin typeface="Times New Roman" pitchFamily="18" charset="0"/>
              </a:rPr>
              <a:t>effetto eccessivo</a:t>
            </a:r>
          </a:p>
        </p:txBody>
      </p:sp>
      <p:sp>
        <p:nvSpPr>
          <p:cNvPr id="481312" name="Text Box 52"/>
          <p:cNvSpPr txBox="1">
            <a:spLocks noChangeArrowheads="1"/>
          </p:cNvSpPr>
          <p:nvPr/>
        </p:nvSpPr>
        <p:spPr bwMode="auto">
          <a:xfrm>
            <a:off x="2133600" y="3200400"/>
            <a:ext cx="539750" cy="304800"/>
          </a:xfrm>
          <a:prstGeom prst="rect">
            <a:avLst/>
          </a:prstGeom>
          <a:noFill/>
          <a:ln w="9525">
            <a:noFill/>
            <a:miter lim="800000"/>
            <a:headEnd/>
            <a:tailEnd/>
          </a:ln>
        </p:spPr>
        <p:txBody>
          <a:bodyPr wrap="none">
            <a:spAutoFit/>
          </a:bodyPr>
          <a:lstStyle/>
          <a:p>
            <a:pPr defTabSz="914400"/>
            <a:r>
              <a:rPr lang="it-IT" sz="1400">
                <a:latin typeface="Times New Roman" pitchFamily="18" charset="0"/>
              </a:rPr>
              <a:t>1000</a:t>
            </a:r>
          </a:p>
        </p:txBody>
      </p:sp>
      <p:sp>
        <p:nvSpPr>
          <p:cNvPr id="481313" name="Text Box 53"/>
          <p:cNvSpPr txBox="1">
            <a:spLocks noChangeArrowheads="1"/>
          </p:cNvSpPr>
          <p:nvPr/>
        </p:nvSpPr>
        <p:spPr bwMode="auto">
          <a:xfrm>
            <a:off x="1371600" y="4114800"/>
            <a:ext cx="1208088" cy="274638"/>
          </a:xfrm>
          <a:prstGeom prst="rect">
            <a:avLst/>
          </a:prstGeom>
          <a:noFill/>
          <a:ln w="9525">
            <a:noFill/>
            <a:miter lim="800000"/>
            <a:headEnd/>
            <a:tailEnd/>
          </a:ln>
        </p:spPr>
        <p:txBody>
          <a:bodyPr wrap="none">
            <a:spAutoFit/>
          </a:bodyPr>
          <a:lstStyle/>
          <a:p>
            <a:pPr defTabSz="914400"/>
            <a:r>
              <a:rPr lang="it-IT" sz="1200">
                <a:latin typeface="Times New Roman" pitchFamily="18" charset="0"/>
              </a:rPr>
              <a:t>effetto eccessivo</a:t>
            </a:r>
          </a:p>
        </p:txBody>
      </p:sp>
      <p:sp>
        <p:nvSpPr>
          <p:cNvPr id="481314" name="Text Box 54"/>
          <p:cNvSpPr txBox="1">
            <a:spLocks noChangeArrowheads="1"/>
          </p:cNvSpPr>
          <p:nvPr/>
        </p:nvSpPr>
        <p:spPr bwMode="auto">
          <a:xfrm>
            <a:off x="2133600" y="3962400"/>
            <a:ext cx="539750" cy="304800"/>
          </a:xfrm>
          <a:prstGeom prst="rect">
            <a:avLst/>
          </a:prstGeom>
          <a:noFill/>
          <a:ln w="9525">
            <a:noFill/>
            <a:miter lim="800000"/>
            <a:headEnd/>
            <a:tailEnd/>
          </a:ln>
        </p:spPr>
        <p:txBody>
          <a:bodyPr wrap="none">
            <a:spAutoFit/>
          </a:bodyPr>
          <a:lstStyle/>
          <a:p>
            <a:pPr defTabSz="914400"/>
            <a:r>
              <a:rPr lang="it-IT" sz="1400">
                <a:latin typeface="Times New Roman" pitchFamily="18" charset="0"/>
              </a:rPr>
              <a:t>1400</a:t>
            </a:r>
          </a:p>
        </p:txBody>
      </p:sp>
      <p:sp>
        <p:nvSpPr>
          <p:cNvPr id="481315" name="Line 55"/>
          <p:cNvSpPr>
            <a:spLocks noChangeShapeType="1"/>
          </p:cNvSpPr>
          <p:nvPr/>
        </p:nvSpPr>
        <p:spPr bwMode="auto">
          <a:xfrm flipV="1">
            <a:off x="1981200" y="4114800"/>
            <a:ext cx="228600" cy="76200"/>
          </a:xfrm>
          <a:prstGeom prst="line">
            <a:avLst/>
          </a:prstGeom>
          <a:noFill/>
          <a:ln w="9525">
            <a:solidFill>
              <a:schemeClr val="tx1"/>
            </a:solidFill>
            <a:round/>
            <a:headEnd/>
            <a:tailEnd type="triangle" w="med" len="med"/>
          </a:ln>
        </p:spPr>
        <p:txBody>
          <a:bodyPr/>
          <a:lstStyle/>
          <a:p>
            <a:endParaRPr lang="it-IT"/>
          </a:p>
        </p:txBody>
      </p:sp>
      <p:sp>
        <p:nvSpPr>
          <p:cNvPr id="481316" name="Text Box 56"/>
          <p:cNvSpPr txBox="1">
            <a:spLocks noChangeArrowheads="1"/>
          </p:cNvSpPr>
          <p:nvPr/>
        </p:nvSpPr>
        <p:spPr bwMode="auto">
          <a:xfrm>
            <a:off x="1371600" y="4327525"/>
            <a:ext cx="387350" cy="336550"/>
          </a:xfrm>
          <a:prstGeom prst="rect">
            <a:avLst/>
          </a:prstGeom>
          <a:noFill/>
          <a:ln w="9525">
            <a:noFill/>
            <a:miter lim="800000"/>
            <a:headEnd/>
            <a:tailEnd/>
          </a:ln>
        </p:spPr>
        <p:txBody>
          <a:bodyPr wrap="none">
            <a:spAutoFit/>
          </a:bodyPr>
          <a:lstStyle/>
          <a:p>
            <a:pPr defTabSz="914400"/>
            <a:r>
              <a:rPr lang="it-IT" sz="1600">
                <a:latin typeface="Times New Roman" pitchFamily="18" charset="0"/>
              </a:rPr>
              <a:t>ok</a:t>
            </a:r>
          </a:p>
        </p:txBody>
      </p:sp>
      <p:sp>
        <p:nvSpPr>
          <p:cNvPr id="481317" name="Line 57"/>
          <p:cNvSpPr>
            <a:spLocks noChangeShapeType="1"/>
          </p:cNvSpPr>
          <p:nvPr/>
        </p:nvSpPr>
        <p:spPr bwMode="auto">
          <a:xfrm>
            <a:off x="1752600" y="4572000"/>
            <a:ext cx="314325" cy="3175"/>
          </a:xfrm>
          <a:prstGeom prst="line">
            <a:avLst/>
          </a:prstGeom>
          <a:noFill/>
          <a:ln w="9525">
            <a:solidFill>
              <a:schemeClr val="tx1"/>
            </a:solidFill>
            <a:round/>
            <a:headEnd/>
            <a:tailEnd type="triangle" w="med" len="med"/>
          </a:ln>
        </p:spPr>
        <p:txBody>
          <a:bodyPr/>
          <a:lstStyle/>
          <a:p>
            <a:endParaRPr lang="it-IT"/>
          </a:p>
        </p:txBody>
      </p:sp>
      <p:sp>
        <p:nvSpPr>
          <p:cNvPr id="481318" name="Text Box 58"/>
          <p:cNvSpPr txBox="1">
            <a:spLocks noChangeArrowheads="1"/>
          </p:cNvSpPr>
          <p:nvPr/>
        </p:nvSpPr>
        <p:spPr bwMode="auto">
          <a:xfrm>
            <a:off x="2133600" y="4419600"/>
            <a:ext cx="539750" cy="304800"/>
          </a:xfrm>
          <a:prstGeom prst="rect">
            <a:avLst/>
          </a:prstGeom>
          <a:noFill/>
          <a:ln w="9525">
            <a:noFill/>
            <a:miter lim="800000"/>
            <a:headEnd/>
            <a:tailEnd/>
          </a:ln>
        </p:spPr>
        <p:txBody>
          <a:bodyPr wrap="none">
            <a:spAutoFit/>
          </a:bodyPr>
          <a:lstStyle/>
          <a:p>
            <a:pPr defTabSz="914400"/>
            <a:r>
              <a:rPr lang="it-IT" sz="1400">
                <a:latin typeface="Times New Roman" pitchFamily="18" charset="0"/>
              </a:rPr>
              <a:t>1600</a:t>
            </a:r>
          </a:p>
        </p:txBody>
      </p:sp>
      <p:sp>
        <p:nvSpPr>
          <p:cNvPr id="388155" name="Text Box 59"/>
          <p:cNvSpPr txBox="1">
            <a:spLocks noChangeArrowheads="1"/>
          </p:cNvSpPr>
          <p:nvPr/>
        </p:nvSpPr>
        <p:spPr bwMode="auto">
          <a:xfrm>
            <a:off x="685800" y="836613"/>
            <a:ext cx="1184275" cy="457200"/>
          </a:xfrm>
          <a:prstGeom prst="rect">
            <a:avLst/>
          </a:prstGeom>
          <a:solidFill>
            <a:srgbClr val="000099"/>
          </a:solidFill>
          <a:ln w="9525">
            <a:noFill/>
            <a:miter lim="800000"/>
            <a:headEnd/>
            <a:tailEnd/>
          </a:ln>
          <a:effectLst/>
        </p:spPr>
        <p:txBody>
          <a:bodyPr wrap="none">
            <a:spAutoFit/>
          </a:bodyPr>
          <a:lstStyle/>
          <a:p>
            <a:pPr defTabSz="914400" fontAlgn="auto">
              <a:spcBef>
                <a:spcPts val="0"/>
              </a:spcBef>
              <a:spcAft>
                <a:spcPts val="0"/>
              </a:spcAft>
              <a:defRPr/>
            </a:pPr>
            <a:r>
              <a:rPr lang="it-IT" sz="2400" b="1">
                <a:solidFill>
                  <a:schemeClr val="bg1"/>
                </a:solidFill>
                <a:effectLst>
                  <a:outerShdw blurRad="38100" dist="38100" dir="2700000" algn="tl">
                    <a:srgbClr val="000000"/>
                  </a:outerShdw>
                </a:effectLst>
                <a:latin typeface="Times New Roman" charset="0"/>
              </a:rPr>
              <a:t>ACTIQ</a:t>
            </a:r>
          </a:p>
        </p:txBody>
      </p:sp>
      <p:sp>
        <p:nvSpPr>
          <p:cNvPr id="388156" name="Text Box 60"/>
          <p:cNvSpPr txBox="1">
            <a:spLocks noChangeArrowheads="1"/>
          </p:cNvSpPr>
          <p:nvPr/>
        </p:nvSpPr>
        <p:spPr bwMode="auto">
          <a:xfrm>
            <a:off x="3078163" y="1268413"/>
            <a:ext cx="2141537" cy="466725"/>
          </a:xfrm>
          <a:prstGeom prst="rect">
            <a:avLst/>
          </a:prstGeom>
          <a:solidFill>
            <a:srgbClr val="FF9900"/>
          </a:solidFill>
          <a:ln w="9525">
            <a:solidFill>
              <a:srgbClr val="FF9900"/>
            </a:solidFill>
            <a:miter lim="800000"/>
            <a:headEnd/>
            <a:tailEnd/>
          </a:ln>
          <a:effectLst/>
        </p:spPr>
        <p:txBody>
          <a:bodyPr>
            <a:spAutoFit/>
          </a:bodyPr>
          <a:lstStyle/>
          <a:p>
            <a:pPr defTabSz="914400" fontAlgn="auto">
              <a:spcBef>
                <a:spcPts val="0"/>
              </a:spcBef>
              <a:spcAft>
                <a:spcPts val="0"/>
              </a:spcAft>
              <a:defRPr/>
            </a:pPr>
            <a:r>
              <a:rPr lang="it-IT" sz="2400" b="1">
                <a:solidFill>
                  <a:srgbClr val="000099"/>
                </a:solidFill>
                <a:effectLst>
                  <a:outerShdw blurRad="38100" dist="38100" dir="2700000" algn="tl">
                    <a:srgbClr val="000000"/>
                  </a:outerShdw>
                </a:effectLst>
                <a:latin typeface="Times New Roman" charset="0"/>
              </a:rPr>
              <a:t>EFFENTORA</a:t>
            </a:r>
          </a:p>
        </p:txBody>
      </p:sp>
      <p:sp>
        <p:nvSpPr>
          <p:cNvPr id="388157" name="Text Box 61"/>
          <p:cNvSpPr txBox="1">
            <a:spLocks noChangeArrowheads="1"/>
          </p:cNvSpPr>
          <p:nvPr/>
        </p:nvSpPr>
        <p:spPr bwMode="auto">
          <a:xfrm>
            <a:off x="6553200" y="1295400"/>
            <a:ext cx="1625600" cy="457200"/>
          </a:xfrm>
          <a:prstGeom prst="rect">
            <a:avLst/>
          </a:prstGeom>
          <a:solidFill>
            <a:srgbClr val="990033"/>
          </a:solidFill>
          <a:ln w="9525">
            <a:noFill/>
            <a:miter lim="800000"/>
            <a:headEnd/>
            <a:tailEnd/>
          </a:ln>
          <a:effectLst/>
        </p:spPr>
        <p:txBody>
          <a:bodyPr wrap="none">
            <a:spAutoFit/>
          </a:bodyPr>
          <a:lstStyle/>
          <a:p>
            <a:pPr defTabSz="914400" fontAlgn="auto">
              <a:spcBef>
                <a:spcPts val="0"/>
              </a:spcBef>
              <a:spcAft>
                <a:spcPts val="0"/>
              </a:spcAft>
              <a:defRPr/>
            </a:pPr>
            <a:r>
              <a:rPr lang="it-IT" sz="2400" b="1">
                <a:solidFill>
                  <a:schemeClr val="bg1"/>
                </a:solidFill>
                <a:effectLst>
                  <a:outerShdw blurRad="38100" dist="38100" dir="2700000" algn="tl">
                    <a:srgbClr val="000000"/>
                  </a:outerShdw>
                </a:effectLst>
                <a:latin typeface="Times New Roman" charset="0"/>
              </a:rPr>
              <a:t>ABSTRAL</a:t>
            </a:r>
          </a:p>
        </p:txBody>
      </p:sp>
      <p:sp>
        <p:nvSpPr>
          <p:cNvPr id="481322" name="AutoShape 63"/>
          <p:cNvSpPr>
            <a:spLocks noChangeArrowheads="1"/>
          </p:cNvSpPr>
          <p:nvPr/>
        </p:nvSpPr>
        <p:spPr bwMode="auto">
          <a:xfrm>
            <a:off x="862013" y="1387475"/>
            <a:ext cx="685800" cy="457200"/>
          </a:xfrm>
          <a:prstGeom prst="diamond">
            <a:avLst/>
          </a:prstGeom>
          <a:solidFill>
            <a:schemeClr val="accent1"/>
          </a:solidFill>
          <a:ln w="9525">
            <a:solidFill>
              <a:schemeClr val="tx1"/>
            </a:solidFill>
            <a:miter lim="800000"/>
            <a:headEnd/>
            <a:tailEnd/>
          </a:ln>
        </p:spPr>
        <p:txBody>
          <a:bodyPr wrap="none" anchor="ctr"/>
          <a:lstStyle/>
          <a:p>
            <a:pPr algn="ctr" defTabSz="914400"/>
            <a:r>
              <a:rPr lang="it-IT" sz="1600">
                <a:latin typeface="Times New Roman" pitchFamily="18" charset="0"/>
              </a:rPr>
              <a:t>200</a:t>
            </a:r>
          </a:p>
        </p:txBody>
      </p:sp>
      <p:sp>
        <p:nvSpPr>
          <p:cNvPr id="481323" name="Line 64"/>
          <p:cNvSpPr>
            <a:spLocks noChangeShapeType="1"/>
          </p:cNvSpPr>
          <p:nvPr/>
        </p:nvSpPr>
        <p:spPr bwMode="auto">
          <a:xfrm>
            <a:off x="1476375" y="1755775"/>
            <a:ext cx="0" cy="304800"/>
          </a:xfrm>
          <a:prstGeom prst="line">
            <a:avLst/>
          </a:prstGeom>
          <a:noFill/>
          <a:ln w="9525">
            <a:solidFill>
              <a:schemeClr val="tx1"/>
            </a:solidFill>
            <a:round/>
            <a:headEnd/>
            <a:tailEnd type="triangle" w="med" len="med"/>
          </a:ln>
        </p:spPr>
        <p:txBody>
          <a:bodyPr/>
          <a:lstStyle/>
          <a:p>
            <a:endParaRPr lang="it-IT"/>
          </a:p>
        </p:txBody>
      </p:sp>
      <p:sp>
        <p:nvSpPr>
          <p:cNvPr id="481324" name="Oval 65"/>
          <p:cNvSpPr>
            <a:spLocks noChangeArrowheads="1"/>
          </p:cNvSpPr>
          <p:nvPr/>
        </p:nvSpPr>
        <p:spPr bwMode="auto">
          <a:xfrm>
            <a:off x="5867400" y="4292600"/>
            <a:ext cx="288925" cy="287338"/>
          </a:xfrm>
          <a:prstGeom prst="ellipse">
            <a:avLst/>
          </a:prstGeom>
          <a:solidFill>
            <a:srgbClr val="000099"/>
          </a:solidFill>
          <a:ln w="9525">
            <a:solidFill>
              <a:schemeClr val="tx1"/>
            </a:solidFill>
            <a:round/>
            <a:headEnd/>
            <a:tailEnd/>
          </a:ln>
        </p:spPr>
        <p:txBody>
          <a:bodyPr wrap="none" anchor="ctr"/>
          <a:lstStyle/>
          <a:p>
            <a:pPr defTabSz="914400"/>
            <a:endParaRPr lang="it-IT" sz="2800">
              <a:latin typeface="Calisto MT" pitchFamily="18" charset="0"/>
            </a:endParaRPr>
          </a:p>
        </p:txBody>
      </p:sp>
      <p:sp>
        <p:nvSpPr>
          <p:cNvPr id="481325" name="Text Box 68"/>
          <p:cNvSpPr txBox="1">
            <a:spLocks noChangeArrowheads="1"/>
          </p:cNvSpPr>
          <p:nvPr/>
        </p:nvSpPr>
        <p:spPr bwMode="auto">
          <a:xfrm>
            <a:off x="2103438" y="228600"/>
            <a:ext cx="184150" cy="519113"/>
          </a:xfrm>
          <a:prstGeom prst="rect">
            <a:avLst/>
          </a:prstGeom>
          <a:noFill/>
          <a:ln w="9525">
            <a:noFill/>
            <a:miter lim="800000"/>
            <a:headEnd/>
            <a:tailEnd/>
          </a:ln>
        </p:spPr>
        <p:txBody>
          <a:bodyPr wrap="none">
            <a:spAutoFit/>
          </a:bodyPr>
          <a:lstStyle/>
          <a:p>
            <a:pPr defTabSz="914400"/>
            <a:endParaRPr lang="it-IT" sz="2800" b="1">
              <a:solidFill>
                <a:srgbClr val="FFFF00"/>
              </a:solidFill>
              <a:latin typeface="Calisto MT" pitchFamily="18" charset="0"/>
            </a:endParaRPr>
          </a:p>
        </p:txBody>
      </p:sp>
      <p:sp>
        <p:nvSpPr>
          <p:cNvPr id="481326" name="Text Box 69"/>
          <p:cNvSpPr txBox="1">
            <a:spLocks noChangeArrowheads="1"/>
          </p:cNvSpPr>
          <p:nvPr/>
        </p:nvSpPr>
        <p:spPr bwMode="auto">
          <a:xfrm>
            <a:off x="425450" y="188913"/>
            <a:ext cx="8656638" cy="519112"/>
          </a:xfrm>
          <a:prstGeom prst="rect">
            <a:avLst/>
          </a:prstGeom>
          <a:noFill/>
          <a:ln w="9525">
            <a:noFill/>
            <a:miter lim="800000"/>
            <a:headEnd/>
            <a:tailEnd/>
          </a:ln>
        </p:spPr>
        <p:txBody>
          <a:bodyPr wrap="none">
            <a:spAutoFit/>
          </a:bodyPr>
          <a:lstStyle/>
          <a:p>
            <a:pPr defTabSz="914400"/>
            <a:r>
              <a:rPr lang="it-IT" sz="2800" b="1">
                <a:solidFill>
                  <a:srgbClr val="FFFF00"/>
                </a:solidFill>
                <a:latin typeface="Calisto MT" pitchFamily="18" charset="0"/>
              </a:rPr>
              <a:t>    ROO: OBBLIGATORIETA’ DELLA TITOLAZIONE</a:t>
            </a:r>
          </a:p>
        </p:txBody>
      </p:sp>
      <p:sp>
        <p:nvSpPr>
          <p:cNvPr id="481327" name="Rectangle 70"/>
          <p:cNvSpPr>
            <a:spLocks noChangeArrowheads="1"/>
          </p:cNvSpPr>
          <p:nvPr/>
        </p:nvSpPr>
        <p:spPr bwMode="auto">
          <a:xfrm>
            <a:off x="733425" y="6324600"/>
            <a:ext cx="7294563" cy="519113"/>
          </a:xfrm>
          <a:prstGeom prst="rect">
            <a:avLst/>
          </a:prstGeom>
          <a:solidFill>
            <a:schemeClr val="hlink"/>
          </a:solidFill>
          <a:ln w="9525">
            <a:noFill/>
            <a:miter lim="800000"/>
            <a:headEnd/>
            <a:tailEnd/>
          </a:ln>
        </p:spPr>
        <p:txBody>
          <a:bodyPr wrap="none">
            <a:spAutoFit/>
          </a:bodyPr>
          <a:lstStyle/>
          <a:p>
            <a:pPr defTabSz="914400"/>
            <a:r>
              <a:rPr lang="it-IT" sz="2800">
                <a:latin typeface="Calisto MT" pitchFamily="18" charset="0"/>
              </a:rPr>
              <a:t> </a:t>
            </a:r>
            <a:r>
              <a:rPr lang="it-IT" sz="2800" b="1">
                <a:solidFill>
                  <a:schemeClr val="bg1"/>
                </a:solidFill>
                <a:latin typeface="Calisto MT" pitchFamily="18" charset="0"/>
              </a:rPr>
              <a:t>ROO: DIFFERENZE NELLA TITOLAZIONE</a:t>
            </a:r>
          </a:p>
        </p:txBody>
      </p:sp>
      <p:sp>
        <p:nvSpPr>
          <p:cNvPr id="481328" name="Rectangle 71"/>
          <p:cNvSpPr>
            <a:spLocks noChangeArrowheads="1"/>
          </p:cNvSpPr>
          <p:nvPr/>
        </p:nvSpPr>
        <p:spPr bwMode="auto">
          <a:xfrm>
            <a:off x="749300" y="876300"/>
            <a:ext cx="1066800" cy="330200"/>
          </a:xfrm>
          <a:prstGeom prst="rect">
            <a:avLst/>
          </a:prstGeom>
          <a:noFill/>
          <a:ln w="9525">
            <a:solidFill>
              <a:schemeClr val="tx1"/>
            </a:solidFill>
            <a:miter lim="800000"/>
            <a:headEnd/>
            <a:tailEnd/>
          </a:ln>
        </p:spPr>
        <p:txBody>
          <a:bodyPr wrap="none" anchor="ctr"/>
          <a:lstStyle/>
          <a:p>
            <a:endParaRPr lang="it-IT">
              <a:solidFill>
                <a:srgbClr val="FFFF00"/>
              </a:solidFill>
              <a:latin typeface="Calisto MT" pitchFamily="18" charset="0"/>
            </a:endParaRPr>
          </a:p>
        </p:txBody>
      </p:sp>
      <p:sp>
        <p:nvSpPr>
          <p:cNvPr id="481329" name="Rectangle 72"/>
          <p:cNvSpPr>
            <a:spLocks noChangeArrowheads="1"/>
          </p:cNvSpPr>
          <p:nvPr/>
        </p:nvSpPr>
        <p:spPr bwMode="auto">
          <a:xfrm>
            <a:off x="3149600" y="1333500"/>
            <a:ext cx="1955800" cy="304800"/>
          </a:xfrm>
          <a:prstGeom prst="rect">
            <a:avLst/>
          </a:prstGeom>
          <a:noFill/>
          <a:ln w="9525">
            <a:solidFill>
              <a:schemeClr val="tx1"/>
            </a:solidFill>
            <a:miter lim="800000"/>
            <a:headEnd/>
            <a:tailEnd/>
          </a:ln>
        </p:spPr>
        <p:txBody>
          <a:bodyPr wrap="none" anchor="ctr"/>
          <a:lstStyle/>
          <a:p>
            <a:endParaRPr lang="it-IT">
              <a:latin typeface="Calisto MT" pitchFamily="18" charset="0"/>
            </a:endParaRPr>
          </a:p>
        </p:txBody>
      </p:sp>
      <p:sp>
        <p:nvSpPr>
          <p:cNvPr id="481330" name="Rectangle 73"/>
          <p:cNvSpPr>
            <a:spLocks noChangeArrowheads="1"/>
          </p:cNvSpPr>
          <p:nvPr/>
        </p:nvSpPr>
        <p:spPr bwMode="auto">
          <a:xfrm>
            <a:off x="6591300" y="1358900"/>
            <a:ext cx="1485900" cy="292100"/>
          </a:xfrm>
          <a:prstGeom prst="rect">
            <a:avLst/>
          </a:prstGeom>
          <a:noFill/>
          <a:ln w="9525">
            <a:solidFill>
              <a:schemeClr val="tx1"/>
            </a:solidFill>
            <a:miter lim="800000"/>
            <a:headEnd/>
            <a:tailEnd/>
          </a:ln>
        </p:spPr>
        <p:txBody>
          <a:bodyPr wrap="none" anchor="ctr"/>
          <a:lstStyle/>
          <a:p>
            <a:endParaRPr lang="it-IT">
              <a:latin typeface="Calisto MT" pitchFamily="18"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Rectangle 2"/>
          <p:cNvSpPr>
            <a:spLocks noGrp="1"/>
          </p:cNvSpPr>
          <p:nvPr>
            <p:ph type="body" idx="1"/>
          </p:nvPr>
        </p:nvSpPr>
        <p:spPr>
          <a:xfrm>
            <a:off x="76200" y="457200"/>
            <a:ext cx="9067800" cy="5237163"/>
          </a:xfrm>
        </p:spPr>
        <p:txBody>
          <a:bodyPr/>
          <a:lstStyle/>
          <a:p>
            <a:pPr algn="just">
              <a:lnSpc>
                <a:spcPct val="80000"/>
              </a:lnSpc>
              <a:spcBef>
                <a:spcPct val="10000"/>
              </a:spcBef>
              <a:buFont typeface="Lucida Grande"/>
              <a:buNone/>
              <a:tabLst>
                <a:tab pos="1797050" algn="l"/>
              </a:tabLst>
            </a:pPr>
            <a:r>
              <a:rPr lang="en-US" b="1" smtClean="0">
                <a:solidFill>
                  <a:srgbClr val="FFFF00"/>
                </a:solidFill>
                <a:latin typeface="Arial" charset="0"/>
              </a:rPr>
              <a:t>Periodo di titolazione =&gt; </a:t>
            </a:r>
          </a:p>
          <a:p>
            <a:pPr algn="just">
              <a:lnSpc>
                <a:spcPct val="80000"/>
              </a:lnSpc>
              <a:spcBef>
                <a:spcPct val="10000"/>
              </a:spcBef>
              <a:buFont typeface="Lucida Grande"/>
              <a:buNone/>
              <a:tabLst>
                <a:tab pos="1797050" algn="l"/>
              </a:tabLst>
            </a:pPr>
            <a:r>
              <a:rPr lang="en-US" b="1" smtClean="0">
                <a:solidFill>
                  <a:srgbClr val="FFFF00"/>
                </a:solidFill>
                <a:latin typeface="Arial" charset="0"/>
              </a:rPr>
              <a:t>		Trovare la dose efficace</a:t>
            </a:r>
          </a:p>
          <a:p>
            <a:pPr algn="just">
              <a:lnSpc>
                <a:spcPct val="80000"/>
              </a:lnSpc>
              <a:spcBef>
                <a:spcPct val="10000"/>
              </a:spcBef>
              <a:buFont typeface="Wingdings" pitchFamily="2" charset="2"/>
              <a:buNone/>
              <a:tabLst>
                <a:tab pos="1797050" algn="l"/>
              </a:tabLst>
            </a:pPr>
            <a:endParaRPr lang="en-US" b="1" smtClean="0">
              <a:solidFill>
                <a:srgbClr val="009152"/>
              </a:solidFill>
              <a:latin typeface="Arial" charset="0"/>
            </a:endParaRPr>
          </a:p>
          <a:p>
            <a:pPr algn="just">
              <a:lnSpc>
                <a:spcPct val="80000"/>
              </a:lnSpc>
              <a:spcBef>
                <a:spcPct val="10000"/>
              </a:spcBef>
              <a:buFont typeface="Wingdings" pitchFamily="2" charset="2"/>
              <a:buNone/>
              <a:tabLst>
                <a:tab pos="1797050" algn="l"/>
              </a:tabLst>
            </a:pPr>
            <a:endParaRPr lang="en-US" b="1" smtClean="0">
              <a:solidFill>
                <a:srgbClr val="009152"/>
              </a:solidFill>
              <a:latin typeface="Arial" charset="0"/>
            </a:endParaRPr>
          </a:p>
          <a:p>
            <a:pPr algn="just">
              <a:lnSpc>
                <a:spcPct val="80000"/>
              </a:lnSpc>
              <a:spcBef>
                <a:spcPct val="10000"/>
              </a:spcBef>
              <a:buFont typeface="Wingdings" pitchFamily="2" charset="2"/>
              <a:buNone/>
              <a:tabLst>
                <a:tab pos="1797050" algn="l"/>
              </a:tabLst>
            </a:pPr>
            <a:endParaRPr lang="en-US" b="1" smtClean="0">
              <a:solidFill>
                <a:srgbClr val="009152"/>
              </a:solidFill>
              <a:latin typeface="Arial" charset="0"/>
            </a:endParaRPr>
          </a:p>
          <a:p>
            <a:pPr algn="just">
              <a:lnSpc>
                <a:spcPct val="80000"/>
              </a:lnSpc>
              <a:spcBef>
                <a:spcPct val="10000"/>
              </a:spcBef>
              <a:buFont typeface="Wingdings" pitchFamily="2" charset="2"/>
              <a:buNone/>
              <a:tabLst>
                <a:tab pos="1797050" algn="l"/>
              </a:tabLst>
            </a:pPr>
            <a:endParaRPr lang="en-US" b="1" smtClean="0">
              <a:solidFill>
                <a:srgbClr val="009152"/>
              </a:solidFill>
              <a:latin typeface="Arial" charset="0"/>
            </a:endParaRPr>
          </a:p>
          <a:p>
            <a:pPr lvl="1" algn="just">
              <a:lnSpc>
                <a:spcPct val="80000"/>
              </a:lnSpc>
              <a:spcBef>
                <a:spcPct val="10000"/>
              </a:spcBef>
              <a:buClr>
                <a:srgbClr val="009154"/>
              </a:buClr>
              <a:buFontTx/>
              <a:buChar char="•"/>
              <a:tabLst>
                <a:tab pos="1797050" algn="l"/>
              </a:tabLst>
            </a:pPr>
            <a:r>
              <a:rPr lang="en-US" b="1" smtClean="0"/>
              <a:t>Chi:</a:t>
            </a:r>
            <a:r>
              <a:rPr lang="en-US" smtClean="0"/>
              <a:t> Ogni paziente</a:t>
            </a:r>
          </a:p>
          <a:p>
            <a:pPr lvl="1" algn="just">
              <a:lnSpc>
                <a:spcPct val="80000"/>
              </a:lnSpc>
              <a:spcBef>
                <a:spcPct val="10000"/>
              </a:spcBef>
              <a:tabLst>
                <a:tab pos="1797050" algn="l"/>
              </a:tabLst>
            </a:pPr>
            <a:endParaRPr lang="en-US" smtClean="0"/>
          </a:p>
          <a:p>
            <a:pPr lvl="1">
              <a:lnSpc>
                <a:spcPct val="80000"/>
              </a:lnSpc>
              <a:spcBef>
                <a:spcPct val="10000"/>
              </a:spcBef>
              <a:buClr>
                <a:srgbClr val="009154"/>
              </a:buClr>
              <a:buFontTx/>
              <a:buChar char="•"/>
              <a:tabLst>
                <a:tab pos="1797050" algn="l"/>
              </a:tabLst>
            </a:pPr>
            <a:r>
              <a:rPr lang="en-US" b="1" smtClean="0"/>
              <a:t>Scopo:</a:t>
            </a:r>
            <a:r>
              <a:rPr lang="en-US" smtClean="0"/>
              <a:t> </a:t>
            </a:r>
            <a:r>
              <a:rPr lang="en-GB" smtClean="0"/>
              <a:t>Soddisfacente sollievo dal dolore entro 30 minuti, con eventi avversi (AE) tollerabili</a:t>
            </a:r>
          </a:p>
          <a:p>
            <a:pPr lvl="1" algn="just">
              <a:lnSpc>
                <a:spcPct val="80000"/>
              </a:lnSpc>
              <a:spcBef>
                <a:spcPct val="10000"/>
              </a:spcBef>
              <a:tabLst>
                <a:tab pos="1797050" algn="l"/>
              </a:tabLst>
            </a:pPr>
            <a:endParaRPr lang="en-GB" smtClean="0"/>
          </a:p>
          <a:p>
            <a:pPr lvl="1" algn="just">
              <a:lnSpc>
                <a:spcPct val="80000"/>
              </a:lnSpc>
              <a:spcBef>
                <a:spcPct val="10000"/>
              </a:spcBef>
              <a:buClr>
                <a:srgbClr val="009154"/>
              </a:buClr>
              <a:buFontTx/>
              <a:buChar char="•"/>
              <a:tabLst>
                <a:tab pos="1797050" algn="l"/>
              </a:tabLst>
            </a:pPr>
            <a:r>
              <a:rPr lang="en-US" b="1" smtClean="0"/>
              <a:t>Casi particolari?</a:t>
            </a:r>
            <a:r>
              <a:rPr lang="en-US" smtClean="0"/>
              <a:t> </a:t>
            </a:r>
            <a:r>
              <a:rPr lang="en-US" b="1" smtClean="0">
                <a:solidFill>
                  <a:srgbClr val="FF3300"/>
                </a:solidFill>
              </a:rPr>
              <a:t>NO</a:t>
            </a:r>
          </a:p>
          <a:p>
            <a:pPr marL="1168400" lvl="2" indent="-254000" algn="just">
              <a:lnSpc>
                <a:spcPct val="80000"/>
              </a:lnSpc>
              <a:spcBef>
                <a:spcPct val="10000"/>
              </a:spcBef>
              <a:buClr>
                <a:srgbClr val="009154"/>
              </a:buClr>
              <a:tabLst>
                <a:tab pos="1797050" algn="l"/>
              </a:tabLst>
            </a:pPr>
            <a:r>
              <a:rPr lang="en-US" smtClean="0"/>
              <a:t>Non dosi equianalgesiche da un oppioide a un altro</a:t>
            </a:r>
          </a:p>
          <a:p>
            <a:pPr marL="1168400" lvl="2" indent="-254000" algn="just">
              <a:lnSpc>
                <a:spcPct val="80000"/>
              </a:lnSpc>
              <a:spcBef>
                <a:spcPct val="10000"/>
              </a:spcBef>
              <a:buClr>
                <a:srgbClr val="009154"/>
              </a:buClr>
              <a:tabLst>
                <a:tab pos="1797050" algn="l"/>
              </a:tabLst>
            </a:pPr>
            <a:r>
              <a:rPr lang="en-US" smtClean="0"/>
              <a:t>Dose non prevedibile sulla base di quella dell’oppioide ATC</a:t>
            </a:r>
          </a:p>
          <a:p>
            <a:pPr lvl="1" algn="just">
              <a:lnSpc>
                <a:spcPct val="80000"/>
              </a:lnSpc>
              <a:spcBef>
                <a:spcPct val="10000"/>
              </a:spcBef>
              <a:tabLst>
                <a:tab pos="1797050" algn="l"/>
              </a:tabLst>
            </a:pPr>
            <a:endParaRPr lang="en-US" smtClean="0"/>
          </a:p>
          <a:p>
            <a:pPr lvl="1" algn="just">
              <a:lnSpc>
                <a:spcPct val="80000"/>
              </a:lnSpc>
              <a:spcBef>
                <a:spcPct val="10000"/>
              </a:spcBef>
              <a:buClr>
                <a:srgbClr val="009154"/>
              </a:buClr>
              <a:buFontTx/>
              <a:buChar char="•"/>
              <a:tabLst>
                <a:tab pos="1797050" algn="l"/>
              </a:tabLst>
            </a:pPr>
            <a:r>
              <a:rPr lang="en-US" b="1" smtClean="0"/>
              <a:t>Come? </a:t>
            </a:r>
          </a:p>
          <a:p>
            <a:pPr lvl="1" algn="just">
              <a:lnSpc>
                <a:spcPct val="80000"/>
              </a:lnSpc>
              <a:spcBef>
                <a:spcPct val="10000"/>
              </a:spcBef>
              <a:buFont typeface="Lucida Grande"/>
              <a:buNone/>
              <a:tabLst>
                <a:tab pos="1797050" algn="l"/>
              </a:tabLst>
            </a:pPr>
            <a:r>
              <a:rPr lang="en-GB" i="1" smtClean="0"/>
              <a:t>	</a:t>
            </a:r>
            <a:r>
              <a:rPr lang="en-GB" b="1" i="1" smtClean="0">
                <a:solidFill>
                  <a:srgbClr val="339966"/>
                </a:solidFill>
              </a:rPr>
              <a:t>Fino a 4 compresse da 100 </a:t>
            </a:r>
            <a:r>
              <a:rPr lang="en-GB" b="1" i="1" smtClean="0">
                <a:solidFill>
                  <a:srgbClr val="339966"/>
                </a:solidFill>
                <a:sym typeface="Symbol" pitchFamily="18" charset="2"/>
              </a:rPr>
              <a:t>g </a:t>
            </a:r>
          </a:p>
          <a:p>
            <a:pPr lvl="1" algn="just">
              <a:lnSpc>
                <a:spcPct val="80000"/>
              </a:lnSpc>
              <a:spcBef>
                <a:spcPct val="10000"/>
              </a:spcBef>
              <a:buFont typeface="Lucida Grande"/>
              <a:buNone/>
              <a:tabLst>
                <a:tab pos="1797050" algn="l"/>
              </a:tabLst>
            </a:pPr>
            <a:r>
              <a:rPr lang="en-GB" b="1" i="1" smtClean="0">
                <a:solidFill>
                  <a:srgbClr val="339966"/>
                </a:solidFill>
              </a:rPr>
              <a:t>	Fino a 4 compresse da 200 </a:t>
            </a:r>
            <a:r>
              <a:rPr lang="en-GB" b="1" i="1" smtClean="0">
                <a:solidFill>
                  <a:srgbClr val="339966"/>
                </a:solidFill>
                <a:sym typeface="Symbol" pitchFamily="18" charset="2"/>
              </a:rPr>
              <a:t>g</a:t>
            </a:r>
            <a:endParaRPr lang="en-US" b="1" i="1" smtClean="0">
              <a:solidFill>
                <a:srgbClr val="339966"/>
              </a:solidFill>
              <a:sym typeface="Symbol" pitchFamily="18" charset="2"/>
            </a:endParaRPr>
          </a:p>
        </p:txBody>
      </p:sp>
      <p:grpSp>
        <p:nvGrpSpPr>
          <p:cNvPr id="482306" name="Gruppo 4"/>
          <p:cNvGrpSpPr>
            <a:grpSpLocks/>
          </p:cNvGrpSpPr>
          <p:nvPr/>
        </p:nvGrpSpPr>
        <p:grpSpPr bwMode="auto">
          <a:xfrm>
            <a:off x="5722938" y="4689475"/>
            <a:ext cx="2759075" cy="1939925"/>
            <a:chOff x="5722938" y="4106863"/>
            <a:chExt cx="2759075" cy="1939925"/>
          </a:xfrm>
        </p:grpSpPr>
        <p:sp>
          <p:nvSpPr>
            <p:cNvPr id="353283" name="AutoShape 3"/>
            <p:cNvSpPr>
              <a:spLocks noChangeArrowheads="1"/>
            </p:cNvSpPr>
            <p:nvPr/>
          </p:nvSpPr>
          <p:spPr bwMode="auto">
            <a:xfrm>
              <a:off x="5722938" y="4106863"/>
              <a:ext cx="2759075" cy="1939925"/>
            </a:xfrm>
            <a:prstGeom prst="roundRect">
              <a:avLst>
                <a:gd name="adj" fmla="val 6250"/>
              </a:avLst>
            </a:prstGeom>
            <a:solidFill>
              <a:schemeClr val="bg1"/>
            </a:solidFill>
            <a:ln w="30480">
              <a:solidFill>
                <a:srgbClr val="2FA56A"/>
              </a:solidFill>
              <a:round/>
              <a:headEnd/>
              <a:tailEnd/>
            </a:ln>
            <a:effectLst/>
          </p:spPr>
          <p:txBody>
            <a:bodyPr wrap="none" lIns="0" tIns="0" rIns="0" bIns="0" anchor="ctr"/>
            <a:lstStyle/>
            <a:p>
              <a:pPr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pic>
          <p:nvPicPr>
            <p:cNvPr id="482308" name="Picture 4"/>
            <p:cNvPicPr>
              <a:picLocks noChangeAspect="1" noChangeArrowheads="1"/>
            </p:cNvPicPr>
            <p:nvPr/>
          </p:nvPicPr>
          <p:blipFill>
            <a:blip r:embed="rId3"/>
            <a:srcRect r="59224" b="9758"/>
            <a:stretch>
              <a:fillRect/>
            </a:stretch>
          </p:blipFill>
          <p:spPr bwMode="auto">
            <a:xfrm>
              <a:off x="5781675" y="4337051"/>
              <a:ext cx="2544763" cy="1633537"/>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3" name="Rectangle 5"/>
          <p:cNvSpPr>
            <a:spLocks noChangeArrowheads="1"/>
          </p:cNvSpPr>
          <p:nvPr/>
        </p:nvSpPr>
        <p:spPr bwMode="auto">
          <a:xfrm>
            <a:off x="587375" y="76200"/>
            <a:ext cx="7597775" cy="685800"/>
          </a:xfrm>
          <a:prstGeom prst="rect">
            <a:avLst/>
          </a:prstGeom>
          <a:noFill/>
          <a:ln w="9525">
            <a:noFill/>
            <a:miter lim="800000"/>
            <a:headEnd/>
            <a:tailEnd/>
          </a:ln>
          <a:effectLst>
            <a:outerShdw blurRad="63500" dist="38099" dir="2700000" algn="ctr" rotWithShape="0">
              <a:schemeClr val="tx1">
                <a:alpha val="74998"/>
              </a:schemeClr>
            </a:outerShdw>
          </a:effectLst>
        </p:spPr>
        <p:txBody>
          <a:bodyPr anchor="ctr"/>
          <a:lstStyle/>
          <a:p>
            <a:pPr fontAlgn="auto">
              <a:spcBef>
                <a:spcPts val="0"/>
              </a:spcBef>
              <a:spcAft>
                <a:spcPts val="0"/>
              </a:spcAft>
              <a:defRPr/>
            </a:pPr>
            <a:r>
              <a:rPr lang="it-IT" sz="4000" b="1" dirty="0">
                <a:solidFill>
                  <a:srgbClr val="FFFF00"/>
                </a:solidFill>
                <a:latin typeface="+mn-lt"/>
              </a:rPr>
              <a:t>     Che cosa è il DEI - </a:t>
            </a:r>
            <a:r>
              <a:rPr lang="it-IT" sz="4000" b="1" dirty="0" err="1">
                <a:solidFill>
                  <a:srgbClr val="FFFF00"/>
                </a:solidFill>
                <a:latin typeface="+mn-lt"/>
              </a:rPr>
              <a:t>BTcP</a:t>
            </a:r>
            <a:r>
              <a:rPr lang="it-IT" sz="4000" b="1" dirty="0">
                <a:solidFill>
                  <a:srgbClr val="FFFF00"/>
                </a:solidFill>
                <a:latin typeface="+mn-lt"/>
              </a:rPr>
              <a:t>?</a:t>
            </a:r>
          </a:p>
        </p:txBody>
      </p:sp>
      <p:grpSp>
        <p:nvGrpSpPr>
          <p:cNvPr id="198660" name="Group 13"/>
          <p:cNvGrpSpPr>
            <a:grpSpLocks/>
          </p:cNvGrpSpPr>
          <p:nvPr/>
        </p:nvGrpSpPr>
        <p:grpSpPr bwMode="auto">
          <a:xfrm>
            <a:off x="1619250" y="1600200"/>
            <a:ext cx="7524750" cy="5257800"/>
            <a:chOff x="1020" y="935"/>
            <a:chExt cx="4740" cy="3312"/>
          </a:xfrm>
        </p:grpSpPr>
        <p:grpSp>
          <p:nvGrpSpPr>
            <p:cNvPr id="198665" name="Group 11"/>
            <p:cNvGrpSpPr>
              <a:grpSpLocks/>
            </p:cNvGrpSpPr>
            <p:nvPr/>
          </p:nvGrpSpPr>
          <p:grpSpPr bwMode="auto">
            <a:xfrm>
              <a:off x="1020" y="935"/>
              <a:ext cx="4740" cy="3312"/>
              <a:chOff x="1020" y="935"/>
              <a:chExt cx="4740" cy="3312"/>
            </a:xfrm>
          </p:grpSpPr>
          <p:graphicFrame>
            <p:nvGraphicFramePr>
              <p:cNvPr id="198658" name="Object 2"/>
              <p:cNvGraphicFramePr>
                <a:graphicFrameLocks noChangeAspect="1"/>
              </p:cNvGraphicFramePr>
              <p:nvPr/>
            </p:nvGraphicFramePr>
            <p:xfrm>
              <a:off x="1020" y="935"/>
              <a:ext cx="3343" cy="3163"/>
            </p:xfrm>
            <a:graphic>
              <a:graphicData uri="http://schemas.openxmlformats.org/presentationml/2006/ole">
                <p:oleObj spid="_x0000_s198658" name="Fotografia Photo Editor" r:id="rId4" imgW="3572374" imgH="4877481" progId="">
                  <p:embed/>
                </p:oleObj>
              </a:graphicData>
            </a:graphic>
          </p:graphicFrame>
          <p:sp>
            <p:nvSpPr>
              <p:cNvPr id="198667" name="Rectangle 9"/>
              <p:cNvSpPr>
                <a:spLocks noChangeArrowheads="1"/>
              </p:cNvSpPr>
              <p:nvPr/>
            </p:nvSpPr>
            <p:spPr bwMode="auto">
              <a:xfrm>
                <a:off x="4422" y="3884"/>
                <a:ext cx="1338" cy="363"/>
              </a:xfrm>
              <a:prstGeom prst="rect">
                <a:avLst/>
              </a:prstGeom>
              <a:solidFill>
                <a:schemeClr val="bg1"/>
              </a:solidFill>
              <a:ln w="9525">
                <a:noFill/>
                <a:miter lim="800000"/>
                <a:headEnd/>
                <a:tailEnd/>
              </a:ln>
            </p:spPr>
            <p:txBody>
              <a:bodyPr wrap="none" anchor="ctr"/>
              <a:lstStyle/>
              <a:p>
                <a:endParaRPr lang="it-IT">
                  <a:latin typeface="Calisto MT" pitchFamily="18" charset="0"/>
                </a:endParaRPr>
              </a:p>
            </p:txBody>
          </p:sp>
        </p:grpSp>
        <p:sp>
          <p:nvSpPr>
            <p:cNvPr id="198666" name="Line 8"/>
            <p:cNvSpPr>
              <a:spLocks noChangeShapeType="1"/>
            </p:cNvSpPr>
            <p:nvPr/>
          </p:nvSpPr>
          <p:spPr bwMode="auto">
            <a:xfrm>
              <a:off x="1020" y="1888"/>
              <a:ext cx="3387" cy="0"/>
            </a:xfrm>
            <a:prstGeom prst="line">
              <a:avLst/>
            </a:prstGeom>
            <a:noFill/>
            <a:ln w="38100">
              <a:solidFill>
                <a:srgbClr val="FF9933"/>
              </a:solidFill>
              <a:prstDash val="dash"/>
              <a:round/>
              <a:headEnd/>
              <a:tailEnd/>
            </a:ln>
          </p:spPr>
          <p:txBody>
            <a:bodyPr/>
            <a:lstStyle/>
            <a:p>
              <a:endParaRPr lang="it-IT"/>
            </a:p>
          </p:txBody>
        </p:sp>
      </p:grpSp>
      <p:sp>
        <p:nvSpPr>
          <p:cNvPr id="176138" name="Text Box 10"/>
          <p:cNvSpPr txBox="1">
            <a:spLocks noChangeArrowheads="1"/>
          </p:cNvSpPr>
          <p:nvPr/>
        </p:nvSpPr>
        <p:spPr bwMode="auto">
          <a:xfrm>
            <a:off x="3276600" y="3630613"/>
            <a:ext cx="2235200" cy="1311275"/>
          </a:xfrm>
          <a:prstGeom prst="rect">
            <a:avLst/>
          </a:prstGeom>
          <a:solidFill>
            <a:srgbClr val="333399"/>
          </a:solidFill>
          <a:ln w="9525">
            <a:noFill/>
            <a:miter lim="800000"/>
            <a:headEnd/>
            <a:tailEnd/>
          </a:ln>
          <a:effectLst>
            <a:outerShdw blurRad="63500" dist="38099" dir="2700000" algn="ctr" rotWithShape="0">
              <a:schemeClr val="tx1">
                <a:alpha val="74998"/>
              </a:schemeClr>
            </a:outerShdw>
          </a:effectLst>
        </p:spPr>
        <p:txBody>
          <a:bodyPr wrap="none">
            <a:spAutoFit/>
          </a:bodyPr>
          <a:lstStyle/>
          <a:p>
            <a:pPr algn="ctr" fontAlgn="auto">
              <a:spcBef>
                <a:spcPts val="0"/>
              </a:spcBef>
              <a:spcAft>
                <a:spcPts val="0"/>
              </a:spcAft>
              <a:defRPr/>
            </a:pPr>
            <a:r>
              <a:rPr lang="it-IT" sz="2000" b="1">
                <a:solidFill>
                  <a:srgbClr val="FFFF00"/>
                </a:solidFill>
                <a:latin typeface="+mn-lt"/>
                <a:ea typeface="Arial" charset="0"/>
                <a:cs typeface="Arial" charset="0"/>
              </a:rPr>
              <a:t>DOLORE</a:t>
            </a:r>
          </a:p>
          <a:p>
            <a:pPr algn="ctr" fontAlgn="auto">
              <a:spcBef>
                <a:spcPts val="0"/>
              </a:spcBef>
              <a:spcAft>
                <a:spcPts val="0"/>
              </a:spcAft>
              <a:defRPr/>
            </a:pPr>
            <a:r>
              <a:rPr lang="it-IT" sz="2000" b="1">
                <a:solidFill>
                  <a:srgbClr val="FFFF00"/>
                </a:solidFill>
                <a:latin typeface="+mn-lt"/>
                <a:ea typeface="Arial" charset="0"/>
                <a:cs typeface="Arial" charset="0"/>
              </a:rPr>
              <a:t>CONTROLLATO</a:t>
            </a:r>
          </a:p>
          <a:p>
            <a:pPr algn="ctr" fontAlgn="auto">
              <a:spcBef>
                <a:spcPts val="0"/>
              </a:spcBef>
              <a:spcAft>
                <a:spcPts val="0"/>
              </a:spcAft>
              <a:defRPr/>
            </a:pPr>
            <a:r>
              <a:rPr lang="it-IT" sz="2000" b="1">
                <a:solidFill>
                  <a:srgbClr val="FFFF00"/>
                </a:solidFill>
                <a:latin typeface="+mn-lt"/>
                <a:ea typeface="Arial" charset="0"/>
                <a:cs typeface="Arial" charset="0"/>
              </a:rPr>
              <a:t>DALLA TERAPIA</a:t>
            </a:r>
          </a:p>
          <a:p>
            <a:pPr algn="ctr" fontAlgn="auto">
              <a:spcBef>
                <a:spcPts val="0"/>
              </a:spcBef>
              <a:spcAft>
                <a:spcPts val="0"/>
              </a:spcAft>
              <a:defRPr/>
            </a:pPr>
            <a:r>
              <a:rPr lang="it-IT" sz="2000" b="1">
                <a:solidFill>
                  <a:srgbClr val="FFFF00"/>
                </a:solidFill>
                <a:latin typeface="+mn-lt"/>
                <a:ea typeface="Arial" charset="0"/>
                <a:cs typeface="Arial" charset="0"/>
              </a:rPr>
              <a:t>DI BASE</a:t>
            </a:r>
          </a:p>
        </p:txBody>
      </p:sp>
      <p:grpSp>
        <p:nvGrpSpPr>
          <p:cNvPr id="198662" name="Group 12"/>
          <p:cNvGrpSpPr>
            <a:grpSpLocks/>
          </p:cNvGrpSpPr>
          <p:nvPr/>
        </p:nvGrpSpPr>
        <p:grpSpPr bwMode="auto">
          <a:xfrm>
            <a:off x="1619250" y="1196975"/>
            <a:ext cx="5329238" cy="968375"/>
            <a:chOff x="1020" y="1224"/>
            <a:chExt cx="3328" cy="531"/>
          </a:xfrm>
        </p:grpSpPr>
        <p:sp>
          <p:nvSpPr>
            <p:cNvPr id="198663" name="Rectangle 3"/>
            <p:cNvSpPr>
              <a:spLocks noChangeArrowheads="1"/>
            </p:cNvSpPr>
            <p:nvPr/>
          </p:nvSpPr>
          <p:spPr bwMode="auto">
            <a:xfrm>
              <a:off x="1020" y="1224"/>
              <a:ext cx="3328" cy="528"/>
            </a:xfrm>
            <a:prstGeom prst="rect">
              <a:avLst/>
            </a:prstGeom>
            <a:solidFill>
              <a:srgbClr val="333399"/>
            </a:solidFill>
            <a:ln w="6350">
              <a:solidFill>
                <a:srgbClr val="A3D5FB"/>
              </a:solidFill>
              <a:miter lim="800000"/>
              <a:headEnd/>
              <a:tailEnd/>
            </a:ln>
          </p:spPr>
          <p:txBody>
            <a:bodyPr wrap="none" anchor="ctr"/>
            <a:lstStyle/>
            <a:p>
              <a:endParaRPr lang="it-IT">
                <a:latin typeface="Calisto MT" pitchFamily="18" charset="0"/>
              </a:endParaRPr>
            </a:p>
          </p:txBody>
        </p:sp>
        <p:sp>
          <p:nvSpPr>
            <p:cNvPr id="176135" name="Text Box 7"/>
            <p:cNvSpPr txBox="1">
              <a:spLocks noChangeArrowheads="1"/>
            </p:cNvSpPr>
            <p:nvPr/>
          </p:nvSpPr>
          <p:spPr bwMode="auto">
            <a:xfrm>
              <a:off x="1066" y="1236"/>
              <a:ext cx="3267" cy="519"/>
            </a:xfrm>
            <a:prstGeom prst="rect">
              <a:avLst/>
            </a:prstGeom>
            <a:noFill/>
            <a:ln w="9525">
              <a:noFill/>
              <a:miter lim="800000"/>
              <a:headEnd/>
              <a:tailEnd/>
            </a:ln>
            <a:effectLst>
              <a:outerShdw blurRad="63500" dist="38099" dir="2700000" algn="ctr" rotWithShape="0">
                <a:schemeClr val="tx1">
                  <a:alpha val="74998"/>
                </a:schemeClr>
              </a:outerShdw>
            </a:effectLst>
          </p:spPr>
          <p:txBody>
            <a:bodyPr>
              <a:spAutoFit/>
            </a:bodyPr>
            <a:lstStyle/>
            <a:p>
              <a:pPr algn="ctr" fontAlgn="auto">
                <a:spcBef>
                  <a:spcPts val="0"/>
                </a:spcBef>
                <a:spcAft>
                  <a:spcPts val="0"/>
                </a:spcAft>
                <a:defRPr/>
              </a:pPr>
              <a:r>
                <a:rPr lang="it-IT" b="1" dirty="0">
                  <a:solidFill>
                    <a:srgbClr val="FFFF00"/>
                  </a:solidFill>
                  <a:latin typeface="+mn-lt"/>
                  <a:ea typeface="Arial" charset="0"/>
                  <a:cs typeface="Arial" charset="0"/>
                </a:rPr>
                <a:t>EPISODIO DOLOROSO CHE SFUGGE  AL CONTROLLO DELLA</a:t>
              </a:r>
            </a:p>
            <a:p>
              <a:pPr algn="ctr" fontAlgn="auto">
                <a:spcBef>
                  <a:spcPts val="0"/>
                </a:spcBef>
                <a:spcAft>
                  <a:spcPts val="0"/>
                </a:spcAft>
                <a:defRPr/>
              </a:pPr>
              <a:r>
                <a:rPr lang="it-IT" b="1" dirty="0">
                  <a:solidFill>
                    <a:srgbClr val="FFFF00"/>
                  </a:solidFill>
                  <a:latin typeface="+mn-lt"/>
                  <a:ea typeface="Arial" charset="0"/>
                  <a:cs typeface="Arial" charset="0"/>
                </a:rPr>
                <a:t>TERAPIA </a:t>
              </a:r>
              <a:r>
                <a:rPr lang="it-IT" b="1" dirty="0" err="1">
                  <a:solidFill>
                    <a:srgbClr val="FFFF00"/>
                  </a:solidFill>
                  <a:latin typeface="+mn-lt"/>
                  <a:ea typeface="Arial" charset="0"/>
                  <a:cs typeface="Arial" charset="0"/>
                </a:rPr>
                <a:t>DI</a:t>
              </a:r>
              <a:r>
                <a:rPr lang="it-IT" b="1" dirty="0">
                  <a:solidFill>
                    <a:srgbClr val="FFFF00"/>
                  </a:solidFill>
                  <a:latin typeface="+mn-lt"/>
                  <a:ea typeface="Arial" charset="0"/>
                  <a:cs typeface="Arial" charset="0"/>
                </a:rPr>
                <a:t> BASE (ATC</a:t>
              </a:r>
              <a:r>
                <a:rPr lang="it-IT" sz="2000" b="1" dirty="0">
                  <a:solidFill>
                    <a:srgbClr val="FFFF00"/>
                  </a:solidFill>
                  <a:latin typeface="+mn-lt"/>
                  <a:ea typeface="Arial" charset="0"/>
                  <a:cs typeface="Arial" charset="0"/>
                </a:rPr>
                <a:t>)</a:t>
              </a:r>
            </a:p>
          </p:txBody>
        </p: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Rectangle 2"/>
          <p:cNvSpPr>
            <a:spLocks noGrp="1"/>
          </p:cNvSpPr>
          <p:nvPr>
            <p:ph type="title"/>
          </p:nvPr>
        </p:nvSpPr>
        <p:spPr>
          <a:xfrm>
            <a:off x="590550" y="280988"/>
            <a:ext cx="8540750" cy="569912"/>
          </a:xfrm>
        </p:spPr>
        <p:txBody>
          <a:bodyPr/>
          <a:lstStyle/>
          <a:p>
            <a:r>
              <a:rPr lang="it-IT" sz="3200" smtClean="0">
                <a:latin typeface="Arial" charset="0"/>
              </a:rPr>
              <a:t>La prescrizione – </a:t>
            </a:r>
            <a:r>
              <a:rPr lang="it-IT" sz="3200" smtClean="0">
                <a:solidFill>
                  <a:srgbClr val="FFFF00"/>
                </a:solidFill>
                <a:latin typeface="Arial" charset="0"/>
              </a:rPr>
              <a:t>Periodo di Titolazione</a:t>
            </a:r>
          </a:p>
        </p:txBody>
      </p:sp>
      <p:grpSp>
        <p:nvGrpSpPr>
          <p:cNvPr id="2" name="Group 3"/>
          <p:cNvGrpSpPr>
            <a:grpSpLocks/>
          </p:cNvGrpSpPr>
          <p:nvPr/>
        </p:nvGrpSpPr>
        <p:grpSpPr bwMode="auto">
          <a:xfrm>
            <a:off x="914400" y="2798763"/>
            <a:ext cx="7335838" cy="3297237"/>
            <a:chOff x="521" y="935"/>
            <a:chExt cx="4757" cy="2259"/>
          </a:xfrm>
        </p:grpSpPr>
        <p:sp>
          <p:nvSpPr>
            <p:cNvPr id="355332" name="AutoShape 4"/>
            <p:cNvSpPr>
              <a:spLocks noChangeArrowheads="1"/>
            </p:cNvSpPr>
            <p:nvPr/>
          </p:nvSpPr>
          <p:spPr bwMode="auto">
            <a:xfrm>
              <a:off x="521" y="935"/>
              <a:ext cx="4672" cy="2259"/>
            </a:xfrm>
            <a:prstGeom prst="roundRect">
              <a:avLst>
                <a:gd name="adj" fmla="val 6250"/>
              </a:avLst>
            </a:prstGeom>
            <a:solidFill>
              <a:schemeClr val="bg1"/>
            </a:solidFill>
            <a:ln w="30480">
              <a:solidFill>
                <a:srgbClr val="2FA56A"/>
              </a:solidFill>
              <a:round/>
              <a:headEnd/>
              <a:tailEnd/>
            </a:ln>
            <a:effectLst/>
          </p:spPr>
          <p:txBody>
            <a:bodyPr wrap="none" lIns="0" tIns="0" rIns="0" bIns="0" anchor="ctr"/>
            <a:lstStyle/>
            <a:p>
              <a:pPr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pic>
          <p:nvPicPr>
            <p:cNvPr id="484356" name="Picture 5"/>
            <p:cNvPicPr>
              <a:picLocks noChangeAspect="1" noChangeArrowheads="1"/>
            </p:cNvPicPr>
            <p:nvPr/>
          </p:nvPicPr>
          <p:blipFill>
            <a:blip r:embed="rId2"/>
            <a:srcRect/>
            <a:stretch>
              <a:fillRect/>
            </a:stretch>
          </p:blipFill>
          <p:spPr bwMode="auto">
            <a:xfrm>
              <a:off x="584" y="964"/>
              <a:ext cx="4394" cy="2200"/>
            </a:xfrm>
            <a:prstGeom prst="rect">
              <a:avLst/>
            </a:prstGeom>
            <a:noFill/>
            <a:ln w="9525">
              <a:noFill/>
              <a:miter lim="800000"/>
              <a:headEnd/>
              <a:tailEnd/>
            </a:ln>
          </p:spPr>
        </p:pic>
        <p:sp>
          <p:nvSpPr>
            <p:cNvPr id="484357" name="Rectangle 6"/>
            <p:cNvSpPr>
              <a:spLocks noChangeArrowheads="1"/>
            </p:cNvSpPr>
            <p:nvPr/>
          </p:nvSpPr>
          <p:spPr bwMode="auto">
            <a:xfrm>
              <a:off x="4915" y="1939"/>
              <a:ext cx="363" cy="272"/>
            </a:xfrm>
            <a:prstGeom prst="rect">
              <a:avLst/>
            </a:prstGeom>
            <a:noFill/>
            <a:ln w="9525">
              <a:noFill/>
              <a:miter lim="800000"/>
              <a:headEnd/>
              <a:tailEnd/>
            </a:ln>
          </p:spPr>
          <p:txBody>
            <a:bodyPr wrap="none" anchor="ctr"/>
            <a:lstStyle/>
            <a:p>
              <a:pPr algn="ctr"/>
              <a:r>
                <a:rPr lang="it-IT" sz="2000" b="1">
                  <a:solidFill>
                    <a:srgbClr val="339966"/>
                  </a:solidFill>
                  <a:latin typeface="Calisto MT" pitchFamily="18" charset="0"/>
                </a:rPr>
                <a:t>1°</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7" name="Rectangle 2"/>
          <p:cNvSpPr>
            <a:spLocks noGrp="1"/>
          </p:cNvSpPr>
          <p:nvPr>
            <p:ph type="title"/>
          </p:nvPr>
        </p:nvSpPr>
        <p:spPr>
          <a:xfrm>
            <a:off x="990600" y="192088"/>
            <a:ext cx="7162800" cy="569912"/>
          </a:xfrm>
        </p:spPr>
        <p:txBody>
          <a:bodyPr/>
          <a:lstStyle/>
          <a:p>
            <a:r>
              <a:rPr lang="it-IT" sz="2400" smtClean="0"/>
              <a:t>La prescrizione – </a:t>
            </a:r>
            <a:r>
              <a:rPr lang="it-IT" sz="2400" smtClean="0">
                <a:solidFill>
                  <a:srgbClr val="FFFF00"/>
                </a:solidFill>
              </a:rPr>
              <a:t>Periodo di Titolazione</a:t>
            </a:r>
          </a:p>
        </p:txBody>
      </p:sp>
      <p:grpSp>
        <p:nvGrpSpPr>
          <p:cNvPr id="2" name="Group 3"/>
          <p:cNvGrpSpPr>
            <a:grpSpLocks/>
          </p:cNvGrpSpPr>
          <p:nvPr/>
        </p:nvGrpSpPr>
        <p:grpSpPr bwMode="auto">
          <a:xfrm>
            <a:off x="1258888" y="4035425"/>
            <a:ext cx="6246812" cy="2593975"/>
            <a:chOff x="669" y="2159"/>
            <a:chExt cx="3935" cy="1634"/>
          </a:xfrm>
        </p:grpSpPr>
        <p:sp>
          <p:nvSpPr>
            <p:cNvPr id="356356" name="AutoShape 4"/>
            <p:cNvSpPr>
              <a:spLocks noChangeArrowheads="1"/>
            </p:cNvSpPr>
            <p:nvPr/>
          </p:nvSpPr>
          <p:spPr bwMode="auto">
            <a:xfrm rot="16200000">
              <a:off x="1780" y="1048"/>
              <a:ext cx="1634" cy="3856"/>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sp>
          <p:nvSpPr>
            <p:cNvPr id="485384" name="Rectangle 5"/>
            <p:cNvSpPr>
              <a:spLocks noChangeArrowheads="1"/>
            </p:cNvSpPr>
            <p:nvPr/>
          </p:nvSpPr>
          <p:spPr bwMode="auto">
            <a:xfrm>
              <a:off x="4241" y="2840"/>
              <a:ext cx="363" cy="272"/>
            </a:xfrm>
            <a:prstGeom prst="rect">
              <a:avLst/>
            </a:prstGeom>
            <a:noFill/>
            <a:ln w="9525">
              <a:noFill/>
              <a:miter lim="800000"/>
              <a:headEnd/>
              <a:tailEnd/>
            </a:ln>
          </p:spPr>
          <p:txBody>
            <a:bodyPr wrap="none" anchor="ctr"/>
            <a:lstStyle/>
            <a:p>
              <a:pPr algn="ctr"/>
              <a:r>
                <a:rPr lang="it-IT" sz="2000" b="1">
                  <a:solidFill>
                    <a:srgbClr val="339966"/>
                  </a:solidFill>
                  <a:latin typeface="Calisto MT" pitchFamily="18" charset="0"/>
                </a:rPr>
                <a:t>3°</a:t>
              </a:r>
            </a:p>
          </p:txBody>
        </p:sp>
        <p:grpSp>
          <p:nvGrpSpPr>
            <p:cNvPr id="485385" name="Group 6"/>
            <p:cNvGrpSpPr>
              <a:grpSpLocks/>
            </p:cNvGrpSpPr>
            <p:nvPr/>
          </p:nvGrpSpPr>
          <p:grpSpPr bwMode="auto">
            <a:xfrm>
              <a:off x="748" y="2178"/>
              <a:ext cx="3558" cy="1594"/>
              <a:chOff x="476" y="2388"/>
              <a:chExt cx="3558" cy="1797"/>
            </a:xfrm>
          </p:grpSpPr>
          <p:pic>
            <p:nvPicPr>
              <p:cNvPr id="485386" name="Picture 7"/>
              <p:cNvPicPr>
                <a:picLocks noChangeAspect="1" noChangeArrowheads="1"/>
              </p:cNvPicPr>
              <p:nvPr/>
            </p:nvPicPr>
            <p:blipFill>
              <a:blip r:embed="rId2"/>
              <a:srcRect/>
              <a:stretch>
                <a:fillRect/>
              </a:stretch>
            </p:blipFill>
            <p:spPr bwMode="auto">
              <a:xfrm>
                <a:off x="476" y="2388"/>
                <a:ext cx="3558" cy="1797"/>
              </a:xfrm>
              <a:prstGeom prst="rect">
                <a:avLst/>
              </a:prstGeom>
              <a:noFill/>
              <a:ln w="9525">
                <a:noFill/>
                <a:miter lim="800000"/>
                <a:headEnd/>
                <a:tailEnd/>
              </a:ln>
            </p:spPr>
          </p:pic>
          <p:sp>
            <p:nvSpPr>
              <p:cNvPr id="485387" name="Rectangle 8"/>
              <p:cNvSpPr>
                <a:spLocks noChangeArrowheads="1"/>
              </p:cNvSpPr>
              <p:nvPr/>
            </p:nvSpPr>
            <p:spPr bwMode="auto">
              <a:xfrm>
                <a:off x="2200" y="3385"/>
                <a:ext cx="136" cy="106"/>
              </a:xfrm>
              <a:prstGeom prst="rect">
                <a:avLst/>
              </a:prstGeom>
              <a:solidFill>
                <a:srgbClr val="FFCC99"/>
              </a:solidFill>
              <a:ln w="9525">
                <a:noFill/>
                <a:miter lim="800000"/>
                <a:headEnd/>
                <a:tailEnd/>
              </a:ln>
            </p:spPr>
            <p:txBody>
              <a:bodyPr wrap="none" anchor="ctr"/>
              <a:lstStyle/>
              <a:p>
                <a:pPr algn="ctr"/>
                <a:endParaRPr lang="it-IT" sz="2400" b="1">
                  <a:solidFill>
                    <a:srgbClr val="339966"/>
                  </a:solidFill>
                  <a:latin typeface="Calisto MT" pitchFamily="18" charset="0"/>
                </a:endParaRPr>
              </a:p>
            </p:txBody>
          </p:sp>
        </p:grpSp>
      </p:grpSp>
      <p:grpSp>
        <p:nvGrpSpPr>
          <p:cNvPr id="4" name="Group 9"/>
          <p:cNvGrpSpPr>
            <a:grpSpLocks/>
          </p:cNvGrpSpPr>
          <p:nvPr/>
        </p:nvGrpSpPr>
        <p:grpSpPr bwMode="auto">
          <a:xfrm>
            <a:off x="1258888" y="1371600"/>
            <a:ext cx="6237287" cy="2530475"/>
            <a:chOff x="793" y="545"/>
            <a:chExt cx="3929" cy="1594"/>
          </a:xfrm>
        </p:grpSpPr>
        <p:sp>
          <p:nvSpPr>
            <p:cNvPr id="356362" name="AutoShape 10"/>
            <p:cNvSpPr>
              <a:spLocks noChangeArrowheads="1"/>
            </p:cNvSpPr>
            <p:nvPr/>
          </p:nvSpPr>
          <p:spPr bwMode="auto">
            <a:xfrm rot="16200000">
              <a:off x="1918" y="-580"/>
              <a:ext cx="1594" cy="3844"/>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pic>
          <p:nvPicPr>
            <p:cNvPr id="485381" name="Picture 11"/>
            <p:cNvPicPr>
              <a:picLocks noChangeAspect="1" noChangeArrowheads="1"/>
            </p:cNvPicPr>
            <p:nvPr/>
          </p:nvPicPr>
          <p:blipFill>
            <a:blip r:embed="rId3"/>
            <a:srcRect/>
            <a:stretch>
              <a:fillRect/>
            </a:stretch>
          </p:blipFill>
          <p:spPr bwMode="auto">
            <a:xfrm>
              <a:off x="1090" y="573"/>
              <a:ext cx="3339" cy="1530"/>
            </a:xfrm>
            <a:prstGeom prst="rect">
              <a:avLst/>
            </a:prstGeom>
            <a:noFill/>
            <a:ln w="9525">
              <a:noFill/>
              <a:miter lim="800000"/>
              <a:headEnd/>
              <a:tailEnd/>
            </a:ln>
          </p:spPr>
        </p:pic>
        <p:sp>
          <p:nvSpPr>
            <p:cNvPr id="485382" name="Rectangle 12"/>
            <p:cNvSpPr>
              <a:spLocks noChangeArrowheads="1"/>
            </p:cNvSpPr>
            <p:nvPr/>
          </p:nvSpPr>
          <p:spPr bwMode="auto">
            <a:xfrm>
              <a:off x="4359" y="1186"/>
              <a:ext cx="363" cy="272"/>
            </a:xfrm>
            <a:prstGeom prst="rect">
              <a:avLst/>
            </a:prstGeom>
            <a:noFill/>
            <a:ln w="9525">
              <a:noFill/>
              <a:miter lim="800000"/>
              <a:headEnd/>
              <a:tailEnd/>
            </a:ln>
          </p:spPr>
          <p:txBody>
            <a:bodyPr wrap="none" anchor="ctr"/>
            <a:lstStyle/>
            <a:p>
              <a:pPr algn="ctr"/>
              <a:r>
                <a:rPr lang="it-IT" sz="2000" b="1">
                  <a:solidFill>
                    <a:srgbClr val="339966"/>
                  </a:solidFill>
                  <a:latin typeface="Calisto MT" pitchFamily="18"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Rectangle 2"/>
          <p:cNvSpPr>
            <a:spLocks noGrp="1"/>
          </p:cNvSpPr>
          <p:nvPr>
            <p:ph type="title"/>
          </p:nvPr>
        </p:nvSpPr>
        <p:spPr>
          <a:xfrm>
            <a:off x="107950" y="115888"/>
            <a:ext cx="7162800" cy="569912"/>
          </a:xfrm>
        </p:spPr>
        <p:txBody>
          <a:bodyPr/>
          <a:lstStyle/>
          <a:p>
            <a:r>
              <a:rPr lang="it-IT" sz="2400" smtClean="0"/>
              <a:t>La prescrizione – </a:t>
            </a:r>
            <a:r>
              <a:rPr lang="it-IT" sz="2400" smtClean="0">
                <a:solidFill>
                  <a:srgbClr val="FFFF00"/>
                </a:solidFill>
              </a:rPr>
              <a:t>Periodo di Titolazione</a:t>
            </a:r>
          </a:p>
        </p:txBody>
      </p:sp>
      <p:grpSp>
        <p:nvGrpSpPr>
          <p:cNvPr id="2" name="Group 3"/>
          <p:cNvGrpSpPr>
            <a:grpSpLocks/>
          </p:cNvGrpSpPr>
          <p:nvPr/>
        </p:nvGrpSpPr>
        <p:grpSpPr bwMode="auto">
          <a:xfrm>
            <a:off x="1187450" y="865188"/>
            <a:ext cx="6308725" cy="2530475"/>
            <a:chOff x="748" y="545"/>
            <a:chExt cx="3974" cy="1594"/>
          </a:xfrm>
        </p:grpSpPr>
        <p:sp>
          <p:nvSpPr>
            <p:cNvPr id="357380" name="AutoShape 4"/>
            <p:cNvSpPr>
              <a:spLocks noChangeArrowheads="1"/>
            </p:cNvSpPr>
            <p:nvPr/>
          </p:nvSpPr>
          <p:spPr bwMode="auto">
            <a:xfrm rot="16200000">
              <a:off x="1895" y="-602"/>
              <a:ext cx="1594" cy="3889"/>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sp>
          <p:nvSpPr>
            <p:cNvPr id="486408" name="Rectangle 5"/>
            <p:cNvSpPr>
              <a:spLocks noChangeArrowheads="1"/>
            </p:cNvSpPr>
            <p:nvPr/>
          </p:nvSpPr>
          <p:spPr bwMode="auto">
            <a:xfrm>
              <a:off x="4359" y="1186"/>
              <a:ext cx="363" cy="272"/>
            </a:xfrm>
            <a:prstGeom prst="rect">
              <a:avLst/>
            </a:prstGeom>
            <a:noFill/>
            <a:ln w="9525">
              <a:noFill/>
              <a:miter lim="800000"/>
              <a:headEnd/>
              <a:tailEnd/>
            </a:ln>
          </p:spPr>
          <p:txBody>
            <a:bodyPr wrap="none" anchor="ctr"/>
            <a:lstStyle/>
            <a:p>
              <a:pPr algn="ctr"/>
              <a:r>
                <a:rPr lang="it-IT" sz="2000" b="1">
                  <a:solidFill>
                    <a:srgbClr val="339966"/>
                  </a:solidFill>
                  <a:latin typeface="Calisto MT" pitchFamily="18" charset="0"/>
                </a:rPr>
                <a:t>4°</a:t>
              </a:r>
            </a:p>
          </p:txBody>
        </p:sp>
        <p:grpSp>
          <p:nvGrpSpPr>
            <p:cNvPr id="486409" name="Group 6"/>
            <p:cNvGrpSpPr>
              <a:grpSpLocks noChangeAspect="1"/>
            </p:cNvGrpSpPr>
            <p:nvPr/>
          </p:nvGrpSpPr>
          <p:grpSpPr bwMode="auto">
            <a:xfrm>
              <a:off x="833" y="572"/>
              <a:ext cx="3598" cy="1530"/>
              <a:chOff x="212" y="799"/>
              <a:chExt cx="3991" cy="1697"/>
            </a:xfrm>
          </p:grpSpPr>
          <p:pic>
            <p:nvPicPr>
              <p:cNvPr id="486410" name="Picture 7"/>
              <p:cNvPicPr>
                <a:picLocks noChangeAspect="1" noChangeArrowheads="1"/>
              </p:cNvPicPr>
              <p:nvPr/>
            </p:nvPicPr>
            <p:blipFill>
              <a:blip r:embed="rId2"/>
              <a:srcRect/>
              <a:stretch>
                <a:fillRect/>
              </a:stretch>
            </p:blipFill>
            <p:spPr bwMode="auto">
              <a:xfrm>
                <a:off x="212" y="799"/>
                <a:ext cx="3991" cy="1697"/>
              </a:xfrm>
              <a:prstGeom prst="rect">
                <a:avLst/>
              </a:prstGeom>
              <a:noFill/>
              <a:ln w="9525">
                <a:noFill/>
                <a:miter lim="800000"/>
                <a:headEnd/>
                <a:tailEnd/>
              </a:ln>
            </p:spPr>
          </p:pic>
          <p:sp>
            <p:nvSpPr>
              <p:cNvPr id="486411" name="Rectangle 8"/>
              <p:cNvSpPr>
                <a:spLocks noChangeAspect="1" noChangeArrowheads="1"/>
              </p:cNvSpPr>
              <p:nvPr/>
            </p:nvSpPr>
            <p:spPr bwMode="auto">
              <a:xfrm>
                <a:off x="1963" y="1789"/>
                <a:ext cx="221" cy="144"/>
              </a:xfrm>
              <a:prstGeom prst="rect">
                <a:avLst/>
              </a:prstGeom>
              <a:solidFill>
                <a:srgbClr val="FFCC99"/>
              </a:solidFill>
              <a:ln w="9525">
                <a:noFill/>
                <a:miter lim="800000"/>
                <a:headEnd/>
                <a:tailEnd/>
              </a:ln>
            </p:spPr>
            <p:txBody>
              <a:bodyPr wrap="none" anchor="ctr"/>
              <a:lstStyle/>
              <a:p>
                <a:pPr algn="ctr"/>
                <a:endParaRPr lang="it-IT" sz="2400" b="1">
                  <a:solidFill>
                    <a:srgbClr val="339966"/>
                  </a:solidFill>
                  <a:latin typeface="Calisto MT" pitchFamily="18" charset="0"/>
                </a:endParaRPr>
              </a:p>
            </p:txBody>
          </p:sp>
        </p:grpSp>
      </p:grpSp>
      <p:grpSp>
        <p:nvGrpSpPr>
          <p:cNvPr id="4" name="Group 9"/>
          <p:cNvGrpSpPr>
            <a:grpSpLocks/>
          </p:cNvGrpSpPr>
          <p:nvPr/>
        </p:nvGrpSpPr>
        <p:grpSpPr bwMode="auto">
          <a:xfrm>
            <a:off x="1187450" y="3506788"/>
            <a:ext cx="6318250" cy="2530475"/>
            <a:chOff x="748" y="2209"/>
            <a:chExt cx="3980" cy="1594"/>
          </a:xfrm>
        </p:grpSpPr>
        <p:sp>
          <p:nvSpPr>
            <p:cNvPr id="357386" name="AutoShape 10"/>
            <p:cNvSpPr>
              <a:spLocks noChangeArrowheads="1"/>
            </p:cNvSpPr>
            <p:nvPr/>
          </p:nvSpPr>
          <p:spPr bwMode="auto">
            <a:xfrm rot="16200000">
              <a:off x="1895" y="1062"/>
              <a:ext cx="1594" cy="3888"/>
            </a:xfrm>
            <a:prstGeom prst="roundRect">
              <a:avLst>
                <a:gd name="adj" fmla="val 3028"/>
              </a:avLst>
            </a:prstGeom>
            <a:solidFill>
              <a:schemeClr val="bg1"/>
            </a:solidFill>
            <a:ln w="30480">
              <a:solidFill>
                <a:srgbClr val="2FA56A"/>
              </a:solidFill>
              <a:round/>
              <a:headEnd/>
              <a:tailEnd/>
            </a:ln>
            <a:effectLst/>
          </p:spPr>
          <p:txBody>
            <a:bodyPr vert="eaVert" wrap="none" lIns="0" tIns="0" rIns="0" bIns="0" anchor="ctr"/>
            <a:lstStyle/>
            <a:p>
              <a:pPr algn="ctr" fontAlgn="auto">
                <a:spcBef>
                  <a:spcPct val="50000"/>
                </a:spcBef>
                <a:spcAft>
                  <a:spcPts val="0"/>
                </a:spcAft>
                <a:defRPr/>
              </a:pPr>
              <a:endParaRPr lang="it-IT" b="1">
                <a:solidFill>
                  <a:srgbClr val="DA782E"/>
                </a:solidFill>
                <a:effectLst>
                  <a:outerShdw blurRad="38100" dist="38100" dir="2700000" algn="tl">
                    <a:srgbClr val="DDDDDD"/>
                  </a:outerShdw>
                </a:effectLst>
                <a:latin typeface="+mn-lt"/>
              </a:endParaRPr>
            </a:p>
          </p:txBody>
        </p:sp>
        <p:sp>
          <p:nvSpPr>
            <p:cNvPr id="486405" name="Rectangle 11"/>
            <p:cNvSpPr>
              <a:spLocks noChangeArrowheads="1"/>
            </p:cNvSpPr>
            <p:nvPr/>
          </p:nvSpPr>
          <p:spPr bwMode="auto">
            <a:xfrm>
              <a:off x="4365" y="2852"/>
              <a:ext cx="363" cy="272"/>
            </a:xfrm>
            <a:prstGeom prst="rect">
              <a:avLst/>
            </a:prstGeom>
            <a:noFill/>
            <a:ln w="9525">
              <a:noFill/>
              <a:miter lim="800000"/>
              <a:headEnd/>
              <a:tailEnd/>
            </a:ln>
          </p:spPr>
          <p:txBody>
            <a:bodyPr wrap="none" anchor="ctr"/>
            <a:lstStyle/>
            <a:p>
              <a:pPr algn="ctr"/>
              <a:r>
                <a:rPr lang="it-IT" sz="2000" b="1">
                  <a:solidFill>
                    <a:srgbClr val="339966"/>
                  </a:solidFill>
                  <a:latin typeface="Calisto MT" pitchFamily="18" charset="0"/>
                </a:rPr>
                <a:t>5°</a:t>
              </a:r>
            </a:p>
          </p:txBody>
        </p:sp>
        <p:pic>
          <p:nvPicPr>
            <p:cNvPr id="486406" name="Picture 12"/>
            <p:cNvPicPr>
              <a:picLocks noChangeAspect="1" noChangeArrowheads="1"/>
            </p:cNvPicPr>
            <p:nvPr/>
          </p:nvPicPr>
          <p:blipFill>
            <a:blip r:embed="rId3"/>
            <a:srcRect l="1218"/>
            <a:stretch>
              <a:fillRect/>
            </a:stretch>
          </p:blipFill>
          <p:spPr bwMode="auto">
            <a:xfrm>
              <a:off x="793" y="2251"/>
              <a:ext cx="3652" cy="1367"/>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Rectangle 2"/>
          <p:cNvSpPr>
            <a:spLocks noGrp="1" noChangeArrowheads="1"/>
          </p:cNvSpPr>
          <p:nvPr>
            <p:ph type="title" idx="4294967295"/>
          </p:nvPr>
        </p:nvSpPr>
        <p:spPr>
          <a:xfrm>
            <a:off x="685800" y="274638"/>
            <a:ext cx="7620000" cy="1143000"/>
          </a:xfrm>
        </p:spPr>
        <p:txBody>
          <a:bodyPr anchor="t"/>
          <a:lstStyle/>
          <a:p>
            <a:pPr algn="just"/>
            <a:r>
              <a:rPr lang="it-IT" sz="2800" smtClean="0">
                <a:solidFill>
                  <a:srgbClr val="FFFF00"/>
                </a:solidFill>
              </a:rPr>
              <a:t>TITOLAZIONE: FENTANYL PER VIA NASALE</a:t>
            </a:r>
          </a:p>
        </p:txBody>
      </p:sp>
      <p:pic>
        <p:nvPicPr>
          <p:cNvPr id="487426" name="Picture 3" descr="Pecfent-nasal-spr"/>
          <p:cNvPicPr>
            <a:picLocks noChangeAspect="1" noChangeArrowheads="1"/>
          </p:cNvPicPr>
          <p:nvPr/>
        </p:nvPicPr>
        <p:blipFill>
          <a:blip r:embed="rId2"/>
          <a:srcRect/>
          <a:stretch>
            <a:fillRect/>
          </a:stretch>
        </p:blipFill>
        <p:spPr bwMode="auto">
          <a:xfrm>
            <a:off x="1666875" y="923925"/>
            <a:ext cx="5688013" cy="3810000"/>
          </a:xfrm>
          <a:prstGeom prst="rect">
            <a:avLst/>
          </a:prstGeom>
          <a:noFill/>
          <a:ln w="9525">
            <a:noFill/>
            <a:miter lim="800000"/>
            <a:headEnd/>
            <a:tailEnd/>
          </a:ln>
        </p:spPr>
      </p:pic>
      <p:sp>
        <p:nvSpPr>
          <p:cNvPr id="487427" name="Text Box 5"/>
          <p:cNvSpPr txBox="1">
            <a:spLocks noChangeArrowheads="1"/>
          </p:cNvSpPr>
          <p:nvPr/>
        </p:nvSpPr>
        <p:spPr bwMode="auto">
          <a:xfrm>
            <a:off x="1647825" y="4865688"/>
            <a:ext cx="2563813" cy="528637"/>
          </a:xfrm>
          <a:prstGeom prst="rect">
            <a:avLst/>
          </a:prstGeom>
          <a:solidFill>
            <a:srgbClr val="FF9933"/>
          </a:solidFill>
          <a:ln w="9525">
            <a:solidFill>
              <a:schemeClr val="bg1"/>
            </a:solidFill>
            <a:miter lim="800000"/>
            <a:headEnd/>
            <a:tailEnd/>
          </a:ln>
        </p:spPr>
        <p:txBody>
          <a:bodyPr wrap="none">
            <a:spAutoFit/>
          </a:bodyPr>
          <a:lstStyle/>
          <a:p>
            <a:pPr defTabSz="914400"/>
            <a:r>
              <a:rPr lang="it-IT" sz="2800" b="1">
                <a:latin typeface="Calisto MT" pitchFamily="18" charset="0"/>
              </a:rPr>
              <a:t>TITOLAZIONE</a:t>
            </a:r>
          </a:p>
        </p:txBody>
      </p:sp>
      <p:sp>
        <p:nvSpPr>
          <p:cNvPr id="487428" name="Text Box 6"/>
          <p:cNvSpPr txBox="1">
            <a:spLocks noChangeArrowheads="1"/>
          </p:cNvSpPr>
          <p:nvPr/>
        </p:nvSpPr>
        <p:spPr bwMode="auto">
          <a:xfrm>
            <a:off x="1671638" y="5362575"/>
            <a:ext cx="6451600" cy="528638"/>
          </a:xfrm>
          <a:prstGeom prst="rect">
            <a:avLst/>
          </a:prstGeom>
          <a:solidFill>
            <a:schemeClr val="tx2"/>
          </a:solidFill>
          <a:ln w="9525">
            <a:solidFill>
              <a:srgbClr val="003399"/>
            </a:solidFill>
            <a:miter lim="800000"/>
            <a:headEnd/>
            <a:tailEnd/>
          </a:ln>
        </p:spPr>
        <p:txBody>
          <a:bodyPr wrap="none">
            <a:spAutoFit/>
          </a:bodyPr>
          <a:lstStyle/>
          <a:p>
            <a:pPr defTabSz="914400"/>
            <a:r>
              <a:rPr lang="it-IT" sz="2800">
                <a:solidFill>
                  <a:srgbClr val="FFFF00"/>
                </a:solidFill>
                <a:latin typeface="Calisto MT" pitchFamily="18" charset="0"/>
              </a:rPr>
              <a:t>50/100 mcg  event. ripetuti dopo 10 min</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p:cNvSpPr>
          <p:nvPr>
            <p:ph type="title" idx="4294967295"/>
          </p:nvPr>
        </p:nvSpPr>
        <p:spPr/>
        <p:txBody>
          <a:bodyPr rtlCol="0">
            <a:noAutofit/>
          </a:bodyPr>
          <a:lstStyle/>
          <a:p>
            <a:pPr fontAlgn="auto">
              <a:spcAft>
                <a:spcPts val="0"/>
              </a:spcAft>
              <a:defRPr/>
            </a:pPr>
            <a:r>
              <a:rPr lang="it-IT">
                <a:effectLst>
                  <a:outerShdw blurRad="38100" dist="38100" dir="2700000" algn="tl">
                    <a:srgbClr val="DDDDDD"/>
                  </a:outerShdw>
                </a:effectLst>
              </a:rPr>
              <a:t>COSTI</a:t>
            </a:r>
          </a:p>
        </p:txBody>
      </p:sp>
      <p:sp>
        <p:nvSpPr>
          <p:cNvPr id="488450" name="Rectangle 3"/>
          <p:cNvSpPr>
            <a:spLocks noGrp="1"/>
          </p:cNvSpPr>
          <p:nvPr>
            <p:ph type="body" idx="4294967295"/>
          </p:nvPr>
        </p:nvSpPr>
        <p:spPr>
          <a:xfrm>
            <a:off x="457200" y="2770188"/>
            <a:ext cx="8458200" cy="3267075"/>
          </a:xfrm>
        </p:spPr>
        <p:txBody>
          <a:bodyPr/>
          <a:lstStyle/>
          <a:p>
            <a:pPr>
              <a:buFont typeface="Lucida Grande"/>
              <a:buNone/>
            </a:pPr>
            <a:endParaRPr lang="it-IT" smtClean="0"/>
          </a:p>
          <a:p>
            <a:pPr>
              <a:buFont typeface="Lucida Grande"/>
              <a:buNone/>
            </a:pPr>
            <a:endParaRPr lang="it-IT" smtClean="0"/>
          </a:p>
          <a:p>
            <a:pPr>
              <a:buFont typeface="Lucida Grande"/>
              <a:buNone/>
            </a:pPr>
            <a:r>
              <a:rPr lang="it-IT" sz="3200" b="1" smtClean="0"/>
              <a:t>COSTO MEDIO: 9,30 € / cpr-puff (8,70-10)</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ChangeArrowheads="1"/>
          </p:cNvSpPr>
          <p:nvPr/>
        </p:nvSpPr>
        <p:spPr bwMode="auto">
          <a:xfrm>
            <a:off x="1006475" y="228600"/>
            <a:ext cx="7886700" cy="685800"/>
          </a:xfrm>
          <a:prstGeom prst="rect">
            <a:avLst/>
          </a:prstGeom>
          <a:noFill/>
          <a:ln w="9525">
            <a:noFill/>
            <a:miter lim="800000"/>
            <a:headEnd/>
            <a:tailEnd/>
          </a:ln>
          <a:effectLst>
            <a:outerShdw dist="35921" dir="2700000" algn="ctr" rotWithShape="0">
              <a:schemeClr val="tx1"/>
            </a:outerShdw>
          </a:effectLst>
        </p:spPr>
        <p:txBody>
          <a:bodyPr anchor="ctr"/>
          <a:lstStyle/>
          <a:p>
            <a:pPr defTabSz="914400" fontAlgn="auto">
              <a:spcBef>
                <a:spcPts val="0"/>
              </a:spcBef>
              <a:spcAft>
                <a:spcPts val="0"/>
              </a:spcAft>
              <a:defRPr/>
            </a:pPr>
            <a:endParaRPr lang="it-IT" sz="3200" b="1">
              <a:solidFill>
                <a:srgbClr val="FFFF00"/>
              </a:solidFill>
              <a:latin typeface="+mn-lt"/>
            </a:endParaRPr>
          </a:p>
        </p:txBody>
      </p:sp>
      <p:sp>
        <p:nvSpPr>
          <p:cNvPr id="489474" name="Rectangle 3"/>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pPr defTabSz="914400"/>
            <a:endParaRPr lang="it-IT" sz="2800">
              <a:latin typeface="Calisto MT" pitchFamily="18" charset="0"/>
            </a:endParaRPr>
          </a:p>
        </p:txBody>
      </p:sp>
      <p:sp>
        <p:nvSpPr>
          <p:cNvPr id="489475" name="Line 4"/>
          <p:cNvSpPr>
            <a:spLocks noChangeShapeType="1"/>
          </p:cNvSpPr>
          <p:nvPr/>
        </p:nvSpPr>
        <p:spPr bwMode="auto">
          <a:xfrm>
            <a:off x="381000" y="1066800"/>
            <a:ext cx="8466138" cy="0"/>
          </a:xfrm>
          <a:prstGeom prst="line">
            <a:avLst/>
          </a:prstGeom>
          <a:noFill/>
          <a:ln w="19050">
            <a:solidFill>
              <a:srgbClr val="A3D5FB"/>
            </a:solidFill>
            <a:round/>
            <a:headEnd/>
            <a:tailEnd/>
          </a:ln>
        </p:spPr>
        <p:txBody>
          <a:bodyPr/>
          <a:lstStyle/>
          <a:p>
            <a:endParaRPr lang="it-IT"/>
          </a:p>
        </p:txBody>
      </p:sp>
      <p:sp>
        <p:nvSpPr>
          <p:cNvPr id="158725" name="Text Box 5"/>
          <p:cNvSpPr txBox="1">
            <a:spLocks noChangeArrowheads="1"/>
          </p:cNvSpPr>
          <p:nvPr/>
        </p:nvSpPr>
        <p:spPr bwMode="auto">
          <a:xfrm>
            <a:off x="457200" y="1676400"/>
            <a:ext cx="8305800" cy="4708525"/>
          </a:xfrm>
          <a:prstGeom prst="rect">
            <a:avLst/>
          </a:prstGeom>
          <a:solidFill>
            <a:schemeClr val="bg2">
              <a:lumMod val="25000"/>
            </a:schemeClr>
          </a:solidFill>
          <a:ln w="9525">
            <a:solidFill>
              <a:srgbClr val="003399"/>
            </a:solidFill>
            <a:miter lim="800000"/>
            <a:headEnd/>
            <a:tailEnd/>
          </a:ln>
        </p:spPr>
        <p:txBody>
          <a:bodyPr>
            <a:spAutoFit/>
          </a:bodyPr>
          <a:lstStyle/>
          <a:p>
            <a:pPr marL="342900" indent="-342900" algn="ctr" defTabSz="914400" fontAlgn="auto">
              <a:spcBef>
                <a:spcPts val="0"/>
              </a:spcBef>
              <a:spcAft>
                <a:spcPts val="0"/>
              </a:spcAft>
              <a:defRPr/>
            </a:pPr>
            <a:r>
              <a:rPr lang="it-IT" sz="2000" b="1" dirty="0">
                <a:solidFill>
                  <a:schemeClr val="bg1"/>
                </a:solidFill>
                <a:latin typeface="+mn-lt"/>
              </a:rPr>
              <a:t>FENTANYL TRANSMUCOSALI</a:t>
            </a:r>
          </a:p>
          <a:p>
            <a:pPr marL="342900" indent="-342900" algn="ctr" defTabSz="914400" fontAlgn="auto">
              <a:spcBef>
                <a:spcPts val="0"/>
              </a:spcBef>
              <a:spcAft>
                <a:spcPts val="0"/>
              </a:spcAft>
              <a:defRPr/>
            </a:pPr>
            <a:r>
              <a:rPr lang="it-IT" sz="2000" b="1" dirty="0">
                <a:latin typeface="+mn-lt"/>
              </a:rPr>
              <a:t> </a:t>
            </a:r>
          </a:p>
          <a:p>
            <a:pPr marL="342900" indent="-342900" defTabSz="914400" fontAlgn="auto">
              <a:spcBef>
                <a:spcPts val="0"/>
              </a:spcBef>
              <a:spcAft>
                <a:spcPts val="0"/>
              </a:spcAft>
              <a:buFontTx/>
              <a:buAutoNum type="arabicPeriod"/>
              <a:defRPr/>
            </a:pPr>
            <a:r>
              <a:rPr lang="it-IT" sz="2000" b="1" dirty="0">
                <a:solidFill>
                  <a:schemeClr val="bg1"/>
                </a:solidFill>
                <a:latin typeface="+mn-lt"/>
              </a:rPr>
              <a:t> SEMPLICITA’ NELL’ASSUNZIONE/SOMMINISTRAZIONE</a:t>
            </a:r>
          </a:p>
          <a:p>
            <a:pPr marL="342900" indent="-342900" defTabSz="914400" fontAlgn="auto">
              <a:spcBef>
                <a:spcPts val="0"/>
              </a:spcBef>
              <a:spcAft>
                <a:spcPts val="0"/>
              </a:spcAft>
              <a:defRPr/>
            </a:pPr>
            <a:r>
              <a:rPr lang="it-IT" sz="2000" b="1" dirty="0">
                <a:solidFill>
                  <a:schemeClr val="bg1"/>
                </a:solidFill>
                <a:latin typeface="+mn-lt"/>
              </a:rPr>
              <a:t>     1.1.  Ad es. Necessità o meno di </a:t>
            </a:r>
            <a:r>
              <a:rPr lang="it-IT" sz="2000" b="1" dirty="0" err="1">
                <a:solidFill>
                  <a:schemeClr val="bg1"/>
                </a:solidFill>
                <a:latin typeface="+mn-lt"/>
              </a:rPr>
              <a:t>device</a:t>
            </a:r>
            <a:endParaRPr lang="it-IT" sz="2000" b="1" dirty="0">
              <a:solidFill>
                <a:schemeClr val="bg1"/>
              </a:solidFill>
              <a:latin typeface="+mn-lt"/>
            </a:endParaRPr>
          </a:p>
          <a:p>
            <a:pPr marL="342900" indent="-342900" defTabSz="914400" fontAlgn="auto">
              <a:spcBef>
                <a:spcPts val="0"/>
              </a:spcBef>
              <a:spcAft>
                <a:spcPts val="0"/>
              </a:spcAft>
              <a:defRPr/>
            </a:pPr>
            <a:r>
              <a:rPr lang="it-IT" sz="2000" b="1" dirty="0">
                <a:solidFill>
                  <a:schemeClr val="bg1"/>
                </a:solidFill>
                <a:latin typeface="+mn-lt"/>
              </a:rPr>
              <a:t>	 1.2.  Scelta del malato, famiglia, equipe</a:t>
            </a:r>
          </a:p>
          <a:p>
            <a:pPr marL="342900" indent="-342900" defTabSz="914400" fontAlgn="auto">
              <a:spcBef>
                <a:spcPts val="0"/>
              </a:spcBef>
              <a:spcAft>
                <a:spcPts val="0"/>
              </a:spcAft>
              <a:defRPr/>
            </a:pPr>
            <a:r>
              <a:rPr lang="it-IT" sz="2000" b="1" dirty="0" err="1">
                <a:solidFill>
                  <a:schemeClr val="bg1"/>
                </a:solidFill>
                <a:latin typeface="+mn-lt"/>
              </a:rPr>
              <a:t>2</a:t>
            </a:r>
            <a:r>
              <a:rPr lang="it-IT" sz="2000" b="1" dirty="0">
                <a:solidFill>
                  <a:schemeClr val="bg1"/>
                </a:solidFill>
                <a:latin typeface="+mn-lt"/>
              </a:rPr>
              <a:t>.  ASPETTI FARMACOLOGICI</a:t>
            </a:r>
          </a:p>
          <a:p>
            <a:pPr marL="342900" indent="-342900" defTabSz="914400" fontAlgn="auto">
              <a:spcBef>
                <a:spcPts val="0"/>
              </a:spcBef>
              <a:spcAft>
                <a:spcPts val="0"/>
              </a:spcAft>
              <a:defRPr/>
            </a:pPr>
            <a:r>
              <a:rPr lang="it-IT" sz="2000" b="1" dirty="0">
                <a:solidFill>
                  <a:schemeClr val="bg1"/>
                </a:solidFill>
                <a:latin typeface="+mn-lt"/>
              </a:rPr>
              <a:t>		2.1. RAPIDITA’ E DURATA </a:t>
            </a:r>
            <a:r>
              <a:rPr lang="it-IT" sz="2000" b="1" dirty="0" err="1">
                <a:solidFill>
                  <a:schemeClr val="bg1"/>
                </a:solidFill>
                <a:latin typeface="+mn-lt"/>
              </a:rPr>
              <a:t>DI</a:t>
            </a:r>
            <a:r>
              <a:rPr lang="it-IT" sz="2000" b="1" dirty="0">
                <a:solidFill>
                  <a:schemeClr val="bg1"/>
                </a:solidFill>
                <a:latin typeface="+mn-lt"/>
              </a:rPr>
              <a:t> AZIONE   5’,10,15’ </a:t>
            </a:r>
          </a:p>
          <a:p>
            <a:pPr marL="342900" indent="-342900" defTabSz="914400" fontAlgn="auto">
              <a:spcBef>
                <a:spcPts val="0"/>
              </a:spcBef>
              <a:spcAft>
                <a:spcPts val="0"/>
              </a:spcAft>
              <a:defRPr/>
            </a:pPr>
            <a:r>
              <a:rPr lang="it-IT" sz="2000" b="1" dirty="0">
                <a:solidFill>
                  <a:schemeClr val="bg1"/>
                </a:solidFill>
                <a:latin typeface="+mn-lt"/>
              </a:rPr>
              <a:t>		2.2. BIODISPONIBILITA’</a:t>
            </a:r>
          </a:p>
          <a:p>
            <a:pPr marL="342900" indent="-342900" defTabSz="914400" fontAlgn="auto">
              <a:spcBef>
                <a:spcPts val="0"/>
              </a:spcBef>
              <a:spcAft>
                <a:spcPts val="0"/>
              </a:spcAft>
              <a:defRPr/>
            </a:pPr>
            <a:r>
              <a:rPr lang="it-IT" sz="2000" b="1" dirty="0">
                <a:solidFill>
                  <a:schemeClr val="bg1"/>
                </a:solidFill>
                <a:latin typeface="+mn-lt"/>
              </a:rPr>
              <a:t>		2.3   METABOLISMO</a:t>
            </a:r>
          </a:p>
          <a:p>
            <a:pPr marL="342900" indent="-342900" defTabSz="914400" fontAlgn="auto">
              <a:spcBef>
                <a:spcPts val="0"/>
              </a:spcBef>
              <a:spcAft>
                <a:spcPts val="0"/>
              </a:spcAft>
              <a:buFontTx/>
              <a:buAutoNum type="arabicPeriod" startAt="3"/>
              <a:defRPr/>
            </a:pPr>
            <a:r>
              <a:rPr lang="it-IT" sz="2000" b="1" dirty="0">
                <a:solidFill>
                  <a:schemeClr val="bg1"/>
                </a:solidFill>
                <a:latin typeface="+mn-lt"/>
              </a:rPr>
              <a:t> POSOLOGIE DISPONIBILI</a:t>
            </a:r>
          </a:p>
          <a:p>
            <a:pPr marL="342900" indent="-342900" defTabSz="914400" fontAlgn="auto">
              <a:spcBef>
                <a:spcPts val="0"/>
              </a:spcBef>
              <a:spcAft>
                <a:spcPts val="0"/>
              </a:spcAft>
              <a:buFontTx/>
              <a:buAutoNum type="arabicPeriod" startAt="3"/>
              <a:defRPr/>
            </a:pPr>
            <a:r>
              <a:rPr lang="it-IT" sz="2000" b="1" dirty="0">
                <a:solidFill>
                  <a:schemeClr val="bg1"/>
                </a:solidFill>
                <a:latin typeface="+mn-lt"/>
              </a:rPr>
              <a:t> TITOLAZIONE e </a:t>
            </a:r>
            <a:r>
              <a:rPr lang="it-IT" sz="2000" b="1" dirty="0">
                <a:solidFill>
                  <a:srgbClr val="FFFF00"/>
                </a:solidFill>
                <a:latin typeface="+mn-lt"/>
              </a:rPr>
              <a:t>LOCK OUT PERIOD  </a:t>
            </a:r>
            <a:r>
              <a:rPr lang="it-IT" sz="2000" b="1" dirty="0" err="1">
                <a:solidFill>
                  <a:srgbClr val="FFFF00"/>
                </a:solidFill>
                <a:latin typeface="+mn-lt"/>
              </a:rPr>
              <a:t>4</a:t>
            </a:r>
            <a:r>
              <a:rPr lang="it-IT" sz="2000" b="1" dirty="0">
                <a:solidFill>
                  <a:srgbClr val="FFFF00"/>
                </a:solidFill>
                <a:latin typeface="+mn-lt"/>
              </a:rPr>
              <a:t> ORE</a:t>
            </a:r>
          </a:p>
          <a:p>
            <a:pPr marL="342900" indent="-342900" defTabSz="914400" fontAlgn="auto">
              <a:spcBef>
                <a:spcPts val="0"/>
              </a:spcBef>
              <a:spcAft>
                <a:spcPts val="0"/>
              </a:spcAft>
              <a:defRPr/>
            </a:pPr>
            <a:r>
              <a:rPr lang="it-IT" sz="2000" b="1" dirty="0" err="1">
                <a:solidFill>
                  <a:schemeClr val="bg1"/>
                </a:solidFill>
                <a:latin typeface="+mn-lt"/>
              </a:rPr>
              <a:t>5</a:t>
            </a:r>
            <a:r>
              <a:rPr lang="it-IT" sz="2000" b="1" dirty="0">
                <a:solidFill>
                  <a:schemeClr val="bg1"/>
                </a:solidFill>
                <a:latin typeface="+mn-lt"/>
              </a:rPr>
              <a:t>.  EFFICACIA</a:t>
            </a:r>
          </a:p>
          <a:p>
            <a:pPr marL="342900" indent="-342900" defTabSz="914400" fontAlgn="auto">
              <a:spcBef>
                <a:spcPts val="0"/>
              </a:spcBef>
              <a:spcAft>
                <a:spcPts val="0"/>
              </a:spcAft>
              <a:buFontTx/>
              <a:buAutoNum type="arabicPeriod" startAt="6"/>
              <a:defRPr/>
            </a:pPr>
            <a:r>
              <a:rPr lang="it-IT" sz="2000" b="1" dirty="0">
                <a:solidFill>
                  <a:schemeClr val="bg1"/>
                </a:solidFill>
                <a:latin typeface="+mn-lt"/>
              </a:rPr>
              <a:t> TOLLERABILITA’</a:t>
            </a:r>
          </a:p>
          <a:p>
            <a:pPr marL="342900" indent="-342900" defTabSz="914400" fontAlgn="auto">
              <a:spcBef>
                <a:spcPts val="0"/>
              </a:spcBef>
              <a:spcAft>
                <a:spcPts val="0"/>
              </a:spcAft>
              <a:buFontTx/>
              <a:buAutoNum type="arabicPeriod" startAt="6"/>
              <a:defRPr/>
            </a:pPr>
            <a:r>
              <a:rPr lang="it-IT" sz="2000" b="1" dirty="0">
                <a:solidFill>
                  <a:schemeClr val="bg1"/>
                </a:solidFill>
                <a:latin typeface="+mn-lt"/>
              </a:rPr>
              <a:t> SICUREZZA</a:t>
            </a:r>
          </a:p>
          <a:p>
            <a:pPr marL="342900" indent="-342900" defTabSz="914400" fontAlgn="auto">
              <a:spcBef>
                <a:spcPts val="0"/>
              </a:spcBef>
              <a:spcAft>
                <a:spcPts val="0"/>
              </a:spcAft>
              <a:defRPr/>
            </a:pPr>
            <a:r>
              <a:rPr lang="it-IT" sz="2000" b="1" dirty="0" err="1">
                <a:solidFill>
                  <a:schemeClr val="bg1"/>
                </a:solidFill>
                <a:latin typeface="+mn-lt"/>
              </a:rPr>
              <a:t>8</a:t>
            </a:r>
            <a:r>
              <a:rPr lang="it-IT" sz="2000" b="1" dirty="0">
                <a:solidFill>
                  <a:schemeClr val="bg1"/>
                </a:solidFill>
                <a:latin typeface="+mn-lt"/>
              </a:rPr>
              <a:t>.  CONFEZIONE e COSTI</a:t>
            </a:r>
          </a:p>
        </p:txBody>
      </p:sp>
      <p:sp>
        <p:nvSpPr>
          <p:cNvPr id="489477" name="Rectangle 6"/>
          <p:cNvSpPr>
            <a:spLocks noChangeArrowheads="1"/>
          </p:cNvSpPr>
          <p:nvPr/>
        </p:nvSpPr>
        <p:spPr bwMode="auto">
          <a:xfrm>
            <a:off x="1903413" y="395288"/>
            <a:ext cx="5335587" cy="519112"/>
          </a:xfrm>
          <a:prstGeom prst="rect">
            <a:avLst/>
          </a:prstGeom>
          <a:noFill/>
          <a:ln w="9525">
            <a:noFill/>
            <a:miter lim="800000"/>
            <a:headEnd/>
            <a:tailEnd/>
          </a:ln>
        </p:spPr>
        <p:txBody>
          <a:bodyPr>
            <a:spAutoFit/>
          </a:bodyPr>
          <a:lstStyle/>
          <a:p>
            <a:pPr defTabSz="914400"/>
            <a:r>
              <a:rPr lang="it-IT" sz="2800" b="1">
                <a:solidFill>
                  <a:srgbClr val="FFFF00"/>
                </a:solidFill>
                <a:latin typeface="Calisto MT" pitchFamily="18" charset="0"/>
              </a:rPr>
              <a:t>RAPID ONSET OPIOID  (ROO)</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ChangeArrowheads="1"/>
          </p:cNvSpPr>
          <p:nvPr/>
        </p:nvSpPr>
        <p:spPr bwMode="auto">
          <a:xfrm>
            <a:off x="1006475" y="228600"/>
            <a:ext cx="7886700" cy="685800"/>
          </a:xfrm>
          <a:prstGeom prst="rect">
            <a:avLst/>
          </a:prstGeom>
          <a:noFill/>
          <a:ln w="9525">
            <a:noFill/>
            <a:miter lim="800000"/>
            <a:headEnd/>
            <a:tailEnd/>
          </a:ln>
          <a:effectLst>
            <a:outerShdw dist="35921" dir="2700000" algn="ctr" rotWithShape="0">
              <a:schemeClr val="tx1"/>
            </a:outerShdw>
          </a:effectLst>
        </p:spPr>
        <p:txBody>
          <a:bodyPr anchor="ctr"/>
          <a:lstStyle/>
          <a:p>
            <a:pPr defTabSz="914400" fontAlgn="auto">
              <a:spcBef>
                <a:spcPts val="0"/>
              </a:spcBef>
              <a:spcAft>
                <a:spcPts val="0"/>
              </a:spcAft>
              <a:defRPr/>
            </a:pPr>
            <a:endParaRPr lang="it-IT" sz="3200" b="1">
              <a:solidFill>
                <a:srgbClr val="FFFF00"/>
              </a:solidFill>
              <a:latin typeface="+mn-lt"/>
            </a:endParaRPr>
          </a:p>
        </p:txBody>
      </p:sp>
      <p:sp>
        <p:nvSpPr>
          <p:cNvPr id="491522" name="Rectangle 3"/>
          <p:cNvSpPr>
            <a:spLocks noChangeArrowheads="1"/>
          </p:cNvSpPr>
          <p:nvPr/>
        </p:nvSpPr>
        <p:spPr bwMode="auto">
          <a:xfrm>
            <a:off x="7019925" y="6092825"/>
            <a:ext cx="2124075" cy="576263"/>
          </a:xfrm>
          <a:prstGeom prst="rect">
            <a:avLst/>
          </a:prstGeom>
          <a:solidFill>
            <a:schemeClr val="bg1"/>
          </a:solidFill>
          <a:ln w="9525">
            <a:noFill/>
            <a:miter lim="800000"/>
            <a:headEnd/>
            <a:tailEnd/>
          </a:ln>
        </p:spPr>
        <p:txBody>
          <a:bodyPr wrap="none" anchor="ctr"/>
          <a:lstStyle/>
          <a:p>
            <a:pPr defTabSz="914400"/>
            <a:endParaRPr lang="it-IT" sz="2800">
              <a:latin typeface="Calisto MT" pitchFamily="18" charset="0"/>
            </a:endParaRPr>
          </a:p>
        </p:txBody>
      </p:sp>
      <p:sp>
        <p:nvSpPr>
          <p:cNvPr id="491523" name="Line 4"/>
          <p:cNvSpPr>
            <a:spLocks noChangeShapeType="1"/>
          </p:cNvSpPr>
          <p:nvPr/>
        </p:nvSpPr>
        <p:spPr bwMode="auto">
          <a:xfrm>
            <a:off x="677863" y="1066800"/>
            <a:ext cx="8466137" cy="0"/>
          </a:xfrm>
          <a:prstGeom prst="line">
            <a:avLst/>
          </a:prstGeom>
          <a:noFill/>
          <a:ln w="19050">
            <a:solidFill>
              <a:srgbClr val="A3D5FB"/>
            </a:solidFill>
            <a:round/>
            <a:headEnd/>
            <a:tailEnd/>
          </a:ln>
        </p:spPr>
        <p:txBody>
          <a:bodyPr/>
          <a:lstStyle/>
          <a:p>
            <a:endParaRPr lang="it-IT"/>
          </a:p>
        </p:txBody>
      </p:sp>
      <p:sp>
        <p:nvSpPr>
          <p:cNvPr id="491524" name="Text Box 5"/>
          <p:cNvSpPr txBox="1">
            <a:spLocks noChangeArrowheads="1"/>
          </p:cNvSpPr>
          <p:nvPr/>
        </p:nvSpPr>
        <p:spPr bwMode="auto">
          <a:xfrm>
            <a:off x="323850" y="87313"/>
            <a:ext cx="9144000" cy="6124575"/>
          </a:xfrm>
          <a:prstGeom prst="rect">
            <a:avLst/>
          </a:prstGeom>
          <a:noFill/>
          <a:ln w="9525">
            <a:noFill/>
            <a:miter lim="800000"/>
            <a:headEnd/>
            <a:tailEnd/>
          </a:ln>
        </p:spPr>
        <p:txBody>
          <a:bodyPr>
            <a:spAutoFit/>
          </a:bodyPr>
          <a:lstStyle/>
          <a:p>
            <a:pPr marL="342900" indent="-342900" algn="ctr" defTabSz="914400"/>
            <a:endParaRPr lang="it-IT" sz="3200" b="1">
              <a:latin typeface="Calisto MT" pitchFamily="18" charset="0"/>
            </a:endParaRPr>
          </a:p>
          <a:p>
            <a:pPr marL="342900" indent="-342900" algn="ctr" defTabSz="914400"/>
            <a:r>
              <a:rPr lang="it-IT" sz="3200" b="1">
                <a:solidFill>
                  <a:srgbClr val="FFFF00"/>
                </a:solidFill>
                <a:latin typeface="Calisto MT" pitchFamily="18" charset="0"/>
              </a:rPr>
              <a:t>FENTANYL TRANSMUCOSALI</a:t>
            </a:r>
          </a:p>
          <a:p>
            <a:pPr marL="342900" indent="-342900" algn="ctr" defTabSz="914400"/>
            <a:r>
              <a:rPr lang="it-IT" sz="2400" b="1">
                <a:latin typeface="Calisto MT" pitchFamily="18" charset="0"/>
              </a:rPr>
              <a:t> </a:t>
            </a:r>
          </a:p>
          <a:p>
            <a:pPr marL="342900" indent="-342900" defTabSz="914400">
              <a:buFontTx/>
              <a:buAutoNum type="arabicPeriod"/>
            </a:pPr>
            <a:r>
              <a:rPr lang="it-IT" sz="2400" b="1">
                <a:latin typeface="Calisto MT" pitchFamily="18" charset="0"/>
              </a:rPr>
              <a:t> SEMPLICITA’ NELL’ASSUNZIONE/SOMMINISTRAZIONE</a:t>
            </a:r>
          </a:p>
          <a:p>
            <a:pPr marL="342900" indent="-342900" defTabSz="914400"/>
            <a:r>
              <a:rPr lang="it-IT" sz="2400" b="1">
                <a:latin typeface="Calisto MT" pitchFamily="18" charset="0"/>
              </a:rPr>
              <a:t>     1.1.  Ad es. Necessità o meno di device</a:t>
            </a:r>
          </a:p>
          <a:p>
            <a:pPr marL="342900" indent="-342900" defTabSz="914400"/>
            <a:r>
              <a:rPr lang="it-IT" sz="2400" b="1">
                <a:latin typeface="Calisto MT" pitchFamily="18" charset="0"/>
              </a:rPr>
              <a:t>	 1.2.  Scelta del malato, famiglia, equipe</a:t>
            </a:r>
          </a:p>
          <a:p>
            <a:pPr marL="342900" indent="-342900" defTabSz="914400"/>
            <a:r>
              <a:rPr lang="it-IT" sz="2400" b="1">
                <a:latin typeface="Calisto MT" pitchFamily="18" charset="0"/>
              </a:rPr>
              <a:t>2.  ASPETTI FARMACOLOGICI</a:t>
            </a:r>
          </a:p>
          <a:p>
            <a:pPr marL="342900" indent="-342900" defTabSz="914400"/>
            <a:r>
              <a:rPr lang="it-IT" sz="2400" b="1">
                <a:latin typeface="Calisto MT" pitchFamily="18" charset="0"/>
              </a:rPr>
              <a:t>		</a:t>
            </a:r>
            <a:r>
              <a:rPr lang="it-IT" sz="2000" b="1">
                <a:latin typeface="Calisto MT" pitchFamily="18" charset="0"/>
              </a:rPr>
              <a:t>2.1. RAPIDITA’ E DURATA DI AZIONE   5’,10,15’ </a:t>
            </a:r>
          </a:p>
          <a:p>
            <a:pPr marL="342900" indent="-342900" defTabSz="914400"/>
            <a:r>
              <a:rPr lang="it-IT" sz="2000" b="1">
                <a:latin typeface="Calisto MT" pitchFamily="18" charset="0"/>
              </a:rPr>
              <a:t>		2.2. BIODISPONIBILITA’</a:t>
            </a:r>
          </a:p>
          <a:p>
            <a:pPr marL="342900" indent="-342900" defTabSz="914400"/>
            <a:r>
              <a:rPr lang="it-IT" sz="2000" b="1">
                <a:latin typeface="Calisto MT" pitchFamily="18" charset="0"/>
              </a:rPr>
              <a:t>		2. 3 METABOLISMO</a:t>
            </a:r>
          </a:p>
          <a:p>
            <a:pPr marL="342900" indent="-342900" defTabSz="914400">
              <a:buFontTx/>
              <a:buAutoNum type="arabicPeriod" startAt="3"/>
            </a:pPr>
            <a:r>
              <a:rPr lang="it-IT" sz="2400" b="1">
                <a:latin typeface="Calisto MT" pitchFamily="18" charset="0"/>
              </a:rPr>
              <a:t> POSOLOGIE DISPONIBILI E LOCK OUT PERIODO</a:t>
            </a:r>
          </a:p>
          <a:p>
            <a:pPr marL="342900" indent="-342900" defTabSz="914400">
              <a:buFontTx/>
              <a:buAutoNum type="arabicPeriod" startAt="3"/>
            </a:pPr>
            <a:r>
              <a:rPr lang="it-IT" sz="2400" b="1">
                <a:latin typeface="Calisto MT" pitchFamily="18" charset="0"/>
              </a:rPr>
              <a:t> TITOLAZIONE</a:t>
            </a:r>
          </a:p>
          <a:p>
            <a:pPr marL="342900" indent="-342900" defTabSz="914400"/>
            <a:r>
              <a:rPr lang="it-IT" sz="2400" b="1">
                <a:latin typeface="Calisto MT" pitchFamily="18" charset="0"/>
              </a:rPr>
              <a:t>5.  EFFICACIA</a:t>
            </a:r>
          </a:p>
          <a:p>
            <a:pPr marL="342900" indent="-342900" defTabSz="914400">
              <a:buFontTx/>
              <a:buAutoNum type="arabicPeriod" startAt="6"/>
            </a:pPr>
            <a:r>
              <a:rPr lang="it-IT" sz="2400" b="1">
                <a:latin typeface="Calisto MT" pitchFamily="18" charset="0"/>
              </a:rPr>
              <a:t> TOLLERABILITA’</a:t>
            </a:r>
          </a:p>
          <a:p>
            <a:pPr marL="342900" indent="-342900" defTabSz="914400">
              <a:buFontTx/>
              <a:buAutoNum type="arabicPeriod" startAt="6"/>
            </a:pPr>
            <a:r>
              <a:rPr lang="it-IT" sz="2400" b="1">
                <a:latin typeface="Calisto MT" pitchFamily="18" charset="0"/>
              </a:rPr>
              <a:t> SICUREZZA</a:t>
            </a:r>
          </a:p>
          <a:p>
            <a:pPr marL="342900" indent="-342900" defTabSz="914400"/>
            <a:r>
              <a:rPr lang="it-IT" sz="2400" b="1">
                <a:latin typeface="Calisto MT" pitchFamily="18" charset="0"/>
              </a:rPr>
              <a:t>8.  CONFEZIONE e COSTI</a:t>
            </a:r>
            <a:endParaRPr lang="it-IT" sz="3200" b="1">
              <a:latin typeface="Calisto MT" pitchFamily="18" charset="0"/>
            </a:endParaRPr>
          </a:p>
        </p:txBody>
      </p:sp>
      <p:sp>
        <p:nvSpPr>
          <p:cNvPr id="491525" name="Rectangle 6"/>
          <p:cNvSpPr>
            <a:spLocks noChangeArrowheads="1"/>
          </p:cNvSpPr>
          <p:nvPr/>
        </p:nvSpPr>
        <p:spPr bwMode="auto">
          <a:xfrm>
            <a:off x="1973263" y="19050"/>
            <a:ext cx="5335587" cy="519113"/>
          </a:xfrm>
          <a:prstGeom prst="rect">
            <a:avLst/>
          </a:prstGeom>
          <a:noFill/>
          <a:ln w="9525">
            <a:noFill/>
            <a:miter lim="800000"/>
            <a:headEnd/>
            <a:tailEnd/>
          </a:ln>
        </p:spPr>
        <p:txBody>
          <a:bodyPr>
            <a:spAutoFit/>
          </a:bodyPr>
          <a:lstStyle/>
          <a:p>
            <a:pPr defTabSz="914400"/>
            <a:r>
              <a:rPr lang="it-IT" sz="2800" b="1">
                <a:solidFill>
                  <a:srgbClr val="FFFF00"/>
                </a:solidFill>
                <a:latin typeface="Calisto MT" pitchFamily="18" charset="0"/>
              </a:rPr>
              <a:t>RAPID ONSET OPIOID  (ROO)</a:t>
            </a:r>
          </a:p>
        </p:txBody>
      </p:sp>
      <p:sp>
        <p:nvSpPr>
          <p:cNvPr id="445448" name="Rectangle 8"/>
          <p:cNvSpPr>
            <a:spLocks noChangeArrowheads="1"/>
          </p:cNvSpPr>
          <p:nvPr/>
        </p:nvSpPr>
        <p:spPr bwMode="auto">
          <a:xfrm>
            <a:off x="1136650" y="1603375"/>
            <a:ext cx="7272338" cy="3986213"/>
          </a:xfrm>
          <a:prstGeom prst="rect">
            <a:avLst/>
          </a:prstGeom>
          <a:gradFill rotWithShape="1">
            <a:gsLst>
              <a:gs pos="0">
                <a:schemeClr val="hlink">
                  <a:alpha val="60001"/>
                </a:schemeClr>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lgn="ctr" defTabSz="914400" fontAlgn="auto">
              <a:spcBef>
                <a:spcPts val="0"/>
              </a:spcBef>
              <a:spcAft>
                <a:spcPts val="0"/>
              </a:spcAft>
              <a:defRPr/>
            </a:pPr>
            <a:endParaRPr lang="it-IT" sz="2800">
              <a:latin typeface="+mn-lt"/>
            </a:endParaRPr>
          </a:p>
        </p:txBody>
      </p:sp>
      <p:sp>
        <p:nvSpPr>
          <p:cNvPr id="491527" name="Text Box 10"/>
          <p:cNvSpPr txBox="1">
            <a:spLocks noChangeArrowheads="1"/>
          </p:cNvSpPr>
          <p:nvPr/>
        </p:nvSpPr>
        <p:spPr bwMode="auto">
          <a:xfrm>
            <a:off x="1782763" y="2479675"/>
            <a:ext cx="5907087" cy="1555750"/>
          </a:xfrm>
          <a:prstGeom prst="rect">
            <a:avLst/>
          </a:prstGeom>
          <a:noFill/>
          <a:ln w="9525">
            <a:noFill/>
            <a:miter lim="800000"/>
            <a:headEnd/>
            <a:tailEnd/>
          </a:ln>
        </p:spPr>
        <p:txBody>
          <a:bodyPr wrap="none">
            <a:spAutoFit/>
          </a:bodyPr>
          <a:lstStyle/>
          <a:p>
            <a:pPr algn="ctr" defTabSz="914400"/>
            <a:r>
              <a:rPr lang="it-IT" sz="4800" b="1">
                <a:solidFill>
                  <a:srgbClr val="FFFF00"/>
                </a:solidFill>
                <a:latin typeface="Calisto MT" pitchFamily="18" charset="0"/>
              </a:rPr>
              <a:t>VARIABILITA’ </a:t>
            </a:r>
          </a:p>
          <a:p>
            <a:pPr algn="ctr" defTabSz="914400"/>
            <a:r>
              <a:rPr lang="it-IT" sz="4800" b="1">
                <a:solidFill>
                  <a:srgbClr val="FFFF00"/>
                </a:solidFill>
                <a:latin typeface="Calisto MT" pitchFamily="18" charset="0"/>
              </a:rPr>
              <a:t>INTERINDIVIDUALE</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69" name="Rectangle 2"/>
          <p:cNvSpPr>
            <a:spLocks noGrp="1" noChangeArrowheads="1"/>
          </p:cNvSpPr>
          <p:nvPr>
            <p:ph type="title" idx="4294967295"/>
          </p:nvPr>
        </p:nvSpPr>
        <p:spPr>
          <a:xfrm>
            <a:off x="0" y="160338"/>
            <a:ext cx="9144000" cy="676275"/>
          </a:xfrm>
        </p:spPr>
        <p:txBody>
          <a:bodyPr anchor="t"/>
          <a:lstStyle/>
          <a:p>
            <a:r>
              <a:rPr lang="it-IT" sz="2800" smtClean="0"/>
              <a:t>ROO </a:t>
            </a:r>
            <a:br>
              <a:rPr lang="it-IT" sz="2800" smtClean="0"/>
            </a:br>
            <a:r>
              <a:rPr lang="it-IT" sz="2800" smtClean="0"/>
              <a:t>E’ iniziata la corsa e ognuno ha la sua corsia</a:t>
            </a:r>
          </a:p>
        </p:txBody>
      </p:sp>
      <p:pic>
        <p:nvPicPr>
          <p:cNvPr id="493570" name="Picture 3" descr="partenza1"/>
          <p:cNvPicPr>
            <a:picLocks noChangeAspect="1" noChangeArrowheads="1"/>
          </p:cNvPicPr>
          <p:nvPr/>
        </p:nvPicPr>
        <p:blipFill>
          <a:blip r:embed="rId2"/>
          <a:srcRect/>
          <a:stretch>
            <a:fillRect/>
          </a:stretch>
        </p:blipFill>
        <p:spPr bwMode="auto">
          <a:xfrm>
            <a:off x="996950" y="1235075"/>
            <a:ext cx="7848600" cy="4413250"/>
          </a:xfrm>
          <a:prstGeom prst="rect">
            <a:avLst/>
          </a:prstGeom>
          <a:noFill/>
          <a:ln w="9525">
            <a:noFill/>
            <a:miter lim="800000"/>
            <a:headEnd/>
            <a:tailEnd/>
          </a:ln>
        </p:spPr>
      </p:pic>
      <p:sp>
        <p:nvSpPr>
          <p:cNvPr id="493571" name="Rectangle 4"/>
          <p:cNvSpPr>
            <a:spLocks noChangeArrowheads="1"/>
          </p:cNvSpPr>
          <p:nvPr/>
        </p:nvSpPr>
        <p:spPr bwMode="auto">
          <a:xfrm>
            <a:off x="6877050" y="6092825"/>
            <a:ext cx="2266950" cy="765175"/>
          </a:xfrm>
          <a:prstGeom prst="rect">
            <a:avLst/>
          </a:prstGeom>
          <a:solidFill>
            <a:schemeClr val="bg1"/>
          </a:solidFill>
          <a:ln w="9525">
            <a:noFill/>
            <a:miter lim="800000"/>
            <a:headEnd/>
            <a:tailEnd/>
          </a:ln>
        </p:spPr>
        <p:txBody>
          <a:bodyPr wrap="none" anchor="ctr"/>
          <a:lstStyle/>
          <a:p>
            <a:pPr defTabSz="914400"/>
            <a:endParaRPr lang="it-IT" sz="2800">
              <a:latin typeface="Calisto MT" pitchFamily="18"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Rectangle 2"/>
          <p:cNvSpPr>
            <a:spLocks noGrp="1" noChangeArrowheads="1"/>
          </p:cNvSpPr>
          <p:nvPr>
            <p:ph type="title" idx="4294967295"/>
          </p:nvPr>
        </p:nvSpPr>
        <p:spPr>
          <a:xfrm>
            <a:off x="0" y="130175"/>
            <a:ext cx="9144000" cy="676275"/>
          </a:xfrm>
        </p:spPr>
        <p:txBody>
          <a:bodyPr anchor="t"/>
          <a:lstStyle/>
          <a:p>
            <a:r>
              <a:rPr lang="it-IT" sz="2800" smtClean="0"/>
              <a:t>ROO </a:t>
            </a:r>
            <a:br>
              <a:rPr lang="it-IT" sz="2800" smtClean="0"/>
            </a:br>
            <a:r>
              <a:rPr lang="it-IT" sz="2800" smtClean="0"/>
              <a:t>E’ iniziata la corsa e ognuno ha la sua corsia</a:t>
            </a:r>
          </a:p>
        </p:txBody>
      </p:sp>
      <p:pic>
        <p:nvPicPr>
          <p:cNvPr id="494594" name="Picture 3" descr="partenza1"/>
          <p:cNvPicPr>
            <a:picLocks noChangeAspect="1" noChangeArrowheads="1"/>
          </p:cNvPicPr>
          <p:nvPr/>
        </p:nvPicPr>
        <p:blipFill>
          <a:blip r:embed="rId2"/>
          <a:srcRect/>
          <a:stretch>
            <a:fillRect/>
          </a:stretch>
        </p:blipFill>
        <p:spPr bwMode="auto">
          <a:xfrm>
            <a:off x="946150" y="1189038"/>
            <a:ext cx="7848600" cy="4413250"/>
          </a:xfrm>
          <a:prstGeom prst="rect">
            <a:avLst/>
          </a:prstGeom>
          <a:noFill/>
          <a:ln w="9525">
            <a:noFill/>
            <a:miter lim="800000"/>
            <a:headEnd/>
            <a:tailEnd/>
          </a:ln>
        </p:spPr>
      </p:pic>
      <p:sp>
        <p:nvSpPr>
          <p:cNvPr id="494595" name="Text Box 5"/>
          <p:cNvSpPr txBox="1">
            <a:spLocks noChangeArrowheads="1"/>
          </p:cNvSpPr>
          <p:nvPr/>
        </p:nvSpPr>
        <p:spPr bwMode="auto">
          <a:xfrm>
            <a:off x="1357313" y="5799138"/>
            <a:ext cx="7483475" cy="701675"/>
          </a:xfrm>
          <a:prstGeom prst="rect">
            <a:avLst/>
          </a:prstGeom>
          <a:solidFill>
            <a:srgbClr val="003399"/>
          </a:solidFill>
          <a:ln w="9525">
            <a:noFill/>
            <a:miter lim="800000"/>
            <a:headEnd/>
            <a:tailEnd/>
          </a:ln>
        </p:spPr>
        <p:txBody>
          <a:bodyPr>
            <a:spAutoFit/>
          </a:bodyPr>
          <a:lstStyle/>
          <a:p>
            <a:pPr algn="ctr" defTabSz="914400"/>
            <a:r>
              <a:rPr lang="it-IT" sz="4000" b="1">
                <a:solidFill>
                  <a:srgbClr val="FFFF00"/>
                </a:solidFill>
                <a:latin typeface="Calisto MT" pitchFamily="18" charset="0"/>
              </a:rPr>
              <a:t>Vinca il migliore…</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2"/>
          <p:cNvSpPr>
            <a:spLocks noGrp="1" noChangeArrowheads="1"/>
          </p:cNvSpPr>
          <p:nvPr>
            <p:ph type="title" idx="4294967295"/>
          </p:nvPr>
        </p:nvSpPr>
        <p:spPr>
          <a:xfrm>
            <a:off x="190500" y="0"/>
            <a:ext cx="8712200" cy="676275"/>
          </a:xfrm>
        </p:spPr>
        <p:txBody>
          <a:bodyPr rtlCol="0" anchor="t">
            <a:noAutofit/>
          </a:bodyPr>
          <a:lstStyle/>
          <a:p>
            <a:pPr fontAlgn="auto">
              <a:spcAft>
                <a:spcPts val="0"/>
              </a:spcAft>
              <a:defRPr/>
            </a:pPr>
            <a:r>
              <a:rPr lang="it-IT" dirty="0">
                <a:effectLst>
                  <a:outerShdw blurRad="38100" dist="38100" dir="2700000" algn="tl">
                    <a:srgbClr val="DDDDDD"/>
                  </a:outerShdw>
                </a:effectLst>
              </a:rPr>
              <a:t>MA SIA IL MIGLIORE PER IL MALATO!</a:t>
            </a:r>
          </a:p>
        </p:txBody>
      </p:sp>
      <p:pic>
        <p:nvPicPr>
          <p:cNvPr id="495618" name="Picture 3" descr="partenza1"/>
          <p:cNvPicPr>
            <a:picLocks noChangeAspect="1" noChangeArrowheads="1"/>
          </p:cNvPicPr>
          <p:nvPr/>
        </p:nvPicPr>
        <p:blipFill>
          <a:blip r:embed="rId2"/>
          <a:srcRect/>
          <a:stretch>
            <a:fillRect/>
          </a:stretch>
        </p:blipFill>
        <p:spPr bwMode="auto">
          <a:xfrm>
            <a:off x="685800" y="1524000"/>
            <a:ext cx="7848600" cy="4413250"/>
          </a:xfrm>
          <a:prstGeom prst="rect">
            <a:avLst/>
          </a:prstGeom>
          <a:noFill/>
          <a:ln w="9525">
            <a:noFill/>
            <a:miter lim="800000"/>
            <a:headEnd/>
            <a:tailEnd/>
          </a:ln>
        </p:spPr>
      </p:pic>
      <p:sp>
        <p:nvSpPr>
          <p:cNvPr id="495619" name="Text Box 5"/>
          <p:cNvSpPr txBox="1">
            <a:spLocks noChangeArrowheads="1"/>
          </p:cNvSpPr>
          <p:nvPr/>
        </p:nvSpPr>
        <p:spPr bwMode="auto">
          <a:xfrm>
            <a:off x="1217613" y="6040438"/>
            <a:ext cx="7600950" cy="701675"/>
          </a:xfrm>
          <a:prstGeom prst="rect">
            <a:avLst/>
          </a:prstGeom>
          <a:solidFill>
            <a:srgbClr val="003399"/>
          </a:solidFill>
          <a:ln w="9525">
            <a:noFill/>
            <a:miter lim="800000"/>
            <a:headEnd/>
            <a:tailEnd/>
          </a:ln>
        </p:spPr>
        <p:txBody>
          <a:bodyPr>
            <a:spAutoFit/>
          </a:bodyPr>
          <a:lstStyle/>
          <a:p>
            <a:pPr algn="ctr" defTabSz="914400"/>
            <a:r>
              <a:rPr lang="it-IT" sz="4000" b="1">
                <a:solidFill>
                  <a:srgbClr val="FFFF00"/>
                </a:solidFill>
                <a:latin typeface="Calisto MT" pitchFamily="18" charset="0"/>
              </a:rPr>
              <a:t>ROO Vinca il migliore</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nesi">
  <a:themeElements>
    <a:clrScheme name="Genesi">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Genesi">
      <a:majorFont>
        <a:latin typeface="Calisto MT"/>
        <a:ea typeface=""/>
        <a:cs typeface=""/>
        <a:font script="Jpan" typeface="ＭＳ 明朝"/>
      </a:majorFont>
      <a:minorFont>
        <a:latin typeface="Calisto MT"/>
        <a:ea typeface=""/>
        <a:cs typeface=""/>
        <a:font script="Jpan" typeface="ＭＳ 明朝"/>
      </a:minorFont>
    </a:fontScheme>
    <a:fmtScheme name="Genesi">
      <a:fillStyleLst>
        <a:solidFill>
          <a:schemeClr val="phClr"/>
        </a:solidFill>
        <a:gradFill rotWithShape="1">
          <a:gsLst>
            <a:gs pos="0">
              <a:schemeClr val="phClr">
                <a:tint val="100000"/>
                <a:shade val="70000"/>
                <a:satMod val="100000"/>
                <a:greenMod val="110000"/>
              </a:schemeClr>
            </a:gs>
            <a:gs pos="75000">
              <a:schemeClr val="phClr">
                <a:tint val="40000"/>
                <a:satMod val="150000"/>
                <a:redMod val="100000"/>
                <a:blueMod val="100000"/>
              </a:schemeClr>
            </a:gs>
            <a:gs pos="100000">
              <a:schemeClr val="phClr">
                <a:tint val="60000"/>
                <a:satMod val="120000"/>
                <a:redMod val="100000"/>
                <a:blueMod val="100000"/>
              </a:schemeClr>
            </a:gs>
          </a:gsLst>
          <a:path path="circle">
            <a:fillToRect l="25000" t="25000" r="5000" b="5000"/>
          </a:path>
        </a:gradFill>
        <a:gradFill rotWithShape="1">
          <a:gsLst>
            <a:gs pos="0">
              <a:schemeClr val="phClr">
                <a:tint val="50000"/>
                <a:shade val="100000"/>
                <a:alpha val="100000"/>
                <a:satMod val="150000"/>
              </a:schemeClr>
            </a:gs>
            <a:gs pos="40000">
              <a:schemeClr val="phClr">
                <a:tint val="70000"/>
                <a:shade val="100000"/>
                <a:alpha val="100000"/>
                <a:satMod val="150000"/>
              </a:schemeClr>
            </a:gs>
            <a:gs pos="100000">
              <a:schemeClr val="phClr">
                <a:shade val="90000"/>
                <a:satMod val="110000"/>
              </a:schemeClr>
            </a:gs>
          </a:gsLst>
          <a:lin ang="5400000" scaled="0"/>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a:effectStyle>
        <a:effectStyle>
          <a:effectLst>
            <a:innerShdw blurRad="50800" dist="25400" dir="13500000">
              <a:srgbClr val="000000">
                <a:alpha val="75000"/>
              </a:srgbClr>
            </a:innerShdw>
            <a:reflection blurRad="101600" stA="40000" endPos="50000" dist="63500" dir="5400000" fadeDir="7200000" sy="-100000" kx="300000" rotWithShape="0"/>
          </a:effectLst>
          <a:scene3d>
            <a:camera prst="orthographicFront">
              <a:rot lat="0" lon="0" rev="0"/>
            </a:camera>
            <a:lightRig rig="chilly" dir="tr">
              <a:rot lat="0" lon="0" rev="1200000"/>
            </a:lightRig>
          </a:scene3d>
          <a:sp3d prstMaterial="plastic">
            <a:bevelT w="0" h="0"/>
          </a:sp3d>
        </a:effectStyle>
      </a:effectStyleLst>
      <a:bgFillStyleLst>
        <a:blipFill rotWithShape="1">
          <a:blip xmlns:r="http://schemas.openxmlformats.org/officeDocument/2006/relationships" r:embed="rId1"/>
          <a:stretch/>
        </a:blipFill>
        <a:blipFill rotWithShape="1">
          <a:blip xmlns:r="http://schemas.openxmlformats.org/officeDocument/2006/relationships" r:embed="rId2"/>
          <a:stretch/>
        </a:blipFill>
        <a:blipFill rotWithShape="1">
          <a:blip xmlns:r="http://schemas.openxmlformats.org/officeDocument/2006/relationships" r:embed="rId3"/>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Genesi.thmx</Template>
  <TotalTime>301</TotalTime>
  <Words>7998</Words>
  <Application>Microsoft PowerPoint per Mac</Application>
  <PresentationFormat>Presentazione su schermo (4:3)</PresentationFormat>
  <Paragraphs>1166</Paragraphs>
  <Slides>99</Slides>
  <Notes>71</Notes>
  <HiddenSlides>12</HiddenSlides>
  <MMClips>0</MMClips>
  <ScaleCrop>false</ScaleCrop>
  <HeadingPairs>
    <vt:vector size="8" baseType="variant">
      <vt:variant>
        <vt:lpstr>Caratteri utilizzati</vt:lpstr>
      </vt:variant>
      <vt:variant>
        <vt:i4>17</vt:i4>
      </vt:variant>
      <vt:variant>
        <vt:lpstr>Modello struttura</vt:lpstr>
      </vt:variant>
      <vt:variant>
        <vt:i4>10</vt:i4>
      </vt:variant>
      <vt:variant>
        <vt:lpstr>Server OLE incorporati</vt:lpstr>
      </vt:variant>
      <vt:variant>
        <vt:i4>4</vt:i4>
      </vt:variant>
      <vt:variant>
        <vt:lpstr>Titoli diapositive</vt:lpstr>
      </vt:variant>
      <vt:variant>
        <vt:i4>99</vt:i4>
      </vt:variant>
    </vt:vector>
  </HeadingPairs>
  <TitlesOfParts>
    <vt:vector size="130" baseType="lpstr">
      <vt:lpstr>Calisto MT</vt:lpstr>
      <vt:lpstr>Arial</vt:lpstr>
      <vt:lpstr>Wingdings</vt:lpstr>
      <vt:lpstr>Calibri</vt:lpstr>
      <vt:lpstr>Verdana</vt:lpstr>
      <vt:lpstr>Symbol</vt:lpstr>
      <vt:lpstr>ヒラギノ角ゴ Pro W3</vt:lpstr>
      <vt:lpstr>Times</vt:lpstr>
      <vt:lpstr>Wingdings 3</vt:lpstr>
      <vt:lpstr>Lucida Grande</vt:lpstr>
      <vt:lpstr>+mj-lt</vt:lpstr>
      <vt:lpstr>Arial Unicode MS</vt:lpstr>
      <vt:lpstr>Times New Roman</vt:lpstr>
      <vt:lpstr>Century Gothic</vt:lpstr>
      <vt:lpstr>Arial Black</vt:lpstr>
      <vt:lpstr>MS PGothic</vt:lpstr>
      <vt:lpstr>Perpetua</vt:lpstr>
      <vt:lpstr>Genesi</vt:lpstr>
      <vt:lpstr>Genesi</vt:lpstr>
      <vt:lpstr>Genesi</vt:lpstr>
      <vt:lpstr>Genesi</vt:lpstr>
      <vt:lpstr>Genesi</vt:lpstr>
      <vt:lpstr>Genesi</vt:lpstr>
      <vt:lpstr>Genesi</vt:lpstr>
      <vt:lpstr>Genesi</vt:lpstr>
      <vt:lpstr>Genesi</vt:lpstr>
      <vt:lpstr>Genesi</vt:lpstr>
      <vt:lpstr>Foglio di lavoro</vt:lpstr>
      <vt:lpstr>Fotografia Photo Editor</vt:lpstr>
      <vt:lpstr>Photo Editor Photo</vt:lpstr>
      <vt:lpstr>Grafico</vt:lpstr>
      <vt:lpstr>Up to date sulla rilevazione ed il trattamento del dolore in A.O. “G.Salvini”</vt:lpstr>
      <vt:lpstr>Diapositiva 2</vt:lpstr>
      <vt:lpstr>Diapositiva 3</vt:lpstr>
      <vt:lpstr>Diapositiva 4</vt:lpstr>
      <vt:lpstr>Diapositiva 5</vt:lpstr>
      <vt:lpstr>Diapositiva 6</vt:lpstr>
      <vt:lpstr>Diapositiva 7</vt:lpstr>
      <vt:lpstr>Definizioni  di BTcP</vt:lpstr>
      <vt:lpstr>Diapositiva 9</vt:lpstr>
      <vt:lpstr>Diapositiva 10</vt:lpstr>
      <vt:lpstr>Diapositiva 11</vt:lpstr>
      <vt:lpstr>Diapositiva 12</vt:lpstr>
      <vt:lpstr>BreakThrough Pain</vt:lpstr>
      <vt:lpstr>Diapositiva 14</vt:lpstr>
      <vt:lpstr>Diapositiva 15</vt:lpstr>
      <vt:lpstr>Diapositiva 16</vt:lpstr>
      <vt:lpstr>Diapositiva 17</vt:lpstr>
      <vt:lpstr>Diapositiva 18</vt:lpstr>
      <vt:lpstr>Diapositiva 19</vt:lpstr>
      <vt:lpstr>Diapositiva 20</vt:lpstr>
      <vt:lpstr>Diapositiva 21</vt:lpstr>
      <vt:lpstr>Breakthrough pain</vt:lpstr>
      <vt:lpstr>Breakthrough pain</vt:lpstr>
      <vt:lpstr>Obiettivi del trattamento</vt:lpstr>
      <vt:lpstr>Diapositiva 25</vt:lpstr>
      <vt:lpstr>Diapositiva 26</vt:lpstr>
      <vt:lpstr>Diapositiva 27</vt:lpstr>
      <vt:lpstr>Breakthrough cancer pain: IL TRATTAMENTO IDEALE</vt:lpstr>
      <vt:lpstr>Diapositiva 29</vt:lpstr>
      <vt:lpstr>Farmaci ROO e BTcP</vt:lpstr>
      <vt:lpstr>Diapositiva 31</vt:lpstr>
      <vt:lpstr>Diapositiva 32</vt:lpstr>
      <vt:lpstr>FENTANIL, FARMACO CHIAVE  PER LA GESTIONE DEL DOLORE</vt:lpstr>
      <vt:lpstr>Che cosa è il fentanil?</vt:lpstr>
      <vt:lpstr>Agenda</vt:lpstr>
      <vt:lpstr>Storia del fentanil </vt:lpstr>
      <vt:lpstr>Analoghi del fentanil</vt:lpstr>
      <vt:lpstr>Agenda</vt:lpstr>
      <vt:lpstr>Fentanil – Un agonista puro dei recettori Mu</vt:lpstr>
      <vt:lpstr>Agonista puro dei recettori Mu</vt:lpstr>
      <vt:lpstr>Agenda</vt:lpstr>
      <vt:lpstr>Proprietà del fentanil</vt:lpstr>
      <vt:lpstr>Proprietà del fentanil</vt:lpstr>
      <vt:lpstr>Agenda</vt:lpstr>
      <vt:lpstr>Uso terapeutico del fentanil</vt:lpstr>
      <vt:lpstr>Fentanil – Eventi avversi</vt:lpstr>
      <vt:lpstr>Fentanil – Eventi avversi</vt:lpstr>
      <vt:lpstr>Fentanil – Vie di somministrazione</vt:lpstr>
      <vt:lpstr>Fentanil - Conclusione</vt:lpstr>
      <vt:lpstr>Diapositiva 50</vt:lpstr>
      <vt:lpstr>Diapositiva 51</vt:lpstr>
      <vt:lpstr>Diapositiva 52</vt:lpstr>
      <vt:lpstr>Diapositiva 53</vt:lpstr>
      <vt:lpstr>Diapositiva 54</vt:lpstr>
      <vt:lpstr>FENTANYL  CITRATO TRANSMUCOSALE</vt:lpstr>
      <vt:lpstr>FENTANYL  CITRATO TRANSMUCOSALE</vt:lpstr>
      <vt:lpstr>FENTANYL   TRANSMUCOSALE BUCCALE anche SUBLINGUALE</vt:lpstr>
      <vt:lpstr>SOMMINISTRAZIONE  TRANSMUCOSALE ORALE</vt:lpstr>
      <vt:lpstr> FBT - Tecnologia OraVescent Vantaggi</vt:lpstr>
      <vt:lpstr>Concentrazioni sieriche di fentanil</vt:lpstr>
      <vt:lpstr>Diapositiva 61</vt:lpstr>
      <vt:lpstr>Diapositiva 62</vt:lpstr>
      <vt:lpstr>Diapositiva 63</vt:lpstr>
      <vt:lpstr>Metodo di Somministrazione</vt:lpstr>
      <vt:lpstr>Diapositiva 65</vt:lpstr>
      <vt:lpstr>ABSTRAL   FENTANYL SUB LINGUALE (SLF) </vt:lpstr>
      <vt:lpstr>Diapositiva 67</vt:lpstr>
      <vt:lpstr>SLF:  Assorbimento del Fentanyl         attraverso la mucosa orale</vt:lpstr>
      <vt:lpstr>FENTANYL PER VIA NASALE  </vt:lpstr>
      <vt:lpstr>Somministrazione intranasale: razionale</vt:lpstr>
      <vt:lpstr>Fentanyl citrato spray nasale (INFS)</vt:lpstr>
      <vt:lpstr>Profilo farmacocinetico</vt:lpstr>
      <vt:lpstr>Obiettivo dello studio</vt:lpstr>
      <vt:lpstr>Time to onset</vt:lpstr>
      <vt:lpstr>Riduzione del 33% dell’intensità del dolore iniziale</vt:lpstr>
      <vt:lpstr>Facilità di somministrazione </vt:lpstr>
      <vt:lpstr>Diapositiva 77</vt:lpstr>
      <vt:lpstr>Caratteristiche del PecSys</vt:lpstr>
      <vt:lpstr>Modalità d’uso</vt:lpstr>
      <vt:lpstr>Caricamento (solo la prima volta)</vt:lpstr>
      <vt:lpstr>Utilizzo</vt:lpstr>
      <vt:lpstr>Diapositiva 82</vt:lpstr>
      <vt:lpstr>Diapositiva 83</vt:lpstr>
      <vt:lpstr>Diapositiva 84</vt:lpstr>
      <vt:lpstr>Diapositiva 85</vt:lpstr>
      <vt:lpstr>Diapositiva 86</vt:lpstr>
      <vt:lpstr>ROO: LA TITOLAZIONE</vt:lpstr>
      <vt:lpstr>Diapositiva 88</vt:lpstr>
      <vt:lpstr>Diapositiva 89</vt:lpstr>
      <vt:lpstr>La prescrizione – Periodo di Titolazione</vt:lpstr>
      <vt:lpstr>La prescrizione – Periodo di Titolazione</vt:lpstr>
      <vt:lpstr>La prescrizione – Periodo di Titolazione</vt:lpstr>
      <vt:lpstr>TITOLAZIONE: FENTANYL PER VIA NASALE</vt:lpstr>
      <vt:lpstr>COSTI</vt:lpstr>
      <vt:lpstr>Diapositiva 95</vt:lpstr>
      <vt:lpstr>Diapositiva 96</vt:lpstr>
      <vt:lpstr>ROO  E’ iniziata la corsa e ognuno ha la sua corsia</vt:lpstr>
      <vt:lpstr>ROO  E’ iniziata la corsa e ognuno ha la sua corsia</vt:lpstr>
      <vt:lpstr>MA SIA IL MIGLIORE PER IL MALATO!</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vivian sardo</dc:creator>
  <cp:lastModifiedBy>tddg</cp:lastModifiedBy>
  <cp:revision>26</cp:revision>
  <dcterms:created xsi:type="dcterms:W3CDTF">2012-11-18T22:50:36Z</dcterms:created>
  <dcterms:modified xsi:type="dcterms:W3CDTF">2012-11-19T13:17:11Z</dcterms:modified>
</cp:coreProperties>
</file>