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85" r:id="rId2"/>
    <p:sldId id="261" r:id="rId3"/>
    <p:sldId id="258" r:id="rId4"/>
    <p:sldId id="259" r:id="rId5"/>
    <p:sldId id="260" r:id="rId6"/>
    <p:sldId id="262" r:id="rId7"/>
    <p:sldId id="263" r:id="rId8"/>
    <p:sldId id="257" r:id="rId9"/>
    <p:sldId id="264" r:id="rId10"/>
    <p:sldId id="299" r:id="rId11"/>
    <p:sldId id="266" r:id="rId12"/>
    <p:sldId id="267" r:id="rId13"/>
    <p:sldId id="268" r:id="rId14"/>
    <p:sldId id="300" r:id="rId15"/>
    <p:sldId id="291" r:id="rId16"/>
    <p:sldId id="292" r:id="rId17"/>
    <p:sldId id="293" r:id="rId18"/>
    <p:sldId id="270" r:id="rId19"/>
    <p:sldId id="274" r:id="rId20"/>
    <p:sldId id="275" r:id="rId21"/>
    <p:sldId id="276" r:id="rId22"/>
    <p:sldId id="288" r:id="rId23"/>
    <p:sldId id="277" r:id="rId24"/>
    <p:sldId id="289" r:id="rId25"/>
    <p:sldId id="290" r:id="rId26"/>
    <p:sldId id="280" r:id="rId27"/>
    <p:sldId id="281" r:id="rId28"/>
    <p:sldId id="271" r:id="rId29"/>
    <p:sldId id="272" r:id="rId30"/>
    <p:sldId id="295" r:id="rId31"/>
    <p:sldId id="296" r:id="rId32"/>
    <p:sldId id="297" r:id="rId33"/>
    <p:sldId id="298" r:id="rId34"/>
    <p:sldId id="294" r:id="rId35"/>
    <p:sldId id="273" r:id="rId3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87" autoAdjust="0"/>
  </p:normalViewPr>
  <p:slideViewPr>
    <p:cSldViewPr>
      <p:cViewPr>
        <p:scale>
          <a:sx n="50" d="100"/>
          <a:sy n="50" d="100"/>
        </p:scale>
        <p:origin x="-1464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0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F84273C-5FBE-4F82-8E9F-98AB7D7F1F07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3AEE49-5996-446C-A6B8-AFA6967E2CE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2132" tIns="46065" rIns="92132" bIns="46065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  <a:p>
            <a:pPr eaLnBrk="1" hangingPunct="1">
              <a:spcBef>
                <a:spcPct val="0"/>
              </a:spcBef>
            </a:pPr>
            <a:endParaRPr lang="it-IT" smtClean="0"/>
          </a:p>
          <a:p>
            <a:pPr eaLnBrk="1" hangingPunct="1">
              <a:spcBef>
                <a:spcPct val="0"/>
              </a:spcBef>
            </a:pPr>
            <a:endParaRPr lang="it-IT" smtClean="0"/>
          </a:p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225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66D1F4-24F2-4DC4-A436-949B91410441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409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749210-BB27-4C67-881D-04D3F7432BD9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94ACB-ABAD-44F2-9759-508F49DA7782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5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EC6B-66FB-47E4-9A47-DA415A48F97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689AC-A59E-4061-9D2B-62641F70249B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8E6DE-3006-4607-8784-AB387925219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3297-4AF5-4435-9D27-B5E5015D6C76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CDAA0-02A7-40E1-965C-DD5D3189D3B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63AEA-A1FD-4ABB-8099-EFD16ED8C8CD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07798-1E4C-4214-B9F1-F8A71FF04AD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085E4-21A6-402F-9B85-439060127A0F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DA8D9-A643-4633-B873-0371520AF66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8E4F1-0361-4546-8CBF-D939DF5D6C90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3976E-CD81-4DE4-9A29-B8AEA57E635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70C3F-FB6C-4FCE-919A-B27983B62AEE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8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9B41F-E788-46A6-9299-3CB054BE6F0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8B1A3-694B-4DD8-BA1D-E0E97D41B128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4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5544E-F17D-49BE-AD57-6C1B1D8AD4B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E6C3-CFE0-4BE4-B719-9402B8A171B7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3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7DB78-2C5C-43DB-B52D-10B74DABE50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34F6D-0E45-4E2F-AECD-ABD659215568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6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26601-495D-4727-BBE5-43A1998BA8D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taglia e arrotonda singolo angolo rettangolo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angolo rettangolo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9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75D7A-7477-4786-AB43-19951F98635B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10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A3191-3604-4507-9A30-5653113660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Segnaposto tito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1029" name="Segnaposto testo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12BBD7-6B37-4B65-B077-A256D9B5534D}" type="datetimeFigureOut">
              <a:rPr lang="it-IT"/>
              <a:pPr>
                <a:defRPr/>
              </a:pPr>
              <a:t>30/09/2011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744D53-DEB4-4636-8DDC-49D7C15576A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grpSp>
        <p:nvGrpSpPr>
          <p:cNvPr id="1033" name="Gruppo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2852738" y="2914650"/>
            <a:ext cx="513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14" tIns="45656" rIns="91314" bIns="45656"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endParaRPr lang="it-IT" altLang="it-IT" sz="2000">
              <a:latin typeface="HelveticaNeueLT Std Thin" pitchFamily="34" charset="0"/>
            </a:endParaRPr>
          </a:p>
        </p:txBody>
      </p:sp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2862263" y="5775325"/>
            <a:ext cx="60198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14" tIns="45656" rIns="91314" bIns="45656">
            <a:spAutoFit/>
          </a:bodyPr>
          <a:lstStyle/>
          <a:p>
            <a:pPr eaLnBrk="0" hangingPunct="0">
              <a:tabLst>
                <a:tab pos="379413" algn="l"/>
              </a:tabLst>
            </a:pPr>
            <a:endParaRPr lang="it-IT" altLang="it-IT" sz="1200">
              <a:latin typeface="HelveticaNeueLT Std Thin" pitchFamily="34" charset="0"/>
            </a:endParaRPr>
          </a:p>
        </p:txBody>
      </p:sp>
      <p:pic>
        <p:nvPicPr>
          <p:cNvPr id="491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941888"/>
            <a:ext cx="1797050" cy="1512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9158" name="Immagine 5" descr="sistema-sanitario-lombardo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5456238"/>
            <a:ext cx="47529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Titolo 1"/>
          <p:cNvPicPr>
            <a:picLocks noGrp="1" noChangeArrowheads="1"/>
          </p:cNvPicPr>
          <p:nvPr>
            <p:ph type="ctrTitle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115616" y="980728"/>
            <a:ext cx="7200900" cy="2592387"/>
          </a:xfrm>
          <a:noFill/>
        </p:spPr>
      </p:pic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1619672" y="3573016"/>
            <a:ext cx="5832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it-IT" dirty="0"/>
              <a:t>Cosa diciamo, come lo diciamo, perché lo diciamo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b="1" dirty="0" smtClean="0">
                <a:solidFill>
                  <a:srgbClr val="0070C0"/>
                </a:solidFill>
              </a:rPr>
              <a:t>LA COMUNICAZIONE NEL GRUPPO    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LAVORO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24578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i="1" dirty="0" smtClean="0">
                <a:solidFill>
                  <a:srgbClr val="00B0F0"/>
                </a:solidFill>
              </a:rPr>
              <a:t>  </a:t>
            </a:r>
          </a:p>
          <a:p>
            <a:pPr eaLnBrk="1" hangingPunct="1">
              <a:buFont typeface="Wingdings 2" pitchFamily="18" charset="2"/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Promuovere la capacità di  comunicare e di ascoltare all’interno di un gruppo di lavoro  è fondamentale per conseguire il raggiungimento degli obiettivi stabiliti</a:t>
            </a:r>
          </a:p>
          <a:p>
            <a:pPr eaLnBrk="1" hangingPunct="1">
              <a:buFont typeface="Wingdings 2" pitchFamily="18" charset="2"/>
              <a:buNone/>
            </a:pPr>
            <a:endParaRPr lang="it-IT" i="1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i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70C0"/>
                </a:solidFill>
              </a:rPr>
              <a:t>GRUPPO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LAVORO E LAVORO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GRUPPO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2560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i="1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b="1" i="1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b="1" i="1" dirty="0" smtClean="0">
                <a:solidFill>
                  <a:srgbClr val="0070C0"/>
                </a:solidFill>
              </a:rPr>
              <a:t>GRUPPO</a:t>
            </a:r>
            <a:r>
              <a:rPr lang="it-IT" i="1" dirty="0" smtClean="0">
                <a:solidFill>
                  <a:srgbClr val="0070C0"/>
                </a:solidFill>
              </a:rPr>
              <a:t> </a:t>
            </a:r>
            <a:r>
              <a:rPr lang="it-IT" i="1" dirty="0" smtClean="0">
                <a:solidFill>
                  <a:srgbClr val="00B0F0"/>
                </a:solidFill>
              </a:rPr>
              <a:t>                 </a:t>
            </a:r>
            <a:r>
              <a:rPr lang="it-IT" i="1" dirty="0" smtClean="0">
                <a:solidFill>
                  <a:srgbClr val="0070C0"/>
                </a:solidFill>
              </a:rPr>
              <a:t>insieme di più soggetti che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                              interagiscono e che sviluppano un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                              sentimento di appartenenza</a:t>
            </a:r>
          </a:p>
          <a:p>
            <a:pPr eaLnBrk="1" hangingPunct="1">
              <a:buFont typeface="Wingdings 2" pitchFamily="18" charset="2"/>
              <a:buNone/>
            </a:pPr>
            <a:endParaRPr lang="it-IT" i="1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                              Luogo e contesto culturale in cui dare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                              significato alla realtà</a:t>
            </a:r>
            <a:endParaRPr lang="it-IT" i="1" dirty="0" smtClean="0">
              <a:solidFill>
                <a:srgbClr val="00B0F0"/>
              </a:solidFill>
            </a:endParaRPr>
          </a:p>
        </p:txBody>
      </p:sp>
      <p:cxnSp>
        <p:nvCxnSpPr>
          <p:cNvPr id="14" name="Connettore 2 13"/>
          <p:cNvCxnSpPr/>
          <p:nvPr/>
        </p:nvCxnSpPr>
        <p:spPr>
          <a:xfrm rot="16200000" flipH="1">
            <a:off x="1547813" y="3573463"/>
            <a:ext cx="17272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 flipV="1">
            <a:off x="1979613" y="3141663"/>
            <a:ext cx="1223962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389437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800" b="1" dirty="0" smtClean="0">
                <a:solidFill>
                  <a:srgbClr val="0070C0"/>
                </a:solidFill>
              </a:rPr>
              <a:t>GRUPPO </a:t>
            </a:r>
            <a:r>
              <a:rPr lang="it-IT" sz="2800" b="1" dirty="0" err="1" smtClean="0">
                <a:solidFill>
                  <a:srgbClr val="0070C0"/>
                </a:solidFill>
              </a:rPr>
              <a:t>DI</a:t>
            </a:r>
            <a:r>
              <a:rPr lang="it-IT" sz="2800" b="1" dirty="0" smtClean="0">
                <a:solidFill>
                  <a:srgbClr val="0070C0"/>
                </a:solidFill>
              </a:rPr>
              <a:t> LAVORO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rgbClr val="0070C0"/>
                </a:solidFill>
              </a:rPr>
              <a:t>    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rgbClr val="0070C0"/>
                </a:solidFill>
              </a:rPr>
              <a:t>                          </a:t>
            </a:r>
            <a:r>
              <a:rPr lang="it-IT" dirty="0" smtClean="0">
                <a:solidFill>
                  <a:srgbClr val="0070C0"/>
                </a:solidFill>
              </a:rPr>
              <a:t>insieme di più soggetti che interagiscono   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                   in maniera interdipendente</a:t>
            </a:r>
            <a:endParaRPr lang="it-IT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rgbClr val="0070C0"/>
                </a:solidFill>
              </a:rPr>
              <a:t>                                                   </a:t>
            </a:r>
            <a:r>
              <a:rPr lang="it-IT" dirty="0" smtClean="0">
                <a:solidFill>
                  <a:srgbClr val="0070C0"/>
                </a:solidFill>
              </a:rPr>
              <a:t>percezione della necessità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                                           reciproca </a:t>
            </a:r>
            <a:r>
              <a:rPr lang="it-IT" dirty="0" smtClean="0">
                <a:solidFill>
                  <a:srgbClr val="0070C0"/>
                </a:solidFill>
              </a:rPr>
              <a:t> che porta allo </a:t>
            </a:r>
            <a:r>
              <a:rPr lang="it-IT" dirty="0" smtClean="0">
                <a:solidFill>
                  <a:srgbClr val="0070C0"/>
                </a:solidFill>
              </a:rPr>
              <a:t>scambio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rgbClr val="0070C0"/>
                </a:solidFill>
              </a:rPr>
              <a:t>                                                                               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rgbClr val="0070C0"/>
                </a:solidFill>
              </a:rPr>
              <a:t>                                                                             INTEGRAZIONE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3851920" y="2348880"/>
            <a:ext cx="358775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" name="Freccia in giù 22"/>
          <p:cNvSpPr/>
          <p:nvPr/>
        </p:nvSpPr>
        <p:spPr>
          <a:xfrm>
            <a:off x="6012160" y="3789040"/>
            <a:ext cx="287337" cy="7921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9" name="Freccia in giù 28"/>
          <p:cNvSpPr/>
          <p:nvPr/>
        </p:nvSpPr>
        <p:spPr>
          <a:xfrm>
            <a:off x="8028384" y="5229200"/>
            <a:ext cx="144463" cy="574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27650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it-IT" b="1" dirty="0" smtClean="0">
                <a:solidFill>
                  <a:srgbClr val="0070C0"/>
                </a:solidFill>
              </a:rPr>
              <a:t>GRUPPO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LAVORO</a:t>
            </a:r>
          </a:p>
          <a:p>
            <a:pPr eaLnBrk="1" hangingPunct="1">
              <a:buFont typeface="Wingdings 2" pitchFamily="18" charset="2"/>
              <a:buNone/>
            </a:pPr>
            <a:endParaRPr lang="it-IT" b="1" i="1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b="1" i="1" dirty="0" smtClean="0">
                <a:solidFill>
                  <a:srgbClr val="0070C0"/>
                </a:solidFill>
              </a:rPr>
              <a:t>                                            </a:t>
            </a:r>
            <a:r>
              <a:rPr lang="it-IT" dirty="0" smtClean="0">
                <a:solidFill>
                  <a:srgbClr val="0070C0"/>
                </a:solidFill>
              </a:rPr>
              <a:t>insieme di persone che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                             </a:t>
            </a:r>
            <a:r>
              <a:rPr lang="it-IT" b="1" dirty="0" smtClean="0">
                <a:solidFill>
                  <a:srgbClr val="0070C0"/>
                </a:solidFill>
              </a:rPr>
              <a:t>COLLABORANO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b="1" dirty="0" smtClean="0">
                <a:solidFill>
                  <a:srgbClr val="0070C0"/>
                </a:solidFill>
              </a:rPr>
              <a:t>             </a:t>
            </a:r>
            <a:r>
              <a:rPr lang="it-IT" dirty="0" smtClean="0">
                <a:solidFill>
                  <a:srgbClr val="0070C0"/>
                </a:solidFill>
              </a:rPr>
              <a:t>Esprime la propria esistenza nei</a:t>
            </a:r>
            <a:r>
              <a:rPr lang="it-IT" b="1" dirty="0" smtClean="0">
                <a:solidFill>
                  <a:srgbClr val="0070C0"/>
                </a:solidFill>
              </a:rPr>
              <a:t> risultati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</a:t>
            </a:r>
            <a:r>
              <a:rPr lang="it-IT" b="1" dirty="0" smtClean="0">
                <a:solidFill>
                  <a:srgbClr val="0070C0"/>
                </a:solidFill>
              </a:rPr>
              <a:t>raggiunti</a:t>
            </a:r>
            <a:r>
              <a:rPr lang="it-IT" dirty="0" smtClean="0">
                <a:solidFill>
                  <a:srgbClr val="0070C0"/>
                </a:solidFill>
              </a:rPr>
              <a:t> attraverso la collaborazione              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</a:t>
            </a:r>
          </a:p>
        </p:txBody>
      </p:sp>
      <p:cxnSp>
        <p:nvCxnSpPr>
          <p:cNvPr id="8" name="Connettore 2 7"/>
          <p:cNvCxnSpPr/>
          <p:nvPr/>
        </p:nvCxnSpPr>
        <p:spPr>
          <a:xfrm rot="5400000">
            <a:off x="2304257" y="2456656"/>
            <a:ext cx="1439862" cy="1368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 rot="16200000" flipH="1">
            <a:off x="3925094" y="2348706"/>
            <a:ext cx="574675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Lavoro di gruppo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   </a:t>
            </a:r>
          </a:p>
          <a:p>
            <a:pPr>
              <a:buNone/>
            </a:pPr>
            <a:r>
              <a:rPr lang="it-IT" dirty="0" smtClean="0"/>
              <a:t> </a:t>
            </a:r>
            <a:r>
              <a:rPr lang="it-IT" dirty="0" smtClean="0">
                <a:solidFill>
                  <a:srgbClr val="0070C0"/>
                </a:solidFill>
              </a:rPr>
              <a:t>ESPRESSIONE DELL’AZIONE COMPLESSA DEL GRUPPO </a:t>
            </a:r>
            <a:r>
              <a:rPr lang="it-IT" dirty="0" err="1" smtClean="0">
                <a:solidFill>
                  <a:srgbClr val="0070C0"/>
                </a:solidFill>
              </a:rPr>
              <a:t>DI</a:t>
            </a:r>
            <a:r>
              <a:rPr lang="it-IT" dirty="0" smtClean="0">
                <a:solidFill>
                  <a:srgbClr val="0070C0"/>
                </a:solidFill>
              </a:rPr>
              <a:t> LAVORO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Si concretizza in :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PIANIFICAZIONE DEL COMPITO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SVOLGIMENTO DEL COMPITO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GESTIONE DELLE RELAZIONI</a:t>
            </a:r>
            <a:endParaRPr lang="it-I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olo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604448" cy="1431032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Comunicare in un gruppo di lavoro</a:t>
            </a:r>
          </a:p>
        </p:txBody>
      </p:sp>
      <p:sp>
        <p:nvSpPr>
          <p:cNvPr id="3584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B0F0"/>
                </a:solidFill>
              </a:rPr>
              <a:t>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La comunicazione è il processo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			        INTERATTIVO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			        INFORMATIVO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			        TRASFORMATIVO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che permette il funzionamento del gruppo di lavoro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70C0"/>
                </a:solidFill>
              </a:rPr>
              <a:t>LA COMUNICAZIONE EFFICACE nel gruppo di lavoro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6866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FINALIZZATA         agli obiettivi</a:t>
            </a: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SITUAZIONALE      coerente con la fase di lavoro del                       			     gruppo</a:t>
            </a: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TRASPARENTE        esaustiva e completa</a:t>
            </a: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PRAGMATICA          riferita a fatti e dati</a:t>
            </a:r>
          </a:p>
        </p:txBody>
      </p:sp>
      <p:cxnSp>
        <p:nvCxnSpPr>
          <p:cNvPr id="7" name="Connettore 2 6"/>
          <p:cNvCxnSpPr/>
          <p:nvPr/>
        </p:nvCxnSpPr>
        <p:spPr>
          <a:xfrm>
            <a:off x="2915816" y="2204864"/>
            <a:ext cx="6477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>
            <a:off x="3203575" y="3141663"/>
            <a:ext cx="3603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>
            <a:off x="3059832" y="4509120"/>
            <a:ext cx="50323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2987824" y="5445224"/>
            <a:ext cx="6477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70C0"/>
                </a:solidFill>
              </a:rPr>
              <a:t>LA COMUNICAZIONE EFFICACE nel gruppo di lavoro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B0F0"/>
                </a:solidFill>
              </a:rPr>
              <a:t>				</a:t>
            </a:r>
            <a:r>
              <a:rPr lang="it-IT" dirty="0" smtClean="0">
                <a:solidFill>
                  <a:srgbClr val="0070C0"/>
                </a:solidFill>
              </a:rPr>
              <a:t>PRODUTTIVA	       ricerca la soluzione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si avvale dei diversi				collettiva	             punti di vista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                              giunge ad un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		risultato concreto						condivisibile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		 misurabile           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DIFENSIVA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			ricerca la soluzione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non articola i diversi		si allontana           individuale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punti di vista			dall’obiettivo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	 comune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>
              <a:solidFill>
                <a:srgbClr val="00B0F0"/>
              </a:solidFill>
            </a:endParaRPr>
          </a:p>
        </p:txBody>
      </p:sp>
      <p:cxnSp>
        <p:nvCxnSpPr>
          <p:cNvPr id="29" name="Connettore 2 28"/>
          <p:cNvCxnSpPr/>
          <p:nvPr/>
        </p:nvCxnSpPr>
        <p:spPr>
          <a:xfrm rot="10800000" flipV="1">
            <a:off x="2916238" y="4508500"/>
            <a:ext cx="719137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>
            <a:off x="3924300" y="4508500"/>
            <a:ext cx="647700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4716463" y="4437063"/>
            <a:ext cx="1223962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 flipV="1">
            <a:off x="4932363" y="2133600"/>
            <a:ext cx="503237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/>
          <p:cNvCxnSpPr/>
          <p:nvPr/>
        </p:nvCxnSpPr>
        <p:spPr>
          <a:xfrm rot="10800000" flipV="1">
            <a:off x="2484438" y="2349500"/>
            <a:ext cx="1008062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 rot="16200000" flipH="1">
            <a:off x="4212432" y="2493168"/>
            <a:ext cx="863600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395288" y="765175"/>
            <a:ext cx="8229600" cy="1143000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COSTRUIRE GRUPPI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LAVORO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METODO	</a:t>
            </a:r>
            <a:r>
              <a:rPr lang="it-IT" sz="3800" b="1" dirty="0" smtClean="0">
                <a:solidFill>
                  <a:srgbClr val="0070C0"/>
                </a:solidFill>
              </a:rPr>
              <a:t>TEAM BUILDING</a:t>
            </a:r>
            <a:r>
              <a:rPr lang="it-IT" dirty="0" smtClean="0">
                <a:solidFill>
                  <a:srgbClr val="0070C0"/>
                </a:solidFill>
              </a:rPr>
              <a:t>	OBIETTIVO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                                                                         RUOLO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LEADERSHIP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CLIMA		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		COMUNICAZIONE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SVILUPPO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</p:txBody>
      </p:sp>
      <p:sp>
        <p:nvSpPr>
          <p:cNvPr id="15" name="Figura a mano libera 14"/>
          <p:cNvSpPr/>
          <p:nvPr/>
        </p:nvSpPr>
        <p:spPr>
          <a:xfrm>
            <a:off x="3013075" y="2076450"/>
            <a:ext cx="2136775" cy="1281113"/>
          </a:xfrm>
          <a:custGeom>
            <a:avLst/>
            <a:gdLst>
              <a:gd name="connsiteX0" fmla="*/ 2015696 w 2135771"/>
              <a:gd name="connsiteY0" fmla="*/ 953589 h 1280160"/>
              <a:gd name="connsiteX1" fmla="*/ 2067947 w 2135771"/>
              <a:gd name="connsiteY1" fmla="*/ 927463 h 1280160"/>
              <a:gd name="connsiteX2" fmla="*/ 2107136 w 2135771"/>
              <a:gd name="connsiteY2" fmla="*/ 914400 h 1280160"/>
              <a:gd name="connsiteX3" fmla="*/ 2041822 w 2135771"/>
              <a:gd name="connsiteY3" fmla="*/ 731520 h 1280160"/>
              <a:gd name="connsiteX4" fmla="*/ 2015696 w 2135771"/>
              <a:gd name="connsiteY4" fmla="*/ 692332 h 1280160"/>
              <a:gd name="connsiteX5" fmla="*/ 2054885 w 2135771"/>
              <a:gd name="connsiteY5" fmla="*/ 653143 h 1280160"/>
              <a:gd name="connsiteX6" fmla="*/ 2002633 w 2135771"/>
              <a:gd name="connsiteY6" fmla="*/ 470263 h 1280160"/>
              <a:gd name="connsiteX7" fmla="*/ 1872005 w 2135771"/>
              <a:gd name="connsiteY7" fmla="*/ 457200 h 1280160"/>
              <a:gd name="connsiteX8" fmla="*/ 1858942 w 2135771"/>
              <a:gd name="connsiteY8" fmla="*/ 352697 h 1280160"/>
              <a:gd name="connsiteX9" fmla="*/ 1806690 w 2135771"/>
              <a:gd name="connsiteY9" fmla="*/ 313509 h 1280160"/>
              <a:gd name="connsiteX10" fmla="*/ 1676062 w 2135771"/>
              <a:gd name="connsiteY10" fmla="*/ 261257 h 1280160"/>
              <a:gd name="connsiteX11" fmla="*/ 1584622 w 2135771"/>
              <a:gd name="connsiteY11" fmla="*/ 274320 h 1280160"/>
              <a:gd name="connsiteX12" fmla="*/ 1571559 w 2135771"/>
              <a:gd name="connsiteY12" fmla="*/ 235132 h 1280160"/>
              <a:gd name="connsiteX13" fmla="*/ 1545433 w 2135771"/>
              <a:gd name="connsiteY13" fmla="*/ 104503 h 1280160"/>
              <a:gd name="connsiteX14" fmla="*/ 1532370 w 2135771"/>
              <a:gd name="connsiteY14" fmla="*/ 65315 h 1280160"/>
              <a:gd name="connsiteX15" fmla="*/ 1414805 w 2135771"/>
              <a:gd name="connsiteY15" fmla="*/ 0 h 1280160"/>
              <a:gd name="connsiteX16" fmla="*/ 1349490 w 2135771"/>
              <a:gd name="connsiteY16" fmla="*/ 13063 h 1280160"/>
              <a:gd name="connsiteX17" fmla="*/ 1271113 w 2135771"/>
              <a:gd name="connsiteY17" fmla="*/ 143692 h 1280160"/>
              <a:gd name="connsiteX18" fmla="*/ 1244987 w 2135771"/>
              <a:gd name="connsiteY18" fmla="*/ 195943 h 1280160"/>
              <a:gd name="connsiteX19" fmla="*/ 1166610 w 2135771"/>
              <a:gd name="connsiteY19" fmla="*/ 65315 h 1280160"/>
              <a:gd name="connsiteX20" fmla="*/ 1101296 w 2135771"/>
              <a:gd name="connsiteY20" fmla="*/ 52252 h 1280160"/>
              <a:gd name="connsiteX21" fmla="*/ 957605 w 2135771"/>
              <a:gd name="connsiteY21" fmla="*/ 65315 h 1280160"/>
              <a:gd name="connsiteX22" fmla="*/ 892290 w 2135771"/>
              <a:gd name="connsiteY22" fmla="*/ 104503 h 1280160"/>
              <a:gd name="connsiteX23" fmla="*/ 800850 w 2135771"/>
              <a:gd name="connsiteY23" fmla="*/ 182880 h 1280160"/>
              <a:gd name="connsiteX24" fmla="*/ 761662 w 2135771"/>
              <a:gd name="connsiteY24" fmla="*/ 248195 h 1280160"/>
              <a:gd name="connsiteX25" fmla="*/ 709410 w 2135771"/>
              <a:gd name="connsiteY25" fmla="*/ 326572 h 1280160"/>
              <a:gd name="connsiteX26" fmla="*/ 696347 w 2135771"/>
              <a:gd name="connsiteY26" fmla="*/ 391886 h 1280160"/>
              <a:gd name="connsiteX27" fmla="*/ 657159 w 2135771"/>
              <a:gd name="connsiteY27" fmla="*/ 378823 h 1280160"/>
              <a:gd name="connsiteX28" fmla="*/ 578782 w 2135771"/>
              <a:gd name="connsiteY28" fmla="*/ 313509 h 1280160"/>
              <a:gd name="connsiteX29" fmla="*/ 448153 w 2135771"/>
              <a:gd name="connsiteY29" fmla="*/ 261257 h 1280160"/>
              <a:gd name="connsiteX30" fmla="*/ 226085 w 2135771"/>
              <a:gd name="connsiteY30" fmla="*/ 287383 h 1280160"/>
              <a:gd name="connsiteX31" fmla="*/ 160770 w 2135771"/>
              <a:gd name="connsiteY31" fmla="*/ 365760 h 1280160"/>
              <a:gd name="connsiteX32" fmla="*/ 69330 w 2135771"/>
              <a:gd name="connsiteY32" fmla="*/ 404949 h 1280160"/>
              <a:gd name="connsiteX33" fmla="*/ 4016 w 2135771"/>
              <a:gd name="connsiteY33" fmla="*/ 574766 h 1280160"/>
              <a:gd name="connsiteX34" fmla="*/ 17079 w 2135771"/>
              <a:gd name="connsiteY34" fmla="*/ 718457 h 1280160"/>
              <a:gd name="connsiteX35" fmla="*/ 69330 w 2135771"/>
              <a:gd name="connsiteY35" fmla="*/ 796835 h 1280160"/>
              <a:gd name="connsiteX36" fmla="*/ 69330 w 2135771"/>
              <a:gd name="connsiteY36" fmla="*/ 1031966 h 1280160"/>
              <a:gd name="connsiteX37" fmla="*/ 121582 w 2135771"/>
              <a:gd name="connsiteY37" fmla="*/ 1058092 h 1280160"/>
              <a:gd name="connsiteX38" fmla="*/ 199959 w 2135771"/>
              <a:gd name="connsiteY38" fmla="*/ 1045029 h 1280160"/>
              <a:gd name="connsiteX39" fmla="*/ 239147 w 2135771"/>
              <a:gd name="connsiteY39" fmla="*/ 1149532 h 1280160"/>
              <a:gd name="connsiteX40" fmla="*/ 356713 w 2135771"/>
              <a:gd name="connsiteY40" fmla="*/ 1240972 h 1280160"/>
              <a:gd name="connsiteX41" fmla="*/ 487342 w 2135771"/>
              <a:gd name="connsiteY41" fmla="*/ 1214846 h 1280160"/>
              <a:gd name="connsiteX42" fmla="*/ 565719 w 2135771"/>
              <a:gd name="connsiteY42" fmla="*/ 1123406 h 1280160"/>
              <a:gd name="connsiteX43" fmla="*/ 670222 w 2135771"/>
              <a:gd name="connsiteY43" fmla="*/ 1175657 h 1280160"/>
              <a:gd name="connsiteX44" fmla="*/ 774725 w 2135771"/>
              <a:gd name="connsiteY44" fmla="*/ 1254035 h 1280160"/>
              <a:gd name="connsiteX45" fmla="*/ 853102 w 2135771"/>
              <a:gd name="connsiteY45" fmla="*/ 1280160 h 1280160"/>
              <a:gd name="connsiteX46" fmla="*/ 996793 w 2135771"/>
              <a:gd name="connsiteY46" fmla="*/ 1254035 h 1280160"/>
              <a:gd name="connsiteX47" fmla="*/ 1062107 w 2135771"/>
              <a:gd name="connsiteY47" fmla="*/ 1201783 h 1280160"/>
              <a:gd name="connsiteX48" fmla="*/ 1114359 w 2135771"/>
              <a:gd name="connsiteY48" fmla="*/ 1227909 h 1280160"/>
              <a:gd name="connsiteX49" fmla="*/ 1205799 w 2135771"/>
              <a:gd name="connsiteY49" fmla="*/ 1254035 h 1280160"/>
              <a:gd name="connsiteX50" fmla="*/ 1388679 w 2135771"/>
              <a:gd name="connsiteY50" fmla="*/ 1175657 h 1280160"/>
              <a:gd name="connsiteX51" fmla="*/ 1480119 w 2135771"/>
              <a:gd name="connsiteY51" fmla="*/ 1071155 h 1280160"/>
              <a:gd name="connsiteX52" fmla="*/ 1532370 w 2135771"/>
              <a:gd name="connsiteY52" fmla="*/ 1018903 h 1280160"/>
              <a:gd name="connsiteX53" fmla="*/ 1584622 w 2135771"/>
              <a:gd name="connsiteY53" fmla="*/ 1071155 h 1280160"/>
              <a:gd name="connsiteX54" fmla="*/ 1636873 w 2135771"/>
              <a:gd name="connsiteY54" fmla="*/ 1162595 h 1280160"/>
              <a:gd name="connsiteX55" fmla="*/ 1662999 w 2135771"/>
              <a:gd name="connsiteY55" fmla="*/ 1201783 h 1280160"/>
              <a:gd name="connsiteX56" fmla="*/ 1715250 w 2135771"/>
              <a:gd name="connsiteY56" fmla="*/ 1227909 h 1280160"/>
              <a:gd name="connsiteX57" fmla="*/ 1819753 w 2135771"/>
              <a:gd name="connsiteY57" fmla="*/ 1188720 h 1280160"/>
              <a:gd name="connsiteX58" fmla="*/ 1858942 w 2135771"/>
              <a:gd name="connsiteY58" fmla="*/ 1162595 h 1280160"/>
              <a:gd name="connsiteX59" fmla="*/ 1898130 w 2135771"/>
              <a:gd name="connsiteY59" fmla="*/ 1175657 h 1280160"/>
              <a:gd name="connsiteX60" fmla="*/ 1976507 w 2135771"/>
              <a:gd name="connsiteY60" fmla="*/ 1162595 h 1280160"/>
              <a:gd name="connsiteX61" fmla="*/ 2041822 w 2135771"/>
              <a:gd name="connsiteY61" fmla="*/ 1058092 h 1280160"/>
              <a:gd name="connsiteX62" fmla="*/ 2067947 w 2135771"/>
              <a:gd name="connsiteY62" fmla="*/ 966652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135771" h="1280160">
                <a:moveTo>
                  <a:pt x="2015696" y="953589"/>
                </a:moveTo>
                <a:cubicBezTo>
                  <a:pt x="2033113" y="944880"/>
                  <a:pt x="2050049" y="935134"/>
                  <a:pt x="2067947" y="927463"/>
                </a:cubicBezTo>
                <a:cubicBezTo>
                  <a:pt x="2080603" y="922039"/>
                  <a:pt x="2104872" y="927982"/>
                  <a:pt x="2107136" y="914400"/>
                </a:cubicBezTo>
                <a:cubicBezTo>
                  <a:pt x="2135771" y="742594"/>
                  <a:pt x="2112780" y="802478"/>
                  <a:pt x="2041822" y="731520"/>
                </a:cubicBezTo>
                <a:cubicBezTo>
                  <a:pt x="2030721" y="720419"/>
                  <a:pt x="2024405" y="705395"/>
                  <a:pt x="2015696" y="692332"/>
                </a:cubicBezTo>
                <a:cubicBezTo>
                  <a:pt x="2028759" y="679269"/>
                  <a:pt x="2052272" y="671431"/>
                  <a:pt x="2054885" y="653143"/>
                </a:cubicBezTo>
                <a:cubicBezTo>
                  <a:pt x="2058392" y="628592"/>
                  <a:pt x="2068823" y="490629"/>
                  <a:pt x="2002633" y="470263"/>
                </a:cubicBezTo>
                <a:cubicBezTo>
                  <a:pt x="1960808" y="457394"/>
                  <a:pt x="1915548" y="461554"/>
                  <a:pt x="1872005" y="457200"/>
                </a:cubicBezTo>
                <a:cubicBezTo>
                  <a:pt x="1867651" y="422366"/>
                  <a:pt x="1873469" y="384656"/>
                  <a:pt x="1858942" y="352697"/>
                </a:cubicBezTo>
                <a:cubicBezTo>
                  <a:pt x="1849933" y="332877"/>
                  <a:pt x="1825152" y="325048"/>
                  <a:pt x="1806690" y="313509"/>
                </a:cubicBezTo>
                <a:cubicBezTo>
                  <a:pt x="1762755" y="286050"/>
                  <a:pt x="1726318" y="278009"/>
                  <a:pt x="1676062" y="261257"/>
                </a:cubicBezTo>
                <a:cubicBezTo>
                  <a:pt x="1645582" y="265611"/>
                  <a:pt x="1614492" y="281787"/>
                  <a:pt x="1584622" y="274320"/>
                </a:cubicBezTo>
                <a:cubicBezTo>
                  <a:pt x="1571264" y="270981"/>
                  <a:pt x="1574655" y="248549"/>
                  <a:pt x="1571559" y="235132"/>
                </a:cubicBezTo>
                <a:cubicBezTo>
                  <a:pt x="1561574" y="191864"/>
                  <a:pt x="1555418" y="147771"/>
                  <a:pt x="1545433" y="104503"/>
                </a:cubicBezTo>
                <a:cubicBezTo>
                  <a:pt x="1542337" y="91086"/>
                  <a:pt x="1541185" y="75893"/>
                  <a:pt x="1532370" y="65315"/>
                </a:cubicBezTo>
                <a:cubicBezTo>
                  <a:pt x="1501302" y="28034"/>
                  <a:pt x="1457314" y="17004"/>
                  <a:pt x="1414805" y="0"/>
                </a:cubicBezTo>
                <a:cubicBezTo>
                  <a:pt x="1393033" y="4354"/>
                  <a:pt x="1367964" y="747"/>
                  <a:pt x="1349490" y="13063"/>
                </a:cubicBezTo>
                <a:cubicBezTo>
                  <a:pt x="1300389" y="45797"/>
                  <a:pt x="1292625" y="95291"/>
                  <a:pt x="1271113" y="143692"/>
                </a:cubicBezTo>
                <a:cubicBezTo>
                  <a:pt x="1263204" y="161487"/>
                  <a:pt x="1253696" y="178526"/>
                  <a:pt x="1244987" y="195943"/>
                </a:cubicBezTo>
                <a:cubicBezTo>
                  <a:pt x="1227925" y="161819"/>
                  <a:pt x="1192407" y="85379"/>
                  <a:pt x="1166610" y="65315"/>
                </a:cubicBezTo>
                <a:cubicBezTo>
                  <a:pt x="1149084" y="51684"/>
                  <a:pt x="1123067" y="56606"/>
                  <a:pt x="1101296" y="52252"/>
                </a:cubicBezTo>
                <a:cubicBezTo>
                  <a:pt x="1053399" y="56606"/>
                  <a:pt x="1004264" y="53650"/>
                  <a:pt x="957605" y="65315"/>
                </a:cubicBezTo>
                <a:cubicBezTo>
                  <a:pt x="932973" y="71473"/>
                  <a:pt x="912602" y="89269"/>
                  <a:pt x="892290" y="104503"/>
                </a:cubicBezTo>
                <a:cubicBezTo>
                  <a:pt x="860174" y="128590"/>
                  <a:pt x="827854" y="153175"/>
                  <a:pt x="800850" y="182880"/>
                </a:cubicBezTo>
                <a:cubicBezTo>
                  <a:pt x="783771" y="201667"/>
                  <a:pt x="775293" y="226775"/>
                  <a:pt x="761662" y="248195"/>
                </a:cubicBezTo>
                <a:cubicBezTo>
                  <a:pt x="744805" y="274685"/>
                  <a:pt x="726827" y="300446"/>
                  <a:pt x="709410" y="326572"/>
                </a:cubicBezTo>
                <a:cubicBezTo>
                  <a:pt x="705056" y="348343"/>
                  <a:pt x="712047" y="376186"/>
                  <a:pt x="696347" y="391886"/>
                </a:cubicBezTo>
                <a:cubicBezTo>
                  <a:pt x="686611" y="401622"/>
                  <a:pt x="668616" y="386461"/>
                  <a:pt x="657159" y="378823"/>
                </a:cubicBezTo>
                <a:cubicBezTo>
                  <a:pt x="628863" y="359959"/>
                  <a:pt x="607745" y="331333"/>
                  <a:pt x="578782" y="313509"/>
                </a:cubicBezTo>
                <a:cubicBezTo>
                  <a:pt x="543631" y="291878"/>
                  <a:pt x="490173" y="275264"/>
                  <a:pt x="448153" y="261257"/>
                </a:cubicBezTo>
                <a:cubicBezTo>
                  <a:pt x="374130" y="269966"/>
                  <a:pt x="299171" y="272766"/>
                  <a:pt x="226085" y="287383"/>
                </a:cubicBezTo>
                <a:cubicBezTo>
                  <a:pt x="175164" y="297567"/>
                  <a:pt x="188372" y="332637"/>
                  <a:pt x="160770" y="365760"/>
                </a:cubicBezTo>
                <a:cubicBezTo>
                  <a:pt x="137030" y="394249"/>
                  <a:pt x="102065" y="396765"/>
                  <a:pt x="69330" y="404949"/>
                </a:cubicBezTo>
                <a:cubicBezTo>
                  <a:pt x="0" y="508944"/>
                  <a:pt x="21520" y="452243"/>
                  <a:pt x="4016" y="574766"/>
                </a:cubicBezTo>
                <a:cubicBezTo>
                  <a:pt x="8370" y="622663"/>
                  <a:pt x="3508" y="672317"/>
                  <a:pt x="17079" y="718457"/>
                </a:cubicBezTo>
                <a:cubicBezTo>
                  <a:pt x="25939" y="748580"/>
                  <a:pt x="69330" y="796835"/>
                  <a:pt x="69330" y="796835"/>
                </a:cubicBezTo>
                <a:cubicBezTo>
                  <a:pt x="60545" y="867114"/>
                  <a:pt x="40675" y="963195"/>
                  <a:pt x="69330" y="1031966"/>
                </a:cubicBezTo>
                <a:cubicBezTo>
                  <a:pt x="76820" y="1049941"/>
                  <a:pt x="104165" y="1049383"/>
                  <a:pt x="121582" y="1058092"/>
                </a:cubicBezTo>
                <a:cubicBezTo>
                  <a:pt x="147708" y="1053738"/>
                  <a:pt x="175159" y="1035729"/>
                  <a:pt x="199959" y="1045029"/>
                </a:cubicBezTo>
                <a:cubicBezTo>
                  <a:pt x="223705" y="1053933"/>
                  <a:pt x="230960" y="1133157"/>
                  <a:pt x="239147" y="1149532"/>
                </a:cubicBezTo>
                <a:cubicBezTo>
                  <a:pt x="270654" y="1212546"/>
                  <a:pt x="292683" y="1208957"/>
                  <a:pt x="356713" y="1240972"/>
                </a:cubicBezTo>
                <a:cubicBezTo>
                  <a:pt x="400256" y="1232263"/>
                  <a:pt x="446527" y="1232338"/>
                  <a:pt x="487342" y="1214846"/>
                </a:cubicBezTo>
                <a:cubicBezTo>
                  <a:pt x="516906" y="1202176"/>
                  <a:pt x="547466" y="1150785"/>
                  <a:pt x="565719" y="1123406"/>
                </a:cubicBezTo>
                <a:cubicBezTo>
                  <a:pt x="624729" y="1147010"/>
                  <a:pt x="625503" y="1142118"/>
                  <a:pt x="670222" y="1175657"/>
                </a:cubicBezTo>
                <a:cubicBezTo>
                  <a:pt x="679915" y="1182927"/>
                  <a:pt x="750561" y="1243296"/>
                  <a:pt x="774725" y="1254035"/>
                </a:cubicBezTo>
                <a:cubicBezTo>
                  <a:pt x="799890" y="1265219"/>
                  <a:pt x="826976" y="1271452"/>
                  <a:pt x="853102" y="1280160"/>
                </a:cubicBezTo>
                <a:cubicBezTo>
                  <a:pt x="900999" y="1271452"/>
                  <a:pt x="951210" y="1271128"/>
                  <a:pt x="996793" y="1254035"/>
                </a:cubicBezTo>
                <a:cubicBezTo>
                  <a:pt x="1022899" y="1244245"/>
                  <a:pt x="1034890" y="1207831"/>
                  <a:pt x="1062107" y="1201783"/>
                </a:cubicBezTo>
                <a:cubicBezTo>
                  <a:pt x="1081116" y="1197559"/>
                  <a:pt x="1096460" y="1220238"/>
                  <a:pt x="1114359" y="1227909"/>
                </a:cubicBezTo>
                <a:cubicBezTo>
                  <a:pt x="1140597" y="1239154"/>
                  <a:pt x="1179281" y="1247406"/>
                  <a:pt x="1205799" y="1254035"/>
                </a:cubicBezTo>
                <a:cubicBezTo>
                  <a:pt x="1258482" y="1236474"/>
                  <a:pt x="1342627" y="1217871"/>
                  <a:pt x="1388679" y="1175657"/>
                </a:cubicBezTo>
                <a:cubicBezTo>
                  <a:pt x="1422799" y="1144380"/>
                  <a:pt x="1448842" y="1105275"/>
                  <a:pt x="1480119" y="1071155"/>
                </a:cubicBezTo>
                <a:cubicBezTo>
                  <a:pt x="1496763" y="1052998"/>
                  <a:pt x="1514953" y="1036320"/>
                  <a:pt x="1532370" y="1018903"/>
                </a:cubicBezTo>
                <a:cubicBezTo>
                  <a:pt x="1549787" y="1036320"/>
                  <a:pt x="1570134" y="1051234"/>
                  <a:pt x="1584622" y="1071155"/>
                </a:cubicBezTo>
                <a:cubicBezTo>
                  <a:pt x="1605270" y="1099546"/>
                  <a:pt x="1618811" y="1132492"/>
                  <a:pt x="1636873" y="1162595"/>
                </a:cubicBezTo>
                <a:cubicBezTo>
                  <a:pt x="1644950" y="1176057"/>
                  <a:pt x="1650938" y="1191732"/>
                  <a:pt x="1662999" y="1201783"/>
                </a:cubicBezTo>
                <a:cubicBezTo>
                  <a:pt x="1677958" y="1214249"/>
                  <a:pt x="1697833" y="1219200"/>
                  <a:pt x="1715250" y="1227909"/>
                </a:cubicBezTo>
                <a:cubicBezTo>
                  <a:pt x="1750084" y="1214846"/>
                  <a:pt x="1785884" y="1204115"/>
                  <a:pt x="1819753" y="1188720"/>
                </a:cubicBezTo>
                <a:cubicBezTo>
                  <a:pt x="1834045" y="1182224"/>
                  <a:pt x="1843456" y="1165176"/>
                  <a:pt x="1858942" y="1162595"/>
                </a:cubicBezTo>
                <a:cubicBezTo>
                  <a:pt x="1872524" y="1160331"/>
                  <a:pt x="1885067" y="1171303"/>
                  <a:pt x="1898130" y="1175657"/>
                </a:cubicBezTo>
                <a:cubicBezTo>
                  <a:pt x="1924256" y="1171303"/>
                  <a:pt x="1952817" y="1174440"/>
                  <a:pt x="1976507" y="1162595"/>
                </a:cubicBezTo>
                <a:cubicBezTo>
                  <a:pt x="2038911" y="1131393"/>
                  <a:pt x="2024638" y="1109644"/>
                  <a:pt x="2041822" y="1058092"/>
                </a:cubicBezTo>
                <a:cubicBezTo>
                  <a:pt x="2071181" y="970013"/>
                  <a:pt x="2067947" y="1021677"/>
                  <a:pt x="2067947" y="966652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7" name="Figura a mano libera 16"/>
          <p:cNvSpPr/>
          <p:nvPr/>
        </p:nvSpPr>
        <p:spPr>
          <a:xfrm>
            <a:off x="4635500" y="3462338"/>
            <a:ext cx="1814513" cy="1076325"/>
          </a:xfrm>
          <a:custGeom>
            <a:avLst/>
            <a:gdLst>
              <a:gd name="connsiteX0" fmla="*/ 628387 w 1813357"/>
              <a:gd name="connsiteY0" fmla="*/ 209006 h 1076622"/>
              <a:gd name="connsiteX1" fmla="*/ 641450 w 1813357"/>
              <a:gd name="connsiteY1" fmla="*/ 104503 h 1076622"/>
              <a:gd name="connsiteX2" fmla="*/ 654513 w 1813357"/>
              <a:gd name="connsiteY2" fmla="*/ 65314 h 1076622"/>
              <a:gd name="connsiteX3" fmla="*/ 693702 w 1813357"/>
              <a:gd name="connsiteY3" fmla="*/ 39189 h 1076622"/>
              <a:gd name="connsiteX4" fmla="*/ 745953 w 1813357"/>
              <a:gd name="connsiteY4" fmla="*/ 52252 h 1076622"/>
              <a:gd name="connsiteX5" fmla="*/ 850456 w 1813357"/>
              <a:gd name="connsiteY5" fmla="*/ 65314 h 1076622"/>
              <a:gd name="connsiteX6" fmla="*/ 889645 w 1813357"/>
              <a:gd name="connsiteY6" fmla="*/ 104503 h 1076622"/>
              <a:gd name="connsiteX7" fmla="*/ 902707 w 1813357"/>
              <a:gd name="connsiteY7" fmla="*/ 65314 h 1076622"/>
              <a:gd name="connsiteX8" fmla="*/ 994147 w 1813357"/>
              <a:gd name="connsiteY8" fmla="*/ 0 h 1076622"/>
              <a:gd name="connsiteX9" fmla="*/ 1111713 w 1813357"/>
              <a:gd name="connsiteY9" fmla="*/ 26126 h 1076622"/>
              <a:gd name="connsiteX10" fmla="*/ 1177027 w 1813357"/>
              <a:gd name="connsiteY10" fmla="*/ 143692 h 1076622"/>
              <a:gd name="connsiteX11" fmla="*/ 1451347 w 1813357"/>
              <a:gd name="connsiteY11" fmla="*/ 143692 h 1076622"/>
              <a:gd name="connsiteX12" fmla="*/ 1490536 w 1813357"/>
              <a:gd name="connsiteY12" fmla="*/ 209006 h 1076622"/>
              <a:gd name="connsiteX13" fmla="*/ 1529725 w 1813357"/>
              <a:gd name="connsiteY13" fmla="*/ 261257 h 1076622"/>
              <a:gd name="connsiteX14" fmla="*/ 1595039 w 1813357"/>
              <a:gd name="connsiteY14" fmla="*/ 326572 h 1076622"/>
              <a:gd name="connsiteX15" fmla="*/ 1751793 w 1813357"/>
              <a:gd name="connsiteY15" fmla="*/ 378823 h 1076622"/>
              <a:gd name="connsiteX16" fmla="*/ 1777919 w 1813357"/>
              <a:gd name="connsiteY16" fmla="*/ 431074 h 1076622"/>
              <a:gd name="connsiteX17" fmla="*/ 1777919 w 1813357"/>
              <a:gd name="connsiteY17" fmla="*/ 666206 h 1076622"/>
              <a:gd name="connsiteX18" fmla="*/ 1686479 w 1813357"/>
              <a:gd name="connsiteY18" fmla="*/ 757646 h 1076622"/>
              <a:gd name="connsiteX19" fmla="*/ 1673416 w 1813357"/>
              <a:gd name="connsiteY19" fmla="*/ 809897 h 1076622"/>
              <a:gd name="connsiteX20" fmla="*/ 1634227 w 1813357"/>
              <a:gd name="connsiteY20" fmla="*/ 979714 h 1076622"/>
              <a:gd name="connsiteX21" fmla="*/ 1555850 w 1813357"/>
              <a:gd name="connsiteY21" fmla="*/ 1058092 h 1076622"/>
              <a:gd name="connsiteX22" fmla="*/ 1333782 w 1813357"/>
              <a:gd name="connsiteY22" fmla="*/ 1018903 h 1076622"/>
              <a:gd name="connsiteX23" fmla="*/ 1294593 w 1813357"/>
              <a:gd name="connsiteY23" fmla="*/ 966652 h 1076622"/>
              <a:gd name="connsiteX24" fmla="*/ 1281530 w 1813357"/>
              <a:gd name="connsiteY24" fmla="*/ 927463 h 1076622"/>
              <a:gd name="connsiteX25" fmla="*/ 1268467 w 1813357"/>
              <a:gd name="connsiteY25" fmla="*/ 849086 h 1076622"/>
              <a:gd name="connsiteX26" fmla="*/ 1216216 w 1813357"/>
              <a:gd name="connsiteY26" fmla="*/ 862149 h 1076622"/>
              <a:gd name="connsiteX27" fmla="*/ 1177027 w 1813357"/>
              <a:gd name="connsiteY27" fmla="*/ 901337 h 1076622"/>
              <a:gd name="connsiteX28" fmla="*/ 1007210 w 1813357"/>
              <a:gd name="connsiteY28" fmla="*/ 966652 h 1076622"/>
              <a:gd name="connsiteX29" fmla="*/ 811267 w 1813357"/>
              <a:gd name="connsiteY29" fmla="*/ 953589 h 1076622"/>
              <a:gd name="connsiteX30" fmla="*/ 785142 w 1813357"/>
              <a:gd name="connsiteY30" fmla="*/ 914400 h 1076622"/>
              <a:gd name="connsiteX31" fmla="*/ 745953 w 1813357"/>
              <a:gd name="connsiteY31" fmla="*/ 901337 h 1076622"/>
              <a:gd name="connsiteX32" fmla="*/ 510822 w 1813357"/>
              <a:gd name="connsiteY32" fmla="*/ 901337 h 1076622"/>
              <a:gd name="connsiteX33" fmla="*/ 458570 w 1813357"/>
              <a:gd name="connsiteY33" fmla="*/ 796834 h 1076622"/>
              <a:gd name="connsiteX34" fmla="*/ 445507 w 1813357"/>
              <a:gd name="connsiteY34" fmla="*/ 718457 h 1076622"/>
              <a:gd name="connsiteX35" fmla="*/ 236502 w 1813357"/>
              <a:gd name="connsiteY35" fmla="*/ 705394 h 1076622"/>
              <a:gd name="connsiteX36" fmla="*/ 197313 w 1813357"/>
              <a:gd name="connsiteY36" fmla="*/ 679269 h 1076622"/>
              <a:gd name="connsiteX37" fmla="*/ 171187 w 1813357"/>
              <a:gd name="connsiteY37" fmla="*/ 640080 h 1076622"/>
              <a:gd name="connsiteX38" fmla="*/ 131999 w 1813357"/>
              <a:gd name="connsiteY38" fmla="*/ 600892 h 1076622"/>
              <a:gd name="connsiteX39" fmla="*/ 145062 w 1813357"/>
              <a:gd name="connsiteY39" fmla="*/ 509452 h 1076622"/>
              <a:gd name="connsiteX40" fmla="*/ 105873 w 1813357"/>
              <a:gd name="connsiteY40" fmla="*/ 483326 h 1076622"/>
              <a:gd name="connsiteX41" fmla="*/ 14433 w 1813357"/>
              <a:gd name="connsiteY41" fmla="*/ 457200 h 1076622"/>
              <a:gd name="connsiteX42" fmla="*/ 1370 w 1813357"/>
              <a:gd name="connsiteY42" fmla="*/ 418012 h 1076622"/>
              <a:gd name="connsiteX43" fmla="*/ 27496 w 1813357"/>
              <a:gd name="connsiteY43" fmla="*/ 326572 h 1076622"/>
              <a:gd name="connsiteX44" fmla="*/ 171187 w 1813357"/>
              <a:gd name="connsiteY44" fmla="*/ 274320 h 1076622"/>
              <a:gd name="connsiteX45" fmla="*/ 327942 w 1813357"/>
              <a:gd name="connsiteY45" fmla="*/ 300446 h 1076622"/>
              <a:gd name="connsiteX46" fmla="*/ 380193 w 1813357"/>
              <a:gd name="connsiteY46" fmla="*/ 378823 h 1076622"/>
              <a:gd name="connsiteX47" fmla="*/ 406319 w 1813357"/>
              <a:gd name="connsiteY47" fmla="*/ 339634 h 1076622"/>
              <a:gd name="connsiteX48" fmla="*/ 419382 w 1813357"/>
              <a:gd name="connsiteY48" fmla="*/ 182880 h 1076622"/>
              <a:gd name="connsiteX49" fmla="*/ 432445 w 1813357"/>
              <a:gd name="connsiteY49" fmla="*/ 143692 h 1076622"/>
              <a:gd name="connsiteX50" fmla="*/ 484696 w 1813357"/>
              <a:gd name="connsiteY50" fmla="*/ 156754 h 1076622"/>
              <a:gd name="connsiteX51" fmla="*/ 536947 w 1813357"/>
              <a:gd name="connsiteY51" fmla="*/ 235132 h 1076622"/>
              <a:gd name="connsiteX52" fmla="*/ 576136 w 1813357"/>
              <a:gd name="connsiteY52" fmla="*/ 222069 h 107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813357" h="1076622">
                <a:moveTo>
                  <a:pt x="628387" y="209006"/>
                </a:moveTo>
                <a:cubicBezTo>
                  <a:pt x="632741" y="174172"/>
                  <a:pt x="635170" y="139042"/>
                  <a:pt x="641450" y="104503"/>
                </a:cubicBezTo>
                <a:cubicBezTo>
                  <a:pt x="643913" y="90955"/>
                  <a:pt x="645911" y="76066"/>
                  <a:pt x="654513" y="65314"/>
                </a:cubicBezTo>
                <a:cubicBezTo>
                  <a:pt x="664321" y="53055"/>
                  <a:pt x="680639" y="47897"/>
                  <a:pt x="693702" y="39189"/>
                </a:cubicBezTo>
                <a:cubicBezTo>
                  <a:pt x="711119" y="43543"/>
                  <a:pt x="728244" y="49301"/>
                  <a:pt x="745953" y="52252"/>
                </a:cubicBezTo>
                <a:cubicBezTo>
                  <a:pt x="780581" y="58023"/>
                  <a:pt x="817464" y="53317"/>
                  <a:pt x="850456" y="65314"/>
                </a:cubicBezTo>
                <a:cubicBezTo>
                  <a:pt x="867818" y="71627"/>
                  <a:pt x="876582" y="91440"/>
                  <a:pt x="889645" y="104503"/>
                </a:cubicBezTo>
                <a:cubicBezTo>
                  <a:pt x="893999" y="91440"/>
                  <a:pt x="894704" y="76519"/>
                  <a:pt x="902707" y="65314"/>
                </a:cubicBezTo>
                <a:cubicBezTo>
                  <a:pt x="941448" y="11076"/>
                  <a:pt x="944587" y="16520"/>
                  <a:pt x="994147" y="0"/>
                </a:cubicBezTo>
                <a:cubicBezTo>
                  <a:pt x="1033336" y="8709"/>
                  <a:pt x="1075806" y="8173"/>
                  <a:pt x="1111713" y="26126"/>
                </a:cubicBezTo>
                <a:cubicBezTo>
                  <a:pt x="1142782" y="41660"/>
                  <a:pt x="1166715" y="117912"/>
                  <a:pt x="1177027" y="143692"/>
                </a:cubicBezTo>
                <a:cubicBezTo>
                  <a:pt x="1274684" y="124161"/>
                  <a:pt x="1333700" y="106540"/>
                  <a:pt x="1451347" y="143692"/>
                </a:cubicBezTo>
                <a:cubicBezTo>
                  <a:pt x="1475558" y="151338"/>
                  <a:pt x="1476452" y="187881"/>
                  <a:pt x="1490536" y="209006"/>
                </a:cubicBezTo>
                <a:cubicBezTo>
                  <a:pt x="1502613" y="227121"/>
                  <a:pt x="1516662" y="243840"/>
                  <a:pt x="1529725" y="261257"/>
                </a:cubicBezTo>
                <a:cubicBezTo>
                  <a:pt x="1560204" y="352697"/>
                  <a:pt x="1529724" y="348342"/>
                  <a:pt x="1595039" y="326572"/>
                </a:cubicBezTo>
                <a:cubicBezTo>
                  <a:pt x="1669333" y="335858"/>
                  <a:pt x="1703591" y="322587"/>
                  <a:pt x="1751793" y="378823"/>
                </a:cubicBezTo>
                <a:cubicBezTo>
                  <a:pt x="1764466" y="393608"/>
                  <a:pt x="1769210" y="413657"/>
                  <a:pt x="1777919" y="431074"/>
                </a:cubicBezTo>
                <a:cubicBezTo>
                  <a:pt x="1794032" y="511637"/>
                  <a:pt x="1813357" y="577611"/>
                  <a:pt x="1777919" y="666206"/>
                </a:cubicBezTo>
                <a:cubicBezTo>
                  <a:pt x="1761910" y="706228"/>
                  <a:pt x="1686479" y="757646"/>
                  <a:pt x="1686479" y="757646"/>
                </a:cubicBezTo>
                <a:cubicBezTo>
                  <a:pt x="1682125" y="775063"/>
                  <a:pt x="1676368" y="792188"/>
                  <a:pt x="1673416" y="809897"/>
                </a:cubicBezTo>
                <a:cubicBezTo>
                  <a:pt x="1664800" y="861594"/>
                  <a:pt x="1668478" y="932619"/>
                  <a:pt x="1634227" y="979714"/>
                </a:cubicBezTo>
                <a:cubicBezTo>
                  <a:pt x="1612496" y="1009595"/>
                  <a:pt x="1555850" y="1058092"/>
                  <a:pt x="1555850" y="1058092"/>
                </a:cubicBezTo>
                <a:cubicBezTo>
                  <a:pt x="1483126" y="1052897"/>
                  <a:pt x="1391501" y="1076622"/>
                  <a:pt x="1333782" y="1018903"/>
                </a:cubicBezTo>
                <a:cubicBezTo>
                  <a:pt x="1318387" y="1003508"/>
                  <a:pt x="1307656" y="984069"/>
                  <a:pt x="1294593" y="966652"/>
                </a:cubicBezTo>
                <a:cubicBezTo>
                  <a:pt x="1290239" y="953589"/>
                  <a:pt x="1284517" y="940905"/>
                  <a:pt x="1281530" y="927463"/>
                </a:cubicBezTo>
                <a:cubicBezTo>
                  <a:pt x="1275784" y="901608"/>
                  <a:pt x="1287195" y="867814"/>
                  <a:pt x="1268467" y="849086"/>
                </a:cubicBezTo>
                <a:cubicBezTo>
                  <a:pt x="1255772" y="836391"/>
                  <a:pt x="1233633" y="857795"/>
                  <a:pt x="1216216" y="862149"/>
                </a:cubicBezTo>
                <a:cubicBezTo>
                  <a:pt x="1203153" y="875212"/>
                  <a:pt x="1192612" y="891419"/>
                  <a:pt x="1177027" y="901337"/>
                </a:cubicBezTo>
                <a:cubicBezTo>
                  <a:pt x="1091527" y="955746"/>
                  <a:pt x="1088560" y="950382"/>
                  <a:pt x="1007210" y="966652"/>
                </a:cubicBezTo>
                <a:cubicBezTo>
                  <a:pt x="941896" y="962298"/>
                  <a:pt x="874986" y="968582"/>
                  <a:pt x="811267" y="953589"/>
                </a:cubicBezTo>
                <a:cubicBezTo>
                  <a:pt x="795985" y="949993"/>
                  <a:pt x="797401" y="924208"/>
                  <a:pt x="785142" y="914400"/>
                </a:cubicBezTo>
                <a:cubicBezTo>
                  <a:pt x="774390" y="905798"/>
                  <a:pt x="759016" y="905691"/>
                  <a:pt x="745953" y="901337"/>
                </a:cubicBezTo>
                <a:cubicBezTo>
                  <a:pt x="617322" y="944214"/>
                  <a:pt x="694740" y="931990"/>
                  <a:pt x="510822" y="901337"/>
                </a:cubicBezTo>
                <a:cubicBezTo>
                  <a:pt x="483209" y="859919"/>
                  <a:pt x="473320" y="850916"/>
                  <a:pt x="458570" y="796834"/>
                </a:cubicBezTo>
                <a:cubicBezTo>
                  <a:pt x="451601" y="771281"/>
                  <a:pt x="469998" y="728542"/>
                  <a:pt x="445507" y="718457"/>
                </a:cubicBezTo>
                <a:cubicBezTo>
                  <a:pt x="380961" y="691879"/>
                  <a:pt x="306170" y="709748"/>
                  <a:pt x="236502" y="705394"/>
                </a:cubicBezTo>
                <a:cubicBezTo>
                  <a:pt x="223439" y="696686"/>
                  <a:pt x="208414" y="690370"/>
                  <a:pt x="197313" y="679269"/>
                </a:cubicBezTo>
                <a:cubicBezTo>
                  <a:pt x="186211" y="668168"/>
                  <a:pt x="181238" y="652141"/>
                  <a:pt x="171187" y="640080"/>
                </a:cubicBezTo>
                <a:cubicBezTo>
                  <a:pt x="159361" y="625888"/>
                  <a:pt x="145062" y="613955"/>
                  <a:pt x="131999" y="600892"/>
                </a:cubicBezTo>
                <a:cubicBezTo>
                  <a:pt x="136353" y="570412"/>
                  <a:pt x="151741" y="539508"/>
                  <a:pt x="145062" y="509452"/>
                </a:cubicBezTo>
                <a:cubicBezTo>
                  <a:pt x="141656" y="494126"/>
                  <a:pt x="120450" y="489157"/>
                  <a:pt x="105873" y="483326"/>
                </a:cubicBezTo>
                <a:cubicBezTo>
                  <a:pt x="76441" y="471553"/>
                  <a:pt x="44913" y="465909"/>
                  <a:pt x="14433" y="457200"/>
                </a:cubicBezTo>
                <a:cubicBezTo>
                  <a:pt x="10079" y="444137"/>
                  <a:pt x="0" y="431713"/>
                  <a:pt x="1370" y="418012"/>
                </a:cubicBezTo>
                <a:cubicBezTo>
                  <a:pt x="4524" y="386470"/>
                  <a:pt x="9317" y="352541"/>
                  <a:pt x="27496" y="326572"/>
                </a:cubicBezTo>
                <a:cubicBezTo>
                  <a:pt x="57724" y="283389"/>
                  <a:pt x="128059" y="281508"/>
                  <a:pt x="171187" y="274320"/>
                </a:cubicBezTo>
                <a:cubicBezTo>
                  <a:pt x="223439" y="283029"/>
                  <a:pt x="280562" y="276756"/>
                  <a:pt x="327942" y="300446"/>
                </a:cubicBezTo>
                <a:cubicBezTo>
                  <a:pt x="356026" y="314488"/>
                  <a:pt x="380193" y="378823"/>
                  <a:pt x="380193" y="378823"/>
                </a:cubicBezTo>
                <a:cubicBezTo>
                  <a:pt x="388902" y="365760"/>
                  <a:pt x="403240" y="355029"/>
                  <a:pt x="406319" y="339634"/>
                </a:cubicBezTo>
                <a:cubicBezTo>
                  <a:pt x="416602" y="288220"/>
                  <a:pt x="412452" y="234852"/>
                  <a:pt x="419382" y="182880"/>
                </a:cubicBezTo>
                <a:cubicBezTo>
                  <a:pt x="421202" y="169231"/>
                  <a:pt x="428091" y="156755"/>
                  <a:pt x="432445" y="143692"/>
                </a:cubicBezTo>
                <a:cubicBezTo>
                  <a:pt x="449862" y="148046"/>
                  <a:pt x="471185" y="144932"/>
                  <a:pt x="484696" y="156754"/>
                </a:cubicBezTo>
                <a:cubicBezTo>
                  <a:pt x="508326" y="177431"/>
                  <a:pt x="536947" y="235132"/>
                  <a:pt x="536947" y="235132"/>
                </a:cubicBezTo>
                <a:lnTo>
                  <a:pt x="576136" y="222069"/>
                </a:ln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1" name="Figura a mano libera 20"/>
          <p:cNvSpPr/>
          <p:nvPr/>
        </p:nvSpPr>
        <p:spPr>
          <a:xfrm>
            <a:off x="2193925" y="3919538"/>
            <a:ext cx="2390775" cy="1174750"/>
          </a:xfrm>
          <a:custGeom>
            <a:avLst/>
            <a:gdLst>
              <a:gd name="connsiteX0" fmla="*/ 2037806 w 2390781"/>
              <a:gd name="connsiteY0" fmla="*/ 901337 h 1175657"/>
              <a:gd name="connsiteX1" fmla="*/ 2129246 w 2390781"/>
              <a:gd name="connsiteY1" fmla="*/ 875212 h 1175657"/>
              <a:gd name="connsiteX2" fmla="*/ 2142309 w 2390781"/>
              <a:gd name="connsiteY2" fmla="*/ 836023 h 1175657"/>
              <a:gd name="connsiteX3" fmla="*/ 2155371 w 2390781"/>
              <a:gd name="connsiteY3" fmla="*/ 783772 h 1175657"/>
              <a:gd name="connsiteX4" fmla="*/ 2233749 w 2390781"/>
              <a:gd name="connsiteY4" fmla="*/ 770709 h 1175657"/>
              <a:gd name="connsiteX5" fmla="*/ 2338251 w 2390781"/>
              <a:gd name="connsiteY5" fmla="*/ 627017 h 1175657"/>
              <a:gd name="connsiteX6" fmla="*/ 2325189 w 2390781"/>
              <a:gd name="connsiteY6" fmla="*/ 574766 h 1175657"/>
              <a:gd name="connsiteX7" fmla="*/ 2364377 w 2390781"/>
              <a:gd name="connsiteY7" fmla="*/ 483326 h 1175657"/>
              <a:gd name="connsiteX8" fmla="*/ 2390503 w 2390781"/>
              <a:gd name="connsiteY8" fmla="*/ 444137 h 1175657"/>
              <a:gd name="connsiteX9" fmla="*/ 2377440 w 2390781"/>
              <a:gd name="connsiteY9" fmla="*/ 404949 h 1175657"/>
              <a:gd name="connsiteX10" fmla="*/ 2351314 w 2390781"/>
              <a:gd name="connsiteY10" fmla="*/ 339634 h 1175657"/>
              <a:gd name="connsiteX11" fmla="*/ 2312126 w 2390781"/>
              <a:gd name="connsiteY11" fmla="*/ 182880 h 1175657"/>
              <a:gd name="connsiteX12" fmla="*/ 2272937 w 2390781"/>
              <a:gd name="connsiteY12" fmla="*/ 169817 h 1175657"/>
              <a:gd name="connsiteX13" fmla="*/ 2246811 w 2390781"/>
              <a:gd name="connsiteY13" fmla="*/ 130629 h 1175657"/>
              <a:gd name="connsiteX14" fmla="*/ 2103120 w 2390781"/>
              <a:gd name="connsiteY14" fmla="*/ 117566 h 1175657"/>
              <a:gd name="connsiteX15" fmla="*/ 2063931 w 2390781"/>
              <a:gd name="connsiteY15" fmla="*/ 156754 h 1175657"/>
              <a:gd name="connsiteX16" fmla="*/ 1998617 w 2390781"/>
              <a:gd name="connsiteY16" fmla="*/ 91440 h 1175657"/>
              <a:gd name="connsiteX17" fmla="*/ 1959429 w 2390781"/>
              <a:gd name="connsiteY17" fmla="*/ 65314 h 1175657"/>
              <a:gd name="connsiteX18" fmla="*/ 1867989 w 2390781"/>
              <a:gd name="connsiteY18" fmla="*/ 91440 h 1175657"/>
              <a:gd name="connsiteX19" fmla="*/ 1815737 w 2390781"/>
              <a:gd name="connsiteY19" fmla="*/ 143692 h 1175657"/>
              <a:gd name="connsiteX20" fmla="*/ 1737360 w 2390781"/>
              <a:gd name="connsiteY20" fmla="*/ 78377 h 1175657"/>
              <a:gd name="connsiteX21" fmla="*/ 1632857 w 2390781"/>
              <a:gd name="connsiteY21" fmla="*/ 26126 h 1175657"/>
              <a:gd name="connsiteX22" fmla="*/ 1528354 w 2390781"/>
              <a:gd name="connsiteY22" fmla="*/ 39189 h 1175657"/>
              <a:gd name="connsiteX23" fmla="*/ 1489166 w 2390781"/>
              <a:gd name="connsiteY23" fmla="*/ 52252 h 1175657"/>
              <a:gd name="connsiteX24" fmla="*/ 1423851 w 2390781"/>
              <a:gd name="connsiteY24" fmla="*/ 13063 h 1175657"/>
              <a:gd name="connsiteX25" fmla="*/ 1384663 w 2390781"/>
              <a:gd name="connsiteY25" fmla="*/ 0 h 1175657"/>
              <a:gd name="connsiteX26" fmla="*/ 1306286 w 2390781"/>
              <a:gd name="connsiteY26" fmla="*/ 26126 h 1175657"/>
              <a:gd name="connsiteX27" fmla="*/ 1267097 w 2390781"/>
              <a:gd name="connsiteY27" fmla="*/ 91440 h 1175657"/>
              <a:gd name="connsiteX28" fmla="*/ 1227909 w 2390781"/>
              <a:gd name="connsiteY28" fmla="*/ 117566 h 1175657"/>
              <a:gd name="connsiteX29" fmla="*/ 1005840 w 2390781"/>
              <a:gd name="connsiteY29" fmla="*/ 104503 h 1175657"/>
              <a:gd name="connsiteX30" fmla="*/ 966651 w 2390781"/>
              <a:gd name="connsiteY30" fmla="*/ 91440 h 1175657"/>
              <a:gd name="connsiteX31" fmla="*/ 901337 w 2390781"/>
              <a:gd name="connsiteY31" fmla="*/ 78377 h 1175657"/>
              <a:gd name="connsiteX32" fmla="*/ 718457 w 2390781"/>
              <a:gd name="connsiteY32" fmla="*/ 91440 h 1175657"/>
              <a:gd name="connsiteX33" fmla="*/ 653143 w 2390781"/>
              <a:gd name="connsiteY33" fmla="*/ 209006 h 1175657"/>
              <a:gd name="connsiteX34" fmla="*/ 613954 w 2390781"/>
              <a:gd name="connsiteY34" fmla="*/ 235132 h 1175657"/>
              <a:gd name="connsiteX35" fmla="*/ 457200 w 2390781"/>
              <a:gd name="connsiteY35" fmla="*/ 209006 h 1175657"/>
              <a:gd name="connsiteX36" fmla="*/ 418011 w 2390781"/>
              <a:gd name="connsiteY36" fmla="*/ 169817 h 1175657"/>
              <a:gd name="connsiteX37" fmla="*/ 378823 w 2390781"/>
              <a:gd name="connsiteY37" fmla="*/ 143692 h 1175657"/>
              <a:gd name="connsiteX38" fmla="*/ 300446 w 2390781"/>
              <a:gd name="connsiteY38" fmla="*/ 156754 h 1175657"/>
              <a:gd name="connsiteX39" fmla="*/ 261257 w 2390781"/>
              <a:gd name="connsiteY39" fmla="*/ 182880 h 1175657"/>
              <a:gd name="connsiteX40" fmla="*/ 222069 w 2390781"/>
              <a:gd name="connsiteY40" fmla="*/ 195943 h 1175657"/>
              <a:gd name="connsiteX41" fmla="*/ 195943 w 2390781"/>
              <a:gd name="connsiteY41" fmla="*/ 261257 h 1175657"/>
              <a:gd name="connsiteX42" fmla="*/ 156754 w 2390781"/>
              <a:gd name="connsiteY42" fmla="*/ 274320 h 1175657"/>
              <a:gd name="connsiteX43" fmla="*/ 117566 w 2390781"/>
              <a:gd name="connsiteY43" fmla="*/ 300446 h 1175657"/>
              <a:gd name="connsiteX44" fmla="*/ 65314 w 2390781"/>
              <a:gd name="connsiteY44" fmla="*/ 326572 h 1175657"/>
              <a:gd name="connsiteX45" fmla="*/ 0 w 2390781"/>
              <a:gd name="connsiteY45" fmla="*/ 457200 h 1175657"/>
              <a:gd name="connsiteX46" fmla="*/ 39189 w 2390781"/>
              <a:gd name="connsiteY46" fmla="*/ 600892 h 1175657"/>
              <a:gd name="connsiteX47" fmla="*/ 65314 w 2390781"/>
              <a:gd name="connsiteY47" fmla="*/ 640080 h 1175657"/>
              <a:gd name="connsiteX48" fmla="*/ 104503 w 2390781"/>
              <a:gd name="connsiteY48" fmla="*/ 653143 h 1175657"/>
              <a:gd name="connsiteX49" fmla="*/ 235131 w 2390781"/>
              <a:gd name="connsiteY49" fmla="*/ 653143 h 1175657"/>
              <a:gd name="connsiteX50" fmla="*/ 248194 w 2390781"/>
              <a:gd name="connsiteY50" fmla="*/ 744583 h 1175657"/>
              <a:gd name="connsiteX51" fmla="*/ 274320 w 2390781"/>
              <a:gd name="connsiteY51" fmla="*/ 888274 h 1175657"/>
              <a:gd name="connsiteX52" fmla="*/ 287383 w 2390781"/>
              <a:gd name="connsiteY52" fmla="*/ 927463 h 1175657"/>
              <a:gd name="connsiteX53" fmla="*/ 339634 w 2390781"/>
              <a:gd name="connsiteY53" fmla="*/ 966652 h 1175657"/>
              <a:gd name="connsiteX54" fmla="*/ 418011 w 2390781"/>
              <a:gd name="connsiteY54" fmla="*/ 953589 h 1175657"/>
              <a:gd name="connsiteX55" fmla="*/ 470263 w 2390781"/>
              <a:gd name="connsiteY55" fmla="*/ 862149 h 1175657"/>
              <a:gd name="connsiteX56" fmla="*/ 496389 w 2390781"/>
              <a:gd name="connsiteY56" fmla="*/ 809897 h 1175657"/>
              <a:gd name="connsiteX57" fmla="*/ 509451 w 2390781"/>
              <a:gd name="connsiteY57" fmla="*/ 757646 h 1175657"/>
              <a:gd name="connsiteX58" fmla="*/ 561703 w 2390781"/>
              <a:gd name="connsiteY58" fmla="*/ 783772 h 1175657"/>
              <a:gd name="connsiteX59" fmla="*/ 653143 w 2390781"/>
              <a:gd name="connsiteY59" fmla="*/ 849086 h 1175657"/>
              <a:gd name="connsiteX60" fmla="*/ 757646 w 2390781"/>
              <a:gd name="connsiteY60" fmla="*/ 822960 h 1175657"/>
              <a:gd name="connsiteX61" fmla="*/ 783771 w 2390781"/>
              <a:gd name="connsiteY61" fmla="*/ 770709 h 1175657"/>
              <a:gd name="connsiteX62" fmla="*/ 822960 w 2390781"/>
              <a:gd name="connsiteY62" fmla="*/ 744583 h 1175657"/>
              <a:gd name="connsiteX63" fmla="*/ 862149 w 2390781"/>
              <a:gd name="connsiteY63" fmla="*/ 770709 h 1175657"/>
              <a:gd name="connsiteX64" fmla="*/ 1018903 w 2390781"/>
              <a:gd name="connsiteY64" fmla="*/ 901337 h 1175657"/>
              <a:gd name="connsiteX65" fmla="*/ 1188720 w 2390781"/>
              <a:gd name="connsiteY65" fmla="*/ 927463 h 1175657"/>
              <a:gd name="connsiteX66" fmla="*/ 1397726 w 2390781"/>
              <a:gd name="connsiteY66" fmla="*/ 1149532 h 1175657"/>
              <a:gd name="connsiteX67" fmla="*/ 1489166 w 2390781"/>
              <a:gd name="connsiteY67" fmla="*/ 1175657 h 1175657"/>
              <a:gd name="connsiteX68" fmla="*/ 1528354 w 2390781"/>
              <a:gd name="connsiteY68" fmla="*/ 1149532 h 1175657"/>
              <a:gd name="connsiteX69" fmla="*/ 1593669 w 2390781"/>
              <a:gd name="connsiteY69" fmla="*/ 1058092 h 1175657"/>
              <a:gd name="connsiteX70" fmla="*/ 1619794 w 2390781"/>
              <a:gd name="connsiteY70" fmla="*/ 979714 h 1175657"/>
              <a:gd name="connsiteX71" fmla="*/ 1658983 w 2390781"/>
              <a:gd name="connsiteY71" fmla="*/ 836023 h 1175657"/>
              <a:gd name="connsiteX72" fmla="*/ 1815737 w 2390781"/>
              <a:gd name="connsiteY72" fmla="*/ 875212 h 1175657"/>
              <a:gd name="connsiteX73" fmla="*/ 1867989 w 2390781"/>
              <a:gd name="connsiteY73" fmla="*/ 888274 h 1175657"/>
              <a:gd name="connsiteX74" fmla="*/ 1985554 w 2390781"/>
              <a:gd name="connsiteY74" fmla="*/ 888274 h 117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390781" h="1175657">
                <a:moveTo>
                  <a:pt x="2037806" y="901337"/>
                </a:moveTo>
                <a:cubicBezTo>
                  <a:pt x="2068286" y="892629"/>
                  <a:pt x="2102365" y="892013"/>
                  <a:pt x="2129246" y="875212"/>
                </a:cubicBezTo>
                <a:cubicBezTo>
                  <a:pt x="2140923" y="867914"/>
                  <a:pt x="2138526" y="849263"/>
                  <a:pt x="2142309" y="836023"/>
                </a:cubicBezTo>
                <a:cubicBezTo>
                  <a:pt x="2147241" y="818761"/>
                  <a:pt x="2140762" y="794207"/>
                  <a:pt x="2155371" y="783772"/>
                </a:cubicBezTo>
                <a:cubicBezTo>
                  <a:pt x="2176924" y="768377"/>
                  <a:pt x="2207623" y="775063"/>
                  <a:pt x="2233749" y="770709"/>
                </a:cubicBezTo>
                <a:cubicBezTo>
                  <a:pt x="2250130" y="751052"/>
                  <a:pt x="2330234" y="663092"/>
                  <a:pt x="2338251" y="627017"/>
                </a:cubicBezTo>
                <a:cubicBezTo>
                  <a:pt x="2342146" y="609492"/>
                  <a:pt x="2329543" y="592183"/>
                  <a:pt x="2325189" y="574766"/>
                </a:cubicBezTo>
                <a:cubicBezTo>
                  <a:pt x="2390781" y="476375"/>
                  <a:pt x="2313762" y="601426"/>
                  <a:pt x="2364377" y="483326"/>
                </a:cubicBezTo>
                <a:cubicBezTo>
                  <a:pt x="2370562" y="468896"/>
                  <a:pt x="2381794" y="457200"/>
                  <a:pt x="2390503" y="444137"/>
                </a:cubicBezTo>
                <a:cubicBezTo>
                  <a:pt x="2386149" y="431074"/>
                  <a:pt x="2387176" y="414685"/>
                  <a:pt x="2377440" y="404949"/>
                </a:cubicBezTo>
                <a:cubicBezTo>
                  <a:pt x="2328715" y="356225"/>
                  <a:pt x="2325138" y="444339"/>
                  <a:pt x="2351314" y="339634"/>
                </a:cubicBezTo>
                <a:cubicBezTo>
                  <a:pt x="2346808" y="299083"/>
                  <a:pt x="2356024" y="217999"/>
                  <a:pt x="2312126" y="182880"/>
                </a:cubicBezTo>
                <a:cubicBezTo>
                  <a:pt x="2301374" y="174278"/>
                  <a:pt x="2286000" y="174171"/>
                  <a:pt x="2272937" y="169817"/>
                </a:cubicBezTo>
                <a:cubicBezTo>
                  <a:pt x="2264228" y="156754"/>
                  <a:pt x="2257912" y="141730"/>
                  <a:pt x="2246811" y="130629"/>
                </a:cubicBezTo>
                <a:cubicBezTo>
                  <a:pt x="2198679" y="82497"/>
                  <a:pt x="2177887" y="108220"/>
                  <a:pt x="2103120" y="117566"/>
                </a:cubicBezTo>
                <a:cubicBezTo>
                  <a:pt x="2090057" y="130629"/>
                  <a:pt x="2081457" y="150912"/>
                  <a:pt x="2063931" y="156754"/>
                </a:cubicBezTo>
                <a:cubicBezTo>
                  <a:pt x="2019429" y="171588"/>
                  <a:pt x="2012289" y="107847"/>
                  <a:pt x="1998617" y="91440"/>
                </a:cubicBezTo>
                <a:cubicBezTo>
                  <a:pt x="1988567" y="79379"/>
                  <a:pt x="1972492" y="74023"/>
                  <a:pt x="1959429" y="65314"/>
                </a:cubicBezTo>
                <a:cubicBezTo>
                  <a:pt x="1928949" y="74023"/>
                  <a:pt x="1895818" y="76260"/>
                  <a:pt x="1867989" y="91440"/>
                </a:cubicBezTo>
                <a:cubicBezTo>
                  <a:pt x="1846365" y="103235"/>
                  <a:pt x="1839421" y="136925"/>
                  <a:pt x="1815737" y="143692"/>
                </a:cubicBezTo>
                <a:cubicBezTo>
                  <a:pt x="1800677" y="147995"/>
                  <a:pt x="1741171" y="80802"/>
                  <a:pt x="1737360" y="78377"/>
                </a:cubicBezTo>
                <a:cubicBezTo>
                  <a:pt x="1704503" y="57468"/>
                  <a:pt x="1632857" y="26126"/>
                  <a:pt x="1632857" y="26126"/>
                </a:cubicBezTo>
                <a:cubicBezTo>
                  <a:pt x="1598023" y="30480"/>
                  <a:pt x="1562893" y="32909"/>
                  <a:pt x="1528354" y="39189"/>
                </a:cubicBezTo>
                <a:cubicBezTo>
                  <a:pt x="1514807" y="41652"/>
                  <a:pt x="1502524" y="55592"/>
                  <a:pt x="1489166" y="52252"/>
                </a:cubicBezTo>
                <a:cubicBezTo>
                  <a:pt x="1464534" y="46094"/>
                  <a:pt x="1446560" y="24418"/>
                  <a:pt x="1423851" y="13063"/>
                </a:cubicBezTo>
                <a:cubicBezTo>
                  <a:pt x="1411535" y="6905"/>
                  <a:pt x="1397726" y="4354"/>
                  <a:pt x="1384663" y="0"/>
                </a:cubicBezTo>
                <a:cubicBezTo>
                  <a:pt x="1358537" y="8709"/>
                  <a:pt x="1328024" y="9219"/>
                  <a:pt x="1306286" y="26126"/>
                </a:cubicBezTo>
                <a:cubicBezTo>
                  <a:pt x="1286245" y="41714"/>
                  <a:pt x="1283620" y="72163"/>
                  <a:pt x="1267097" y="91440"/>
                </a:cubicBezTo>
                <a:cubicBezTo>
                  <a:pt x="1256880" y="103360"/>
                  <a:pt x="1240972" y="108857"/>
                  <a:pt x="1227909" y="117566"/>
                </a:cubicBezTo>
                <a:cubicBezTo>
                  <a:pt x="1153886" y="113212"/>
                  <a:pt x="1079623" y="111881"/>
                  <a:pt x="1005840" y="104503"/>
                </a:cubicBezTo>
                <a:cubicBezTo>
                  <a:pt x="992139" y="103133"/>
                  <a:pt x="980009" y="94780"/>
                  <a:pt x="966651" y="91440"/>
                </a:cubicBezTo>
                <a:cubicBezTo>
                  <a:pt x="945111" y="86055"/>
                  <a:pt x="923108" y="82731"/>
                  <a:pt x="901337" y="78377"/>
                </a:cubicBezTo>
                <a:cubicBezTo>
                  <a:pt x="840377" y="82731"/>
                  <a:pt x="777089" y="74195"/>
                  <a:pt x="718457" y="91440"/>
                </a:cubicBezTo>
                <a:cubicBezTo>
                  <a:pt x="683653" y="101677"/>
                  <a:pt x="667481" y="188933"/>
                  <a:pt x="653143" y="209006"/>
                </a:cubicBezTo>
                <a:cubicBezTo>
                  <a:pt x="644018" y="221781"/>
                  <a:pt x="627017" y="226423"/>
                  <a:pt x="613954" y="235132"/>
                </a:cubicBezTo>
                <a:cubicBezTo>
                  <a:pt x="561703" y="226423"/>
                  <a:pt x="507454" y="225757"/>
                  <a:pt x="457200" y="209006"/>
                </a:cubicBezTo>
                <a:cubicBezTo>
                  <a:pt x="439674" y="203164"/>
                  <a:pt x="432203" y="181644"/>
                  <a:pt x="418011" y="169817"/>
                </a:cubicBezTo>
                <a:cubicBezTo>
                  <a:pt x="405950" y="159767"/>
                  <a:pt x="391886" y="152400"/>
                  <a:pt x="378823" y="143692"/>
                </a:cubicBezTo>
                <a:cubicBezTo>
                  <a:pt x="352697" y="148046"/>
                  <a:pt x="325573" y="148379"/>
                  <a:pt x="300446" y="156754"/>
                </a:cubicBezTo>
                <a:cubicBezTo>
                  <a:pt x="285552" y="161719"/>
                  <a:pt x="275299" y="175859"/>
                  <a:pt x="261257" y="182880"/>
                </a:cubicBezTo>
                <a:cubicBezTo>
                  <a:pt x="248941" y="189038"/>
                  <a:pt x="235132" y="191589"/>
                  <a:pt x="222069" y="195943"/>
                </a:cubicBezTo>
                <a:cubicBezTo>
                  <a:pt x="213360" y="217714"/>
                  <a:pt x="210954" y="243243"/>
                  <a:pt x="195943" y="261257"/>
                </a:cubicBezTo>
                <a:cubicBezTo>
                  <a:pt x="187128" y="271835"/>
                  <a:pt x="169070" y="268162"/>
                  <a:pt x="156754" y="274320"/>
                </a:cubicBezTo>
                <a:cubicBezTo>
                  <a:pt x="142712" y="281341"/>
                  <a:pt x="131197" y="292657"/>
                  <a:pt x="117566" y="300446"/>
                </a:cubicBezTo>
                <a:cubicBezTo>
                  <a:pt x="100659" y="310107"/>
                  <a:pt x="82731" y="317863"/>
                  <a:pt x="65314" y="326572"/>
                </a:cubicBezTo>
                <a:cubicBezTo>
                  <a:pt x="3104" y="419887"/>
                  <a:pt x="20679" y="374487"/>
                  <a:pt x="0" y="457200"/>
                </a:cubicBezTo>
                <a:cubicBezTo>
                  <a:pt x="12813" y="546892"/>
                  <a:pt x="1193" y="534399"/>
                  <a:pt x="39189" y="600892"/>
                </a:cubicBezTo>
                <a:cubicBezTo>
                  <a:pt x="46978" y="614523"/>
                  <a:pt x="53055" y="630273"/>
                  <a:pt x="65314" y="640080"/>
                </a:cubicBezTo>
                <a:cubicBezTo>
                  <a:pt x="76066" y="648682"/>
                  <a:pt x="91440" y="648789"/>
                  <a:pt x="104503" y="653143"/>
                </a:cubicBezTo>
                <a:cubicBezTo>
                  <a:pt x="112717" y="651774"/>
                  <a:pt x="216747" y="623729"/>
                  <a:pt x="235131" y="653143"/>
                </a:cubicBezTo>
                <a:cubicBezTo>
                  <a:pt x="251449" y="679252"/>
                  <a:pt x="243512" y="714152"/>
                  <a:pt x="248194" y="744583"/>
                </a:cubicBezTo>
                <a:cubicBezTo>
                  <a:pt x="252853" y="774864"/>
                  <a:pt x="266167" y="855664"/>
                  <a:pt x="274320" y="888274"/>
                </a:cubicBezTo>
                <a:cubicBezTo>
                  <a:pt x="277660" y="901632"/>
                  <a:pt x="278568" y="916885"/>
                  <a:pt x="287383" y="927463"/>
                </a:cubicBezTo>
                <a:cubicBezTo>
                  <a:pt x="301321" y="944188"/>
                  <a:pt x="322217" y="953589"/>
                  <a:pt x="339634" y="966652"/>
                </a:cubicBezTo>
                <a:cubicBezTo>
                  <a:pt x="365760" y="962298"/>
                  <a:pt x="394858" y="966452"/>
                  <a:pt x="418011" y="953589"/>
                </a:cubicBezTo>
                <a:cubicBezTo>
                  <a:pt x="456529" y="932190"/>
                  <a:pt x="455964" y="895512"/>
                  <a:pt x="470263" y="862149"/>
                </a:cubicBezTo>
                <a:cubicBezTo>
                  <a:pt x="477934" y="844250"/>
                  <a:pt x="487680" y="827314"/>
                  <a:pt x="496389" y="809897"/>
                </a:cubicBezTo>
                <a:cubicBezTo>
                  <a:pt x="500743" y="792480"/>
                  <a:pt x="492782" y="764313"/>
                  <a:pt x="509451" y="757646"/>
                </a:cubicBezTo>
                <a:cubicBezTo>
                  <a:pt x="527531" y="750414"/>
                  <a:pt x="544796" y="774111"/>
                  <a:pt x="561703" y="783772"/>
                </a:cubicBezTo>
                <a:cubicBezTo>
                  <a:pt x="588447" y="799054"/>
                  <a:pt x="630711" y="832262"/>
                  <a:pt x="653143" y="849086"/>
                </a:cubicBezTo>
                <a:cubicBezTo>
                  <a:pt x="687977" y="840377"/>
                  <a:pt x="726857" y="841434"/>
                  <a:pt x="757646" y="822960"/>
                </a:cubicBezTo>
                <a:cubicBezTo>
                  <a:pt x="774344" y="812941"/>
                  <a:pt x="771305" y="785668"/>
                  <a:pt x="783771" y="770709"/>
                </a:cubicBezTo>
                <a:cubicBezTo>
                  <a:pt x="793822" y="758648"/>
                  <a:pt x="809897" y="753292"/>
                  <a:pt x="822960" y="744583"/>
                </a:cubicBezTo>
                <a:cubicBezTo>
                  <a:pt x="836023" y="753292"/>
                  <a:pt x="850415" y="760279"/>
                  <a:pt x="862149" y="770709"/>
                </a:cubicBezTo>
                <a:cubicBezTo>
                  <a:pt x="925752" y="827245"/>
                  <a:pt x="941208" y="866021"/>
                  <a:pt x="1018903" y="901337"/>
                </a:cubicBezTo>
                <a:cubicBezTo>
                  <a:pt x="1041603" y="911655"/>
                  <a:pt x="1183994" y="926872"/>
                  <a:pt x="1188720" y="927463"/>
                </a:cubicBezTo>
                <a:cubicBezTo>
                  <a:pt x="1265652" y="1033245"/>
                  <a:pt x="1284943" y="1089381"/>
                  <a:pt x="1397726" y="1149532"/>
                </a:cubicBezTo>
                <a:cubicBezTo>
                  <a:pt x="1425696" y="1164449"/>
                  <a:pt x="1458686" y="1166949"/>
                  <a:pt x="1489166" y="1175657"/>
                </a:cubicBezTo>
                <a:cubicBezTo>
                  <a:pt x="1502229" y="1166949"/>
                  <a:pt x="1517924" y="1161266"/>
                  <a:pt x="1528354" y="1149532"/>
                </a:cubicBezTo>
                <a:cubicBezTo>
                  <a:pt x="1553239" y="1121536"/>
                  <a:pt x="1575911" y="1091072"/>
                  <a:pt x="1593669" y="1058092"/>
                </a:cubicBezTo>
                <a:cubicBezTo>
                  <a:pt x="1606725" y="1033845"/>
                  <a:pt x="1612023" y="1006134"/>
                  <a:pt x="1619794" y="979714"/>
                </a:cubicBezTo>
                <a:cubicBezTo>
                  <a:pt x="1633802" y="932085"/>
                  <a:pt x="1645920" y="883920"/>
                  <a:pt x="1658983" y="836023"/>
                </a:cubicBezTo>
                <a:lnTo>
                  <a:pt x="1815737" y="875212"/>
                </a:lnTo>
                <a:cubicBezTo>
                  <a:pt x="1833154" y="879566"/>
                  <a:pt x="1850036" y="888274"/>
                  <a:pt x="1867989" y="888274"/>
                </a:cubicBezTo>
                <a:lnTo>
                  <a:pt x="1985554" y="888274"/>
                </a:ln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6" name="Figura a mano libera 25"/>
          <p:cNvSpPr/>
          <p:nvPr/>
        </p:nvSpPr>
        <p:spPr>
          <a:xfrm>
            <a:off x="3910013" y="5421313"/>
            <a:ext cx="1955800" cy="906462"/>
          </a:xfrm>
          <a:custGeom>
            <a:avLst/>
            <a:gdLst>
              <a:gd name="connsiteX0" fmla="*/ 1746265 w 1955271"/>
              <a:gd name="connsiteY0" fmla="*/ 679268 h 906044"/>
              <a:gd name="connsiteX1" fmla="*/ 1680951 w 1955271"/>
              <a:gd name="connsiteY1" fmla="*/ 692331 h 906044"/>
              <a:gd name="connsiteX2" fmla="*/ 1641762 w 1955271"/>
              <a:gd name="connsiteY2" fmla="*/ 705394 h 906044"/>
              <a:gd name="connsiteX3" fmla="*/ 1576448 w 1955271"/>
              <a:gd name="connsiteY3" fmla="*/ 718457 h 906044"/>
              <a:gd name="connsiteX4" fmla="*/ 1511134 w 1955271"/>
              <a:gd name="connsiteY4" fmla="*/ 705394 h 906044"/>
              <a:gd name="connsiteX5" fmla="*/ 1432757 w 1955271"/>
              <a:gd name="connsiteY5" fmla="*/ 770708 h 906044"/>
              <a:gd name="connsiteX6" fmla="*/ 1393568 w 1955271"/>
              <a:gd name="connsiteY6" fmla="*/ 783771 h 906044"/>
              <a:gd name="connsiteX7" fmla="*/ 1328254 w 1955271"/>
              <a:gd name="connsiteY7" fmla="*/ 718457 h 906044"/>
              <a:gd name="connsiteX8" fmla="*/ 1119248 w 1955271"/>
              <a:gd name="connsiteY8" fmla="*/ 862148 h 906044"/>
              <a:gd name="connsiteX9" fmla="*/ 1040871 w 1955271"/>
              <a:gd name="connsiteY9" fmla="*/ 836023 h 906044"/>
              <a:gd name="connsiteX10" fmla="*/ 727362 w 1955271"/>
              <a:gd name="connsiteY10" fmla="*/ 783771 h 906044"/>
              <a:gd name="connsiteX11" fmla="*/ 662048 w 1955271"/>
              <a:gd name="connsiteY11" fmla="*/ 796834 h 906044"/>
              <a:gd name="connsiteX12" fmla="*/ 596734 w 1955271"/>
              <a:gd name="connsiteY12" fmla="*/ 849085 h 906044"/>
              <a:gd name="connsiteX13" fmla="*/ 439979 w 1955271"/>
              <a:gd name="connsiteY13" fmla="*/ 796834 h 906044"/>
              <a:gd name="connsiteX14" fmla="*/ 426917 w 1955271"/>
              <a:gd name="connsiteY14" fmla="*/ 718457 h 906044"/>
              <a:gd name="connsiteX15" fmla="*/ 270162 w 1955271"/>
              <a:gd name="connsiteY15" fmla="*/ 731520 h 906044"/>
              <a:gd name="connsiteX16" fmla="*/ 204848 w 1955271"/>
              <a:gd name="connsiteY16" fmla="*/ 679268 h 906044"/>
              <a:gd name="connsiteX17" fmla="*/ 191785 w 1955271"/>
              <a:gd name="connsiteY17" fmla="*/ 640080 h 906044"/>
              <a:gd name="connsiteX18" fmla="*/ 139534 w 1955271"/>
              <a:gd name="connsiteY18" fmla="*/ 444137 h 906044"/>
              <a:gd name="connsiteX19" fmla="*/ 100345 w 1955271"/>
              <a:gd name="connsiteY19" fmla="*/ 431074 h 906044"/>
              <a:gd name="connsiteX20" fmla="*/ 126471 w 1955271"/>
              <a:gd name="connsiteY20" fmla="*/ 104503 h 906044"/>
              <a:gd name="connsiteX21" fmla="*/ 191785 w 1955271"/>
              <a:gd name="connsiteY21" fmla="*/ 91440 h 906044"/>
              <a:gd name="connsiteX22" fmla="*/ 244037 w 1955271"/>
              <a:gd name="connsiteY22" fmla="*/ 104503 h 906044"/>
              <a:gd name="connsiteX23" fmla="*/ 283225 w 1955271"/>
              <a:gd name="connsiteY23" fmla="*/ 117565 h 906044"/>
              <a:gd name="connsiteX24" fmla="*/ 322414 w 1955271"/>
              <a:gd name="connsiteY24" fmla="*/ 91440 h 906044"/>
              <a:gd name="connsiteX25" fmla="*/ 505294 w 1955271"/>
              <a:gd name="connsiteY25" fmla="*/ 117565 h 906044"/>
              <a:gd name="connsiteX26" fmla="*/ 544482 w 1955271"/>
              <a:gd name="connsiteY26" fmla="*/ 143691 h 906044"/>
              <a:gd name="connsiteX27" fmla="*/ 622859 w 1955271"/>
              <a:gd name="connsiteY27" fmla="*/ 117565 h 906044"/>
              <a:gd name="connsiteX28" fmla="*/ 740425 w 1955271"/>
              <a:gd name="connsiteY28" fmla="*/ 143691 h 906044"/>
              <a:gd name="connsiteX29" fmla="*/ 818802 w 1955271"/>
              <a:gd name="connsiteY29" fmla="*/ 248194 h 906044"/>
              <a:gd name="connsiteX30" fmla="*/ 910242 w 1955271"/>
              <a:gd name="connsiteY30" fmla="*/ 195943 h 906044"/>
              <a:gd name="connsiteX31" fmla="*/ 1001682 w 1955271"/>
              <a:gd name="connsiteY31" fmla="*/ 182880 h 906044"/>
              <a:gd name="connsiteX32" fmla="*/ 1080059 w 1955271"/>
              <a:gd name="connsiteY32" fmla="*/ 156754 h 906044"/>
              <a:gd name="connsiteX33" fmla="*/ 1184562 w 1955271"/>
              <a:gd name="connsiteY33" fmla="*/ 169817 h 906044"/>
              <a:gd name="connsiteX34" fmla="*/ 1223751 w 1955271"/>
              <a:gd name="connsiteY34" fmla="*/ 130628 h 906044"/>
              <a:gd name="connsiteX35" fmla="*/ 1276002 w 1955271"/>
              <a:gd name="connsiteY35" fmla="*/ 104503 h 906044"/>
              <a:gd name="connsiteX36" fmla="*/ 1458882 w 1955271"/>
              <a:gd name="connsiteY36" fmla="*/ 130628 h 906044"/>
              <a:gd name="connsiteX37" fmla="*/ 1471945 w 1955271"/>
              <a:gd name="connsiteY37" fmla="*/ 65314 h 906044"/>
              <a:gd name="connsiteX38" fmla="*/ 1550322 w 1955271"/>
              <a:gd name="connsiteY38" fmla="*/ 0 h 906044"/>
              <a:gd name="connsiteX39" fmla="*/ 1694014 w 1955271"/>
              <a:gd name="connsiteY39" fmla="*/ 26125 h 906044"/>
              <a:gd name="connsiteX40" fmla="*/ 1707077 w 1955271"/>
              <a:gd name="connsiteY40" fmla="*/ 65314 h 906044"/>
              <a:gd name="connsiteX41" fmla="*/ 1733202 w 1955271"/>
              <a:gd name="connsiteY41" fmla="*/ 104503 h 906044"/>
              <a:gd name="connsiteX42" fmla="*/ 1746265 w 1955271"/>
              <a:gd name="connsiteY42" fmla="*/ 195943 h 906044"/>
              <a:gd name="connsiteX43" fmla="*/ 1772391 w 1955271"/>
              <a:gd name="connsiteY43" fmla="*/ 235131 h 906044"/>
              <a:gd name="connsiteX44" fmla="*/ 1785454 w 1955271"/>
              <a:gd name="connsiteY44" fmla="*/ 274320 h 906044"/>
              <a:gd name="connsiteX45" fmla="*/ 1798517 w 1955271"/>
              <a:gd name="connsiteY45" fmla="*/ 326571 h 906044"/>
              <a:gd name="connsiteX46" fmla="*/ 1850768 w 1955271"/>
              <a:gd name="connsiteY46" fmla="*/ 339634 h 906044"/>
              <a:gd name="connsiteX47" fmla="*/ 1889957 w 1955271"/>
              <a:gd name="connsiteY47" fmla="*/ 365760 h 906044"/>
              <a:gd name="connsiteX48" fmla="*/ 1916082 w 1955271"/>
              <a:gd name="connsiteY48" fmla="*/ 444137 h 906044"/>
              <a:gd name="connsiteX49" fmla="*/ 1955271 w 1955271"/>
              <a:gd name="connsiteY49" fmla="*/ 535577 h 906044"/>
              <a:gd name="connsiteX50" fmla="*/ 1929145 w 1955271"/>
              <a:gd name="connsiteY50" fmla="*/ 770708 h 906044"/>
              <a:gd name="connsiteX51" fmla="*/ 1903019 w 1955271"/>
              <a:gd name="connsiteY51" fmla="*/ 809897 h 906044"/>
              <a:gd name="connsiteX52" fmla="*/ 1837705 w 1955271"/>
              <a:gd name="connsiteY52" fmla="*/ 836023 h 906044"/>
              <a:gd name="connsiteX53" fmla="*/ 1746265 w 1955271"/>
              <a:gd name="connsiteY53" fmla="*/ 796834 h 906044"/>
              <a:gd name="connsiteX54" fmla="*/ 1707077 w 1955271"/>
              <a:gd name="connsiteY54" fmla="*/ 757645 h 906044"/>
              <a:gd name="connsiteX55" fmla="*/ 1654825 w 1955271"/>
              <a:gd name="connsiteY55" fmla="*/ 731520 h 9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955271" h="906044">
                <a:moveTo>
                  <a:pt x="1746265" y="679268"/>
                </a:moveTo>
                <a:cubicBezTo>
                  <a:pt x="1724494" y="683622"/>
                  <a:pt x="1702491" y="686946"/>
                  <a:pt x="1680951" y="692331"/>
                </a:cubicBezTo>
                <a:cubicBezTo>
                  <a:pt x="1667593" y="695671"/>
                  <a:pt x="1655120" y="702054"/>
                  <a:pt x="1641762" y="705394"/>
                </a:cubicBezTo>
                <a:cubicBezTo>
                  <a:pt x="1620222" y="710779"/>
                  <a:pt x="1598219" y="714103"/>
                  <a:pt x="1576448" y="718457"/>
                </a:cubicBezTo>
                <a:cubicBezTo>
                  <a:pt x="1554677" y="714103"/>
                  <a:pt x="1533165" y="702640"/>
                  <a:pt x="1511134" y="705394"/>
                </a:cubicBezTo>
                <a:cubicBezTo>
                  <a:pt x="1484833" y="708682"/>
                  <a:pt x="1449795" y="759349"/>
                  <a:pt x="1432757" y="770708"/>
                </a:cubicBezTo>
                <a:cubicBezTo>
                  <a:pt x="1421300" y="778346"/>
                  <a:pt x="1406631" y="779417"/>
                  <a:pt x="1393568" y="783771"/>
                </a:cubicBezTo>
                <a:cubicBezTo>
                  <a:pt x="1363088" y="692331"/>
                  <a:pt x="1393568" y="696685"/>
                  <a:pt x="1328254" y="718457"/>
                </a:cubicBezTo>
                <a:cubicBezTo>
                  <a:pt x="1174816" y="841207"/>
                  <a:pt x="1247500" y="798023"/>
                  <a:pt x="1119248" y="862148"/>
                </a:cubicBezTo>
                <a:cubicBezTo>
                  <a:pt x="1093122" y="853440"/>
                  <a:pt x="1068253" y="838957"/>
                  <a:pt x="1040871" y="836023"/>
                </a:cubicBezTo>
                <a:cubicBezTo>
                  <a:pt x="724382" y="802114"/>
                  <a:pt x="808877" y="906044"/>
                  <a:pt x="727362" y="783771"/>
                </a:cubicBezTo>
                <a:cubicBezTo>
                  <a:pt x="705591" y="788125"/>
                  <a:pt x="681907" y="786905"/>
                  <a:pt x="662048" y="796834"/>
                </a:cubicBezTo>
                <a:cubicBezTo>
                  <a:pt x="637111" y="809303"/>
                  <a:pt x="624615" y="849085"/>
                  <a:pt x="596734" y="849085"/>
                </a:cubicBezTo>
                <a:cubicBezTo>
                  <a:pt x="541656" y="849085"/>
                  <a:pt x="492231" y="814251"/>
                  <a:pt x="439979" y="796834"/>
                </a:cubicBezTo>
                <a:cubicBezTo>
                  <a:pt x="435625" y="770708"/>
                  <a:pt x="442312" y="740010"/>
                  <a:pt x="426917" y="718457"/>
                </a:cubicBezTo>
                <a:cubicBezTo>
                  <a:pt x="400527" y="681511"/>
                  <a:pt x="270690" y="731388"/>
                  <a:pt x="270162" y="731520"/>
                </a:cubicBezTo>
                <a:cubicBezTo>
                  <a:pt x="248391" y="714103"/>
                  <a:pt x="222993" y="700437"/>
                  <a:pt x="204848" y="679268"/>
                </a:cubicBezTo>
                <a:cubicBezTo>
                  <a:pt x="195887" y="668814"/>
                  <a:pt x="195408" y="653364"/>
                  <a:pt x="191785" y="640080"/>
                </a:cubicBezTo>
                <a:cubicBezTo>
                  <a:pt x="189997" y="633523"/>
                  <a:pt x="147249" y="456481"/>
                  <a:pt x="139534" y="444137"/>
                </a:cubicBezTo>
                <a:cubicBezTo>
                  <a:pt x="132236" y="432460"/>
                  <a:pt x="113408" y="435428"/>
                  <a:pt x="100345" y="431074"/>
                </a:cubicBezTo>
                <a:cubicBezTo>
                  <a:pt x="0" y="330726"/>
                  <a:pt x="12894" y="365730"/>
                  <a:pt x="126471" y="104503"/>
                </a:cubicBezTo>
                <a:cubicBezTo>
                  <a:pt x="135324" y="84142"/>
                  <a:pt x="170014" y="95794"/>
                  <a:pt x="191785" y="91440"/>
                </a:cubicBezTo>
                <a:cubicBezTo>
                  <a:pt x="209202" y="95794"/>
                  <a:pt x="226774" y="99571"/>
                  <a:pt x="244037" y="104503"/>
                </a:cubicBezTo>
                <a:cubicBezTo>
                  <a:pt x="257276" y="108286"/>
                  <a:pt x="269643" y="119829"/>
                  <a:pt x="283225" y="117565"/>
                </a:cubicBezTo>
                <a:cubicBezTo>
                  <a:pt x="298711" y="114984"/>
                  <a:pt x="309351" y="100148"/>
                  <a:pt x="322414" y="91440"/>
                </a:cubicBezTo>
                <a:cubicBezTo>
                  <a:pt x="383374" y="100148"/>
                  <a:pt x="445352" y="103461"/>
                  <a:pt x="505294" y="117565"/>
                </a:cubicBezTo>
                <a:cubicBezTo>
                  <a:pt x="520576" y="121161"/>
                  <a:pt x="528783" y="143691"/>
                  <a:pt x="544482" y="143691"/>
                </a:cubicBezTo>
                <a:cubicBezTo>
                  <a:pt x="572021" y="143691"/>
                  <a:pt x="622859" y="117565"/>
                  <a:pt x="622859" y="117565"/>
                </a:cubicBezTo>
                <a:cubicBezTo>
                  <a:pt x="662048" y="126274"/>
                  <a:pt x="707023" y="121423"/>
                  <a:pt x="740425" y="143691"/>
                </a:cubicBezTo>
                <a:cubicBezTo>
                  <a:pt x="776655" y="167844"/>
                  <a:pt x="818802" y="248194"/>
                  <a:pt x="818802" y="248194"/>
                </a:cubicBezTo>
                <a:cubicBezTo>
                  <a:pt x="843359" y="231823"/>
                  <a:pt x="882193" y="203593"/>
                  <a:pt x="910242" y="195943"/>
                </a:cubicBezTo>
                <a:cubicBezTo>
                  <a:pt x="939947" y="187842"/>
                  <a:pt x="971202" y="187234"/>
                  <a:pt x="1001682" y="182880"/>
                </a:cubicBezTo>
                <a:cubicBezTo>
                  <a:pt x="1027808" y="174171"/>
                  <a:pt x="1052590" y="158716"/>
                  <a:pt x="1080059" y="156754"/>
                </a:cubicBezTo>
                <a:cubicBezTo>
                  <a:pt x="1115075" y="154253"/>
                  <a:pt x="1150023" y="176097"/>
                  <a:pt x="1184562" y="169817"/>
                </a:cubicBezTo>
                <a:cubicBezTo>
                  <a:pt x="1202738" y="166512"/>
                  <a:pt x="1208718" y="141366"/>
                  <a:pt x="1223751" y="130628"/>
                </a:cubicBezTo>
                <a:cubicBezTo>
                  <a:pt x="1239597" y="119310"/>
                  <a:pt x="1258585" y="113211"/>
                  <a:pt x="1276002" y="104503"/>
                </a:cubicBezTo>
                <a:cubicBezTo>
                  <a:pt x="1336962" y="113211"/>
                  <a:pt x="1398499" y="142705"/>
                  <a:pt x="1458882" y="130628"/>
                </a:cubicBezTo>
                <a:cubicBezTo>
                  <a:pt x="1480653" y="126274"/>
                  <a:pt x="1462928" y="85603"/>
                  <a:pt x="1471945" y="65314"/>
                </a:cubicBezTo>
                <a:cubicBezTo>
                  <a:pt x="1496702" y="9613"/>
                  <a:pt x="1504833" y="15163"/>
                  <a:pt x="1550322" y="0"/>
                </a:cubicBezTo>
                <a:cubicBezTo>
                  <a:pt x="1598219" y="8708"/>
                  <a:pt x="1649076" y="7401"/>
                  <a:pt x="1694014" y="26125"/>
                </a:cubicBezTo>
                <a:cubicBezTo>
                  <a:pt x="1706724" y="31421"/>
                  <a:pt x="1700919" y="52998"/>
                  <a:pt x="1707077" y="65314"/>
                </a:cubicBezTo>
                <a:cubicBezTo>
                  <a:pt x="1714098" y="79356"/>
                  <a:pt x="1724494" y="91440"/>
                  <a:pt x="1733202" y="104503"/>
                </a:cubicBezTo>
                <a:cubicBezTo>
                  <a:pt x="1737556" y="134983"/>
                  <a:pt x="1737418" y="166452"/>
                  <a:pt x="1746265" y="195943"/>
                </a:cubicBezTo>
                <a:cubicBezTo>
                  <a:pt x="1750776" y="210980"/>
                  <a:pt x="1765370" y="221089"/>
                  <a:pt x="1772391" y="235131"/>
                </a:cubicBezTo>
                <a:cubicBezTo>
                  <a:pt x="1778549" y="247447"/>
                  <a:pt x="1781671" y="261080"/>
                  <a:pt x="1785454" y="274320"/>
                </a:cubicBezTo>
                <a:cubicBezTo>
                  <a:pt x="1790386" y="291582"/>
                  <a:pt x="1785822" y="313876"/>
                  <a:pt x="1798517" y="326571"/>
                </a:cubicBezTo>
                <a:cubicBezTo>
                  <a:pt x="1811212" y="339266"/>
                  <a:pt x="1833351" y="335280"/>
                  <a:pt x="1850768" y="339634"/>
                </a:cubicBezTo>
                <a:cubicBezTo>
                  <a:pt x="1863831" y="348343"/>
                  <a:pt x="1881636" y="352447"/>
                  <a:pt x="1889957" y="365760"/>
                </a:cubicBezTo>
                <a:cubicBezTo>
                  <a:pt x="1904552" y="389113"/>
                  <a:pt x="1907374" y="418011"/>
                  <a:pt x="1916082" y="444137"/>
                </a:cubicBezTo>
                <a:cubicBezTo>
                  <a:pt x="1935301" y="501795"/>
                  <a:pt x="1922990" y="471015"/>
                  <a:pt x="1955271" y="535577"/>
                </a:cubicBezTo>
                <a:cubicBezTo>
                  <a:pt x="1946562" y="613954"/>
                  <a:pt x="1943901" y="693241"/>
                  <a:pt x="1929145" y="770708"/>
                </a:cubicBezTo>
                <a:cubicBezTo>
                  <a:pt x="1926207" y="786130"/>
                  <a:pt x="1915794" y="800772"/>
                  <a:pt x="1903019" y="809897"/>
                </a:cubicBezTo>
                <a:cubicBezTo>
                  <a:pt x="1883938" y="823526"/>
                  <a:pt x="1859476" y="827314"/>
                  <a:pt x="1837705" y="836023"/>
                </a:cubicBezTo>
                <a:cubicBezTo>
                  <a:pt x="1787908" y="823574"/>
                  <a:pt x="1784926" y="829052"/>
                  <a:pt x="1746265" y="796834"/>
                </a:cubicBezTo>
                <a:cubicBezTo>
                  <a:pt x="1732073" y="785007"/>
                  <a:pt x="1722448" y="767892"/>
                  <a:pt x="1707077" y="757645"/>
                </a:cubicBezTo>
                <a:cubicBezTo>
                  <a:pt x="1617013" y="697603"/>
                  <a:pt x="1697764" y="774459"/>
                  <a:pt x="1654825" y="731520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0" name="Figura a mano libera 29"/>
          <p:cNvSpPr/>
          <p:nvPr/>
        </p:nvSpPr>
        <p:spPr>
          <a:xfrm>
            <a:off x="4819650" y="4624388"/>
            <a:ext cx="3086100" cy="863600"/>
          </a:xfrm>
          <a:custGeom>
            <a:avLst/>
            <a:gdLst>
              <a:gd name="connsiteX0" fmla="*/ 1476699 w 3085631"/>
              <a:gd name="connsiteY0" fmla="*/ 261126 h 864188"/>
              <a:gd name="connsiteX1" fmla="*/ 1502825 w 3085631"/>
              <a:gd name="connsiteY1" fmla="*/ 195811 h 864188"/>
              <a:gd name="connsiteX2" fmla="*/ 1555076 w 3085631"/>
              <a:gd name="connsiteY2" fmla="*/ 143560 h 864188"/>
              <a:gd name="connsiteX3" fmla="*/ 1711831 w 3085631"/>
              <a:gd name="connsiteY3" fmla="*/ 52120 h 864188"/>
              <a:gd name="connsiteX4" fmla="*/ 1790208 w 3085631"/>
              <a:gd name="connsiteY4" fmla="*/ 39057 h 864188"/>
              <a:gd name="connsiteX5" fmla="*/ 1881648 w 3085631"/>
              <a:gd name="connsiteY5" fmla="*/ 52120 h 864188"/>
              <a:gd name="connsiteX6" fmla="*/ 1920836 w 3085631"/>
              <a:gd name="connsiteY6" fmla="*/ 91308 h 864188"/>
              <a:gd name="connsiteX7" fmla="*/ 2038402 w 3085631"/>
              <a:gd name="connsiteY7" fmla="*/ 143560 h 864188"/>
              <a:gd name="connsiteX8" fmla="*/ 2077591 w 3085631"/>
              <a:gd name="connsiteY8" fmla="*/ 169686 h 864188"/>
              <a:gd name="connsiteX9" fmla="*/ 2155968 w 3085631"/>
              <a:gd name="connsiteY9" fmla="*/ 117434 h 864188"/>
              <a:gd name="connsiteX10" fmla="*/ 2208219 w 3085631"/>
              <a:gd name="connsiteY10" fmla="*/ 104371 h 864188"/>
              <a:gd name="connsiteX11" fmla="*/ 2391099 w 3085631"/>
              <a:gd name="connsiteY11" fmla="*/ 78246 h 864188"/>
              <a:gd name="connsiteX12" fmla="*/ 2443351 w 3085631"/>
              <a:gd name="connsiteY12" fmla="*/ 52120 h 864188"/>
              <a:gd name="connsiteX13" fmla="*/ 2691545 w 3085631"/>
              <a:gd name="connsiteY13" fmla="*/ 78246 h 864188"/>
              <a:gd name="connsiteX14" fmla="*/ 2730733 w 3085631"/>
              <a:gd name="connsiteY14" fmla="*/ 130497 h 864188"/>
              <a:gd name="connsiteX15" fmla="*/ 2796048 w 3085631"/>
              <a:gd name="connsiteY15" fmla="*/ 208874 h 864188"/>
              <a:gd name="connsiteX16" fmla="*/ 2835236 w 3085631"/>
              <a:gd name="connsiteY16" fmla="*/ 169686 h 864188"/>
              <a:gd name="connsiteX17" fmla="*/ 3057305 w 3085631"/>
              <a:gd name="connsiteY17" fmla="*/ 221937 h 864188"/>
              <a:gd name="connsiteX18" fmla="*/ 3083431 w 3085631"/>
              <a:gd name="connsiteY18" fmla="*/ 300314 h 864188"/>
              <a:gd name="connsiteX19" fmla="*/ 3070368 w 3085631"/>
              <a:gd name="connsiteY19" fmla="*/ 378691 h 864188"/>
              <a:gd name="connsiteX20" fmla="*/ 3057305 w 3085631"/>
              <a:gd name="connsiteY20" fmla="*/ 470131 h 864188"/>
              <a:gd name="connsiteX21" fmla="*/ 3018116 w 3085631"/>
              <a:gd name="connsiteY21" fmla="*/ 522383 h 864188"/>
              <a:gd name="connsiteX22" fmla="*/ 2926676 w 3085631"/>
              <a:gd name="connsiteY22" fmla="*/ 666074 h 864188"/>
              <a:gd name="connsiteX23" fmla="*/ 2835236 w 3085631"/>
              <a:gd name="connsiteY23" fmla="*/ 718326 h 864188"/>
              <a:gd name="connsiteX24" fmla="*/ 2717671 w 3085631"/>
              <a:gd name="connsiteY24" fmla="*/ 705263 h 864188"/>
              <a:gd name="connsiteX25" fmla="*/ 2678482 w 3085631"/>
              <a:gd name="connsiteY25" fmla="*/ 679137 h 864188"/>
              <a:gd name="connsiteX26" fmla="*/ 2613168 w 3085631"/>
              <a:gd name="connsiteY26" fmla="*/ 653011 h 864188"/>
              <a:gd name="connsiteX27" fmla="*/ 2508665 w 3085631"/>
              <a:gd name="connsiteY27" fmla="*/ 718326 h 864188"/>
              <a:gd name="connsiteX28" fmla="*/ 2469476 w 3085631"/>
              <a:gd name="connsiteY28" fmla="*/ 731388 h 864188"/>
              <a:gd name="connsiteX29" fmla="*/ 2312722 w 3085631"/>
              <a:gd name="connsiteY29" fmla="*/ 783640 h 864188"/>
              <a:gd name="connsiteX30" fmla="*/ 2025339 w 3085631"/>
              <a:gd name="connsiteY30" fmla="*/ 770577 h 864188"/>
              <a:gd name="connsiteX31" fmla="*/ 1881648 w 3085631"/>
              <a:gd name="connsiteY31" fmla="*/ 731388 h 864188"/>
              <a:gd name="connsiteX32" fmla="*/ 1816333 w 3085631"/>
              <a:gd name="connsiteY32" fmla="*/ 718326 h 864188"/>
              <a:gd name="connsiteX33" fmla="*/ 1711831 w 3085631"/>
              <a:gd name="connsiteY33" fmla="*/ 731388 h 864188"/>
              <a:gd name="connsiteX34" fmla="*/ 1568139 w 3085631"/>
              <a:gd name="connsiteY34" fmla="*/ 809766 h 864188"/>
              <a:gd name="connsiteX35" fmla="*/ 1084813 w 3085631"/>
              <a:gd name="connsiteY35" fmla="*/ 822828 h 864188"/>
              <a:gd name="connsiteX36" fmla="*/ 758242 w 3085631"/>
              <a:gd name="connsiteY36" fmla="*/ 783640 h 864188"/>
              <a:gd name="connsiteX37" fmla="*/ 732116 w 3085631"/>
              <a:gd name="connsiteY37" fmla="*/ 744451 h 864188"/>
              <a:gd name="connsiteX38" fmla="*/ 261853 w 3085631"/>
              <a:gd name="connsiteY38" fmla="*/ 731388 h 864188"/>
              <a:gd name="connsiteX39" fmla="*/ 131225 w 3085631"/>
              <a:gd name="connsiteY39" fmla="*/ 574634 h 864188"/>
              <a:gd name="connsiteX40" fmla="*/ 118162 w 3085631"/>
              <a:gd name="connsiteY40" fmla="*/ 457068 h 864188"/>
              <a:gd name="connsiteX41" fmla="*/ 131225 w 3085631"/>
              <a:gd name="connsiteY41" fmla="*/ 417880 h 864188"/>
              <a:gd name="connsiteX42" fmla="*/ 65911 w 3085631"/>
              <a:gd name="connsiteY42" fmla="*/ 391754 h 864188"/>
              <a:gd name="connsiteX43" fmla="*/ 92036 w 3085631"/>
              <a:gd name="connsiteY43" fmla="*/ 130497 h 864188"/>
              <a:gd name="connsiteX44" fmla="*/ 222665 w 3085631"/>
              <a:gd name="connsiteY44" fmla="*/ 25994 h 864188"/>
              <a:gd name="connsiteX45" fmla="*/ 483922 w 3085631"/>
              <a:gd name="connsiteY45" fmla="*/ 130497 h 864188"/>
              <a:gd name="connsiteX46" fmla="*/ 510048 w 3085631"/>
              <a:gd name="connsiteY46" fmla="*/ 169686 h 864188"/>
              <a:gd name="connsiteX47" fmla="*/ 666802 w 3085631"/>
              <a:gd name="connsiteY47" fmla="*/ 143560 h 864188"/>
              <a:gd name="connsiteX48" fmla="*/ 901933 w 3085631"/>
              <a:gd name="connsiteY48" fmla="*/ 156623 h 864188"/>
              <a:gd name="connsiteX49" fmla="*/ 1293819 w 3085631"/>
              <a:gd name="connsiteY49" fmla="*/ 195811 h 864188"/>
              <a:gd name="connsiteX50" fmla="*/ 1346071 w 3085631"/>
              <a:gd name="connsiteY50" fmla="*/ 156623 h 864188"/>
              <a:gd name="connsiteX51" fmla="*/ 1385259 w 3085631"/>
              <a:gd name="connsiteY51" fmla="*/ 130497 h 864188"/>
              <a:gd name="connsiteX52" fmla="*/ 1463636 w 3085631"/>
              <a:gd name="connsiteY52" fmla="*/ 143560 h 864188"/>
              <a:gd name="connsiteX53" fmla="*/ 1476699 w 3085631"/>
              <a:gd name="connsiteY53" fmla="*/ 261126 h 86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085631" h="864188">
                <a:moveTo>
                  <a:pt x="1476699" y="261126"/>
                </a:moveTo>
                <a:cubicBezTo>
                  <a:pt x="1483231" y="269835"/>
                  <a:pt x="1489818" y="215322"/>
                  <a:pt x="1502825" y="195811"/>
                </a:cubicBezTo>
                <a:cubicBezTo>
                  <a:pt x="1516488" y="175316"/>
                  <a:pt x="1536666" y="159924"/>
                  <a:pt x="1555076" y="143560"/>
                </a:cubicBezTo>
                <a:cubicBezTo>
                  <a:pt x="1611865" y="93081"/>
                  <a:pt x="1635702" y="75544"/>
                  <a:pt x="1711831" y="52120"/>
                </a:cubicBezTo>
                <a:cubicBezTo>
                  <a:pt x="1737146" y="44331"/>
                  <a:pt x="1764082" y="43411"/>
                  <a:pt x="1790208" y="39057"/>
                </a:cubicBezTo>
                <a:cubicBezTo>
                  <a:pt x="1820688" y="43411"/>
                  <a:pt x="1853061" y="40685"/>
                  <a:pt x="1881648" y="52120"/>
                </a:cubicBezTo>
                <a:cubicBezTo>
                  <a:pt x="1898800" y="58981"/>
                  <a:pt x="1906057" y="80224"/>
                  <a:pt x="1920836" y="91308"/>
                </a:cubicBezTo>
                <a:cubicBezTo>
                  <a:pt x="1977333" y="133680"/>
                  <a:pt x="1978640" y="128619"/>
                  <a:pt x="2038402" y="143560"/>
                </a:cubicBezTo>
                <a:cubicBezTo>
                  <a:pt x="2051465" y="152269"/>
                  <a:pt x="2062265" y="173092"/>
                  <a:pt x="2077591" y="169686"/>
                </a:cubicBezTo>
                <a:cubicBezTo>
                  <a:pt x="2108243" y="162874"/>
                  <a:pt x="2125506" y="125050"/>
                  <a:pt x="2155968" y="117434"/>
                </a:cubicBezTo>
                <a:cubicBezTo>
                  <a:pt x="2173385" y="113080"/>
                  <a:pt x="2190615" y="107892"/>
                  <a:pt x="2208219" y="104371"/>
                </a:cubicBezTo>
                <a:cubicBezTo>
                  <a:pt x="2271006" y="91813"/>
                  <a:pt x="2326875" y="86273"/>
                  <a:pt x="2391099" y="78246"/>
                </a:cubicBezTo>
                <a:cubicBezTo>
                  <a:pt x="2408516" y="69537"/>
                  <a:pt x="2424459" y="56843"/>
                  <a:pt x="2443351" y="52120"/>
                </a:cubicBezTo>
                <a:cubicBezTo>
                  <a:pt x="2560346" y="22871"/>
                  <a:pt x="2565986" y="44002"/>
                  <a:pt x="2691545" y="78246"/>
                </a:cubicBezTo>
                <a:cubicBezTo>
                  <a:pt x="2704608" y="95663"/>
                  <a:pt x="2715338" y="115102"/>
                  <a:pt x="2730733" y="130497"/>
                </a:cubicBezTo>
                <a:cubicBezTo>
                  <a:pt x="2801909" y="201673"/>
                  <a:pt x="2771098" y="134027"/>
                  <a:pt x="2796048" y="208874"/>
                </a:cubicBezTo>
                <a:cubicBezTo>
                  <a:pt x="2809111" y="195811"/>
                  <a:pt x="2816905" y="171977"/>
                  <a:pt x="2835236" y="169686"/>
                </a:cubicBezTo>
                <a:cubicBezTo>
                  <a:pt x="2982563" y="151270"/>
                  <a:pt x="2976584" y="161396"/>
                  <a:pt x="3057305" y="221937"/>
                </a:cubicBezTo>
                <a:cubicBezTo>
                  <a:pt x="3066014" y="248063"/>
                  <a:pt x="3081144" y="272870"/>
                  <a:pt x="3083431" y="300314"/>
                </a:cubicBezTo>
                <a:cubicBezTo>
                  <a:pt x="3085631" y="326709"/>
                  <a:pt x="3074395" y="352513"/>
                  <a:pt x="3070368" y="378691"/>
                </a:cubicBezTo>
                <a:cubicBezTo>
                  <a:pt x="3065686" y="409122"/>
                  <a:pt x="3067827" y="441195"/>
                  <a:pt x="3057305" y="470131"/>
                </a:cubicBezTo>
                <a:cubicBezTo>
                  <a:pt x="3049865" y="490592"/>
                  <a:pt x="3028689" y="503351"/>
                  <a:pt x="3018116" y="522383"/>
                </a:cubicBezTo>
                <a:cubicBezTo>
                  <a:pt x="2972302" y="604848"/>
                  <a:pt x="3017240" y="590604"/>
                  <a:pt x="2926676" y="666074"/>
                </a:cubicBezTo>
                <a:cubicBezTo>
                  <a:pt x="2899707" y="688548"/>
                  <a:pt x="2865716" y="700909"/>
                  <a:pt x="2835236" y="718326"/>
                </a:cubicBezTo>
                <a:cubicBezTo>
                  <a:pt x="2796048" y="713972"/>
                  <a:pt x="2755923" y="714826"/>
                  <a:pt x="2717671" y="705263"/>
                </a:cubicBezTo>
                <a:cubicBezTo>
                  <a:pt x="2702440" y="701455"/>
                  <a:pt x="2692524" y="686158"/>
                  <a:pt x="2678482" y="679137"/>
                </a:cubicBezTo>
                <a:cubicBezTo>
                  <a:pt x="2657509" y="668650"/>
                  <a:pt x="2634939" y="661720"/>
                  <a:pt x="2613168" y="653011"/>
                </a:cubicBezTo>
                <a:cubicBezTo>
                  <a:pt x="2507887" y="679331"/>
                  <a:pt x="2613581" y="643386"/>
                  <a:pt x="2508665" y="718326"/>
                </a:cubicBezTo>
                <a:cubicBezTo>
                  <a:pt x="2497460" y="726329"/>
                  <a:pt x="2482261" y="726274"/>
                  <a:pt x="2469476" y="731388"/>
                </a:cubicBezTo>
                <a:cubicBezTo>
                  <a:pt x="2341645" y="782520"/>
                  <a:pt x="2421255" y="761933"/>
                  <a:pt x="2312722" y="783640"/>
                </a:cubicBezTo>
                <a:cubicBezTo>
                  <a:pt x="2216928" y="779286"/>
                  <a:pt x="2120756" y="780119"/>
                  <a:pt x="2025339" y="770577"/>
                </a:cubicBezTo>
                <a:cubicBezTo>
                  <a:pt x="1919199" y="759963"/>
                  <a:pt x="1950405" y="748577"/>
                  <a:pt x="1881648" y="731388"/>
                </a:cubicBezTo>
                <a:cubicBezTo>
                  <a:pt x="1860108" y="726003"/>
                  <a:pt x="1838105" y="722680"/>
                  <a:pt x="1816333" y="718326"/>
                </a:cubicBezTo>
                <a:cubicBezTo>
                  <a:pt x="1781499" y="722680"/>
                  <a:pt x="1745888" y="722874"/>
                  <a:pt x="1711831" y="731388"/>
                </a:cubicBezTo>
                <a:cubicBezTo>
                  <a:pt x="1676588" y="740199"/>
                  <a:pt x="1589218" y="807371"/>
                  <a:pt x="1568139" y="809766"/>
                </a:cubicBezTo>
                <a:cubicBezTo>
                  <a:pt x="1408002" y="827963"/>
                  <a:pt x="1245922" y="818474"/>
                  <a:pt x="1084813" y="822828"/>
                </a:cubicBezTo>
                <a:cubicBezTo>
                  <a:pt x="960737" y="864188"/>
                  <a:pt x="1006282" y="855985"/>
                  <a:pt x="758242" y="783640"/>
                </a:cubicBezTo>
                <a:cubicBezTo>
                  <a:pt x="743170" y="779244"/>
                  <a:pt x="740825" y="757514"/>
                  <a:pt x="732116" y="744451"/>
                </a:cubicBezTo>
                <a:cubicBezTo>
                  <a:pt x="591264" y="753841"/>
                  <a:pt x="395427" y="777448"/>
                  <a:pt x="261853" y="731388"/>
                </a:cubicBezTo>
                <a:cubicBezTo>
                  <a:pt x="190397" y="706748"/>
                  <a:pt x="160876" y="633936"/>
                  <a:pt x="131225" y="574634"/>
                </a:cubicBezTo>
                <a:cubicBezTo>
                  <a:pt x="126871" y="535445"/>
                  <a:pt x="118162" y="496498"/>
                  <a:pt x="118162" y="457068"/>
                </a:cubicBezTo>
                <a:cubicBezTo>
                  <a:pt x="118162" y="443299"/>
                  <a:pt x="139827" y="428632"/>
                  <a:pt x="131225" y="417880"/>
                </a:cubicBezTo>
                <a:cubicBezTo>
                  <a:pt x="116577" y="399570"/>
                  <a:pt x="87682" y="400463"/>
                  <a:pt x="65911" y="391754"/>
                </a:cubicBezTo>
                <a:cubicBezTo>
                  <a:pt x="17176" y="294286"/>
                  <a:pt x="0" y="288272"/>
                  <a:pt x="92036" y="130497"/>
                </a:cubicBezTo>
                <a:cubicBezTo>
                  <a:pt x="120133" y="82331"/>
                  <a:pt x="222665" y="25994"/>
                  <a:pt x="222665" y="25994"/>
                </a:cubicBezTo>
                <a:cubicBezTo>
                  <a:pt x="416840" y="40931"/>
                  <a:pt x="366475" y="0"/>
                  <a:pt x="483922" y="130497"/>
                </a:cubicBezTo>
                <a:cubicBezTo>
                  <a:pt x="494425" y="142167"/>
                  <a:pt x="501339" y="156623"/>
                  <a:pt x="510048" y="169686"/>
                </a:cubicBezTo>
                <a:cubicBezTo>
                  <a:pt x="565080" y="155928"/>
                  <a:pt x="605643" y="143560"/>
                  <a:pt x="666802" y="143560"/>
                </a:cubicBezTo>
                <a:cubicBezTo>
                  <a:pt x="745300" y="143560"/>
                  <a:pt x="823556" y="152269"/>
                  <a:pt x="901933" y="156623"/>
                </a:cubicBezTo>
                <a:cubicBezTo>
                  <a:pt x="1133158" y="233697"/>
                  <a:pt x="1003695" y="211929"/>
                  <a:pt x="1293819" y="195811"/>
                </a:cubicBezTo>
                <a:cubicBezTo>
                  <a:pt x="1311236" y="182748"/>
                  <a:pt x="1328355" y="169277"/>
                  <a:pt x="1346071" y="156623"/>
                </a:cubicBezTo>
                <a:cubicBezTo>
                  <a:pt x="1358846" y="147498"/>
                  <a:pt x="1369656" y="132231"/>
                  <a:pt x="1385259" y="130497"/>
                </a:cubicBezTo>
                <a:cubicBezTo>
                  <a:pt x="1411583" y="127572"/>
                  <a:pt x="1437510" y="139206"/>
                  <a:pt x="1463636" y="143560"/>
                </a:cubicBezTo>
                <a:cubicBezTo>
                  <a:pt x="1480830" y="195141"/>
                  <a:pt x="1470168" y="252418"/>
                  <a:pt x="1476699" y="261126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1" name="Figura a mano libera 30"/>
          <p:cNvSpPr/>
          <p:nvPr/>
        </p:nvSpPr>
        <p:spPr>
          <a:xfrm>
            <a:off x="3811588" y="5440363"/>
            <a:ext cx="1863725" cy="754062"/>
          </a:xfrm>
          <a:custGeom>
            <a:avLst/>
            <a:gdLst>
              <a:gd name="connsiteX0" fmla="*/ 760164 w 1863705"/>
              <a:gd name="connsiteY0" fmla="*/ 32794 h 753741"/>
              <a:gd name="connsiteX1" fmla="*/ 1047547 w 1863705"/>
              <a:gd name="connsiteY1" fmla="*/ 45857 h 753741"/>
              <a:gd name="connsiteX2" fmla="*/ 1060610 w 1863705"/>
              <a:gd name="connsiteY2" fmla="*/ 6668 h 753741"/>
              <a:gd name="connsiteX3" fmla="*/ 1112861 w 1863705"/>
              <a:gd name="connsiteY3" fmla="*/ 19731 h 753741"/>
              <a:gd name="connsiteX4" fmla="*/ 1308804 w 1863705"/>
              <a:gd name="connsiteY4" fmla="*/ 111171 h 753741"/>
              <a:gd name="connsiteX5" fmla="*/ 1347993 w 1863705"/>
              <a:gd name="connsiteY5" fmla="*/ 71983 h 753741"/>
              <a:gd name="connsiteX6" fmla="*/ 1570061 w 1863705"/>
              <a:gd name="connsiteY6" fmla="*/ 71983 h 753741"/>
              <a:gd name="connsiteX7" fmla="*/ 1583124 w 1863705"/>
              <a:gd name="connsiteY7" fmla="*/ 111171 h 753741"/>
              <a:gd name="connsiteX8" fmla="*/ 1609250 w 1863705"/>
              <a:gd name="connsiteY8" fmla="*/ 150360 h 753741"/>
              <a:gd name="connsiteX9" fmla="*/ 1844381 w 1863705"/>
              <a:gd name="connsiteY9" fmla="*/ 189548 h 753741"/>
              <a:gd name="connsiteX10" fmla="*/ 1857444 w 1863705"/>
              <a:gd name="connsiteY10" fmla="*/ 254863 h 753741"/>
              <a:gd name="connsiteX11" fmla="*/ 1844381 w 1863705"/>
              <a:gd name="connsiteY11" fmla="*/ 516120 h 753741"/>
              <a:gd name="connsiteX12" fmla="*/ 1792130 w 1863705"/>
              <a:gd name="connsiteY12" fmla="*/ 542246 h 753741"/>
              <a:gd name="connsiteX13" fmla="*/ 1752941 w 1863705"/>
              <a:gd name="connsiteY13" fmla="*/ 568371 h 753741"/>
              <a:gd name="connsiteX14" fmla="*/ 1478621 w 1863705"/>
              <a:gd name="connsiteY14" fmla="*/ 581434 h 753741"/>
              <a:gd name="connsiteX15" fmla="*/ 1295741 w 1863705"/>
              <a:gd name="connsiteY15" fmla="*/ 594497 h 753741"/>
              <a:gd name="connsiteX16" fmla="*/ 1204301 w 1863705"/>
              <a:gd name="connsiteY16" fmla="*/ 607560 h 753741"/>
              <a:gd name="connsiteX17" fmla="*/ 1178175 w 1863705"/>
              <a:gd name="connsiteY17" fmla="*/ 646748 h 753741"/>
              <a:gd name="connsiteX18" fmla="*/ 1125924 w 1863705"/>
              <a:gd name="connsiteY18" fmla="*/ 699000 h 753741"/>
              <a:gd name="connsiteX19" fmla="*/ 1073673 w 1863705"/>
              <a:gd name="connsiteY19" fmla="*/ 712063 h 753741"/>
              <a:gd name="connsiteX20" fmla="*/ 956107 w 1863705"/>
              <a:gd name="connsiteY20" fmla="*/ 751251 h 753741"/>
              <a:gd name="connsiteX21" fmla="*/ 773227 w 1863705"/>
              <a:gd name="connsiteY21" fmla="*/ 738188 h 753741"/>
              <a:gd name="connsiteX22" fmla="*/ 707913 w 1863705"/>
              <a:gd name="connsiteY22" fmla="*/ 685937 h 753741"/>
              <a:gd name="connsiteX23" fmla="*/ 668724 w 1863705"/>
              <a:gd name="connsiteY23" fmla="*/ 659811 h 753741"/>
              <a:gd name="connsiteX24" fmla="*/ 498907 w 1863705"/>
              <a:gd name="connsiteY24" fmla="*/ 672874 h 753741"/>
              <a:gd name="connsiteX25" fmla="*/ 459718 w 1863705"/>
              <a:gd name="connsiteY25" fmla="*/ 685937 h 753741"/>
              <a:gd name="connsiteX26" fmla="*/ 302964 w 1863705"/>
              <a:gd name="connsiteY26" fmla="*/ 646748 h 753741"/>
              <a:gd name="connsiteX27" fmla="*/ 263775 w 1863705"/>
              <a:gd name="connsiteY27" fmla="*/ 594497 h 753741"/>
              <a:gd name="connsiteX28" fmla="*/ 237650 w 1863705"/>
              <a:gd name="connsiteY28" fmla="*/ 542246 h 753741"/>
              <a:gd name="connsiteX29" fmla="*/ 93958 w 1863705"/>
              <a:gd name="connsiteY29" fmla="*/ 503057 h 753741"/>
              <a:gd name="connsiteX30" fmla="*/ 41707 w 1863705"/>
              <a:gd name="connsiteY30" fmla="*/ 424680 h 753741"/>
              <a:gd name="connsiteX31" fmla="*/ 67833 w 1863705"/>
              <a:gd name="connsiteY31" fmla="*/ 111171 h 753741"/>
              <a:gd name="connsiteX32" fmla="*/ 159273 w 1863705"/>
              <a:gd name="connsiteY32" fmla="*/ 98108 h 753741"/>
              <a:gd name="connsiteX33" fmla="*/ 263775 w 1863705"/>
              <a:gd name="connsiteY33" fmla="*/ 85046 h 753741"/>
              <a:gd name="connsiteX34" fmla="*/ 472781 w 1863705"/>
              <a:gd name="connsiteY34" fmla="*/ 71983 h 753741"/>
              <a:gd name="connsiteX35" fmla="*/ 498907 w 1863705"/>
              <a:gd name="connsiteY35" fmla="*/ 111171 h 753741"/>
              <a:gd name="connsiteX36" fmla="*/ 511970 w 1863705"/>
              <a:gd name="connsiteY36" fmla="*/ 150360 h 753741"/>
              <a:gd name="connsiteX37" fmla="*/ 590347 w 1863705"/>
              <a:gd name="connsiteY37" fmla="*/ 163423 h 753741"/>
              <a:gd name="connsiteX38" fmla="*/ 629535 w 1863705"/>
              <a:gd name="connsiteY38" fmla="*/ 176486 h 753741"/>
              <a:gd name="connsiteX39" fmla="*/ 681787 w 1863705"/>
              <a:gd name="connsiteY39" fmla="*/ 98108 h 753741"/>
              <a:gd name="connsiteX40" fmla="*/ 760164 w 1863705"/>
              <a:gd name="connsiteY40" fmla="*/ 85046 h 75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63705" h="753741">
                <a:moveTo>
                  <a:pt x="760164" y="32794"/>
                </a:moveTo>
                <a:cubicBezTo>
                  <a:pt x="855958" y="37148"/>
                  <a:pt x="952014" y="54164"/>
                  <a:pt x="1047547" y="45857"/>
                </a:cubicBezTo>
                <a:cubicBezTo>
                  <a:pt x="1061265" y="44664"/>
                  <a:pt x="1047825" y="11782"/>
                  <a:pt x="1060610" y="6668"/>
                </a:cubicBezTo>
                <a:cubicBezTo>
                  <a:pt x="1077279" y="0"/>
                  <a:pt x="1095444" y="15377"/>
                  <a:pt x="1112861" y="19731"/>
                </a:cubicBezTo>
                <a:cubicBezTo>
                  <a:pt x="1152757" y="179312"/>
                  <a:pt x="1103186" y="126988"/>
                  <a:pt x="1308804" y="111171"/>
                </a:cubicBezTo>
                <a:cubicBezTo>
                  <a:pt x="1321867" y="98108"/>
                  <a:pt x="1331953" y="81148"/>
                  <a:pt x="1347993" y="71983"/>
                </a:cubicBezTo>
                <a:cubicBezTo>
                  <a:pt x="1402113" y="41057"/>
                  <a:pt x="1550604" y="70486"/>
                  <a:pt x="1570061" y="71983"/>
                </a:cubicBezTo>
                <a:cubicBezTo>
                  <a:pt x="1574415" y="85046"/>
                  <a:pt x="1576966" y="98855"/>
                  <a:pt x="1583124" y="111171"/>
                </a:cubicBezTo>
                <a:cubicBezTo>
                  <a:pt x="1590145" y="125213"/>
                  <a:pt x="1598149" y="139258"/>
                  <a:pt x="1609250" y="150360"/>
                </a:cubicBezTo>
                <a:cubicBezTo>
                  <a:pt x="1669456" y="210567"/>
                  <a:pt x="1772230" y="184738"/>
                  <a:pt x="1844381" y="189548"/>
                </a:cubicBezTo>
                <a:cubicBezTo>
                  <a:pt x="1848735" y="211320"/>
                  <a:pt x="1857444" y="232660"/>
                  <a:pt x="1857444" y="254863"/>
                </a:cubicBezTo>
                <a:cubicBezTo>
                  <a:pt x="1857444" y="342057"/>
                  <a:pt x="1863705" y="431094"/>
                  <a:pt x="1844381" y="516120"/>
                </a:cubicBezTo>
                <a:cubicBezTo>
                  <a:pt x="1840065" y="535109"/>
                  <a:pt x="1809037" y="532585"/>
                  <a:pt x="1792130" y="542246"/>
                </a:cubicBezTo>
                <a:cubicBezTo>
                  <a:pt x="1778499" y="550035"/>
                  <a:pt x="1768519" y="566424"/>
                  <a:pt x="1752941" y="568371"/>
                </a:cubicBezTo>
                <a:cubicBezTo>
                  <a:pt x="1662104" y="579725"/>
                  <a:pt x="1570061" y="577080"/>
                  <a:pt x="1478621" y="581434"/>
                </a:cubicBezTo>
                <a:cubicBezTo>
                  <a:pt x="1348423" y="613984"/>
                  <a:pt x="1409536" y="613463"/>
                  <a:pt x="1295741" y="594497"/>
                </a:cubicBezTo>
                <a:cubicBezTo>
                  <a:pt x="1265261" y="598851"/>
                  <a:pt x="1232437" y="595055"/>
                  <a:pt x="1204301" y="607560"/>
                </a:cubicBezTo>
                <a:cubicBezTo>
                  <a:pt x="1189955" y="613936"/>
                  <a:pt x="1188392" y="634828"/>
                  <a:pt x="1178175" y="646748"/>
                </a:cubicBezTo>
                <a:cubicBezTo>
                  <a:pt x="1162145" y="665450"/>
                  <a:pt x="1146811" y="685945"/>
                  <a:pt x="1125924" y="699000"/>
                </a:cubicBezTo>
                <a:cubicBezTo>
                  <a:pt x="1110700" y="708515"/>
                  <a:pt x="1090832" y="706783"/>
                  <a:pt x="1073673" y="712063"/>
                </a:cubicBezTo>
                <a:cubicBezTo>
                  <a:pt x="1034191" y="724211"/>
                  <a:pt x="956107" y="751251"/>
                  <a:pt x="956107" y="751251"/>
                </a:cubicBezTo>
                <a:cubicBezTo>
                  <a:pt x="895147" y="746897"/>
                  <a:pt x="832330" y="753741"/>
                  <a:pt x="773227" y="738188"/>
                </a:cubicBezTo>
                <a:cubicBezTo>
                  <a:pt x="746264" y="731093"/>
                  <a:pt x="730218" y="702665"/>
                  <a:pt x="707913" y="685937"/>
                </a:cubicBezTo>
                <a:cubicBezTo>
                  <a:pt x="695353" y="676517"/>
                  <a:pt x="681787" y="668520"/>
                  <a:pt x="668724" y="659811"/>
                </a:cubicBezTo>
                <a:cubicBezTo>
                  <a:pt x="612118" y="664165"/>
                  <a:pt x="555241" y="665832"/>
                  <a:pt x="498907" y="672874"/>
                </a:cubicBezTo>
                <a:cubicBezTo>
                  <a:pt x="485244" y="674582"/>
                  <a:pt x="473367" y="687757"/>
                  <a:pt x="459718" y="685937"/>
                </a:cubicBezTo>
                <a:cubicBezTo>
                  <a:pt x="406331" y="678819"/>
                  <a:pt x="355215" y="659811"/>
                  <a:pt x="302964" y="646748"/>
                </a:cubicBezTo>
                <a:cubicBezTo>
                  <a:pt x="289901" y="629331"/>
                  <a:pt x="275314" y="612959"/>
                  <a:pt x="263775" y="594497"/>
                </a:cubicBezTo>
                <a:cubicBezTo>
                  <a:pt x="253454" y="577984"/>
                  <a:pt x="254795" y="551478"/>
                  <a:pt x="237650" y="542246"/>
                </a:cubicBezTo>
                <a:cubicBezTo>
                  <a:pt x="193938" y="518708"/>
                  <a:pt x="141855" y="516120"/>
                  <a:pt x="93958" y="503057"/>
                </a:cubicBezTo>
                <a:cubicBezTo>
                  <a:pt x="76541" y="476931"/>
                  <a:pt x="55749" y="452764"/>
                  <a:pt x="41707" y="424680"/>
                </a:cubicBezTo>
                <a:cubicBezTo>
                  <a:pt x="0" y="341265"/>
                  <a:pt x="61721" y="124005"/>
                  <a:pt x="67833" y="111171"/>
                </a:cubicBezTo>
                <a:cubicBezTo>
                  <a:pt x="81070" y="83372"/>
                  <a:pt x="128754" y="102177"/>
                  <a:pt x="159273" y="98108"/>
                </a:cubicBezTo>
                <a:lnTo>
                  <a:pt x="263775" y="85046"/>
                </a:lnTo>
                <a:cubicBezTo>
                  <a:pt x="339775" y="34379"/>
                  <a:pt x="325015" y="32579"/>
                  <a:pt x="472781" y="71983"/>
                </a:cubicBezTo>
                <a:cubicBezTo>
                  <a:pt x="487950" y="76028"/>
                  <a:pt x="490198" y="98108"/>
                  <a:pt x="498907" y="111171"/>
                </a:cubicBezTo>
                <a:cubicBezTo>
                  <a:pt x="503261" y="124234"/>
                  <a:pt x="500015" y="143528"/>
                  <a:pt x="511970" y="150360"/>
                </a:cubicBezTo>
                <a:cubicBezTo>
                  <a:pt x="534966" y="163501"/>
                  <a:pt x="564492" y="157677"/>
                  <a:pt x="590347" y="163423"/>
                </a:cubicBezTo>
                <a:cubicBezTo>
                  <a:pt x="603788" y="166410"/>
                  <a:pt x="616472" y="172132"/>
                  <a:pt x="629535" y="176486"/>
                </a:cubicBezTo>
                <a:cubicBezTo>
                  <a:pt x="753211" y="94035"/>
                  <a:pt x="585383" y="218613"/>
                  <a:pt x="681787" y="98108"/>
                </a:cubicBezTo>
                <a:cubicBezTo>
                  <a:pt x="695541" y="80915"/>
                  <a:pt x="743092" y="85046"/>
                  <a:pt x="760164" y="85046"/>
                </a:cubicBezTo>
              </a:path>
            </a:pathLst>
          </a:cu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cxnSp>
        <p:nvCxnSpPr>
          <p:cNvPr id="54" name="Connettore 2 53"/>
          <p:cNvCxnSpPr>
            <a:stCxn id="15" idx="38"/>
          </p:cNvCxnSpPr>
          <p:nvPr/>
        </p:nvCxnSpPr>
        <p:spPr>
          <a:xfrm flipH="1">
            <a:off x="2771775" y="3122613"/>
            <a:ext cx="441325" cy="19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2 55"/>
          <p:cNvCxnSpPr/>
          <p:nvPr/>
        </p:nvCxnSpPr>
        <p:spPr>
          <a:xfrm>
            <a:off x="6588125" y="3141663"/>
            <a:ext cx="2873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2 57"/>
          <p:cNvCxnSpPr/>
          <p:nvPr/>
        </p:nvCxnSpPr>
        <p:spPr>
          <a:xfrm rot="5400000">
            <a:off x="3635375" y="3500438"/>
            <a:ext cx="649287" cy="649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2 59"/>
          <p:cNvCxnSpPr>
            <a:stCxn id="17" idx="5"/>
          </p:cNvCxnSpPr>
          <p:nvPr/>
        </p:nvCxnSpPr>
        <p:spPr>
          <a:xfrm>
            <a:off x="5486400" y="3527425"/>
            <a:ext cx="598488" cy="4778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2 61"/>
          <p:cNvCxnSpPr/>
          <p:nvPr/>
        </p:nvCxnSpPr>
        <p:spPr>
          <a:xfrm rot="16200000" flipH="1">
            <a:off x="4715669" y="3861594"/>
            <a:ext cx="1441450" cy="719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2 67"/>
          <p:cNvCxnSpPr/>
          <p:nvPr/>
        </p:nvCxnSpPr>
        <p:spPr>
          <a:xfrm rot="10800000" flipV="1">
            <a:off x="1547813" y="3429000"/>
            <a:ext cx="1728787" cy="1223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2 71"/>
          <p:cNvCxnSpPr/>
          <p:nvPr/>
        </p:nvCxnSpPr>
        <p:spPr>
          <a:xfrm rot="5400000">
            <a:off x="3599656" y="4114007"/>
            <a:ext cx="1800225" cy="719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		OBIETTIVO</a:t>
            </a:r>
          </a:p>
        </p:txBody>
      </p:sp>
      <p:sp>
        <p:nvSpPr>
          <p:cNvPr id="3072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dirty="0" smtClean="0">
              <a:solidFill>
                <a:srgbClr val="00B0F0"/>
              </a:solidFill>
            </a:endParaRPr>
          </a:p>
          <a:p>
            <a:pPr eaLnBrk="1" hangingPunct="1"/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Definito in termini di risultato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Perseguibile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Chiaro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Valutabile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Costruito sulle risorse disponibili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Finalizzato in modo esplicito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dirty="0" smtClean="0"/>
          </a:p>
        </p:txBody>
      </p:sp>
      <p:sp>
        <p:nvSpPr>
          <p:cNvPr id="1536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b="1" i="1" dirty="0" smtClean="0">
              <a:solidFill>
                <a:srgbClr val="0070C0"/>
              </a:solidFill>
              <a:latin typeface="Bradley Hand ITC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b="1" i="1" dirty="0" smtClean="0">
                <a:solidFill>
                  <a:srgbClr val="0070C0"/>
                </a:solidFill>
                <a:latin typeface="Bradley Hand ITC"/>
              </a:rPr>
              <a:t>PER CAPIRE SE STESSO L’UOMO HA BISOGNO </a:t>
            </a:r>
            <a:r>
              <a:rPr lang="it-IT" b="1" i="1" dirty="0" err="1" smtClean="0">
                <a:solidFill>
                  <a:srgbClr val="0070C0"/>
                </a:solidFill>
                <a:latin typeface="Bradley Hand ITC"/>
              </a:rPr>
              <a:t>DI</a:t>
            </a:r>
            <a:r>
              <a:rPr lang="it-IT" b="1" i="1" dirty="0" smtClean="0">
                <a:solidFill>
                  <a:srgbClr val="0070C0"/>
                </a:solidFill>
                <a:latin typeface="Bradley Hand ITC"/>
              </a:rPr>
              <a:t> ESSERE CAPITO DALL’ALTRO.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b="1" i="1" dirty="0" smtClean="0">
                <a:solidFill>
                  <a:srgbClr val="0070C0"/>
                </a:solidFill>
                <a:latin typeface="Bradley Hand ITC"/>
              </a:rPr>
              <a:t>PER ESSERE CAPITO DALL’ALTRO HA BISOGNO </a:t>
            </a:r>
            <a:r>
              <a:rPr lang="it-IT" b="1" i="1" dirty="0" err="1" smtClean="0">
                <a:solidFill>
                  <a:srgbClr val="0070C0"/>
                </a:solidFill>
                <a:latin typeface="Bradley Hand ITC"/>
              </a:rPr>
              <a:t>DI</a:t>
            </a:r>
            <a:r>
              <a:rPr lang="it-IT" b="1" i="1" dirty="0" smtClean="0">
                <a:solidFill>
                  <a:srgbClr val="0070C0"/>
                </a:solidFill>
                <a:latin typeface="Bradley Hand ITC"/>
              </a:rPr>
              <a:t> CAPIRE L’ALTRO “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b="1" i="1" dirty="0" smtClean="0">
                <a:solidFill>
                  <a:srgbClr val="0070C0"/>
                </a:solidFill>
                <a:latin typeface="Bradley Hand ITC"/>
              </a:rPr>
              <a:t>							</a:t>
            </a:r>
            <a:r>
              <a:rPr lang="it-IT" b="1" i="1" dirty="0" err="1" smtClean="0">
                <a:solidFill>
                  <a:srgbClr val="0070C0"/>
                </a:solidFill>
                <a:latin typeface="Bradley Hand ITC"/>
              </a:rPr>
              <a:t>Hora</a:t>
            </a:r>
            <a:r>
              <a:rPr lang="it-IT" b="1" i="1" dirty="0" smtClean="0">
                <a:solidFill>
                  <a:srgbClr val="0070C0"/>
                </a:solidFill>
                <a:latin typeface="Bradley Hand ITC"/>
              </a:rPr>
              <a:t>, 1959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		METODO</a:t>
            </a:r>
          </a:p>
        </p:txBody>
      </p:sp>
      <p:sp>
        <p:nvSpPr>
          <p:cNvPr id="3174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dirty="0" smtClean="0">
              <a:solidFill>
                <a:srgbClr val="00B0F0"/>
              </a:solidFill>
            </a:endParaRPr>
          </a:p>
          <a:p>
            <a:pPr eaLnBrk="1" hangingPunct="1"/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Analisi delle risorse e dei vincoli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Discussione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Decisione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Pianificazione dell’uso del tempo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Strumenti per risolvere i problemi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			RUOLI</a:t>
            </a:r>
            <a:r>
              <a:rPr lang="it-IT" dirty="0" smtClean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32770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MOLTEPLICITA’ DEI RUOLI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FLESSIBILITA’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INTERDIPENDENZA</a:t>
            </a:r>
            <a:r>
              <a:rPr lang="it-IT" dirty="0" smtClean="0">
                <a:solidFill>
                  <a:srgbClr val="00B0F0"/>
                </a:solidFill>
              </a:rPr>
              <a:t>	</a:t>
            </a: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smtClean="0">
                <a:solidFill>
                  <a:srgbClr val="0070C0"/>
                </a:solidFill>
              </a:rPr>
              <a:t>CONFLITTUALITA’ TRA I RUOLI</a:t>
            </a:r>
            <a:r>
              <a:rPr lang="it-IT" dirty="0" smtClean="0">
                <a:solidFill>
                  <a:srgbClr val="00B0F0"/>
                </a:solidFill>
              </a:rPr>
              <a:t>		</a:t>
            </a:r>
            <a:r>
              <a:rPr lang="it-IT" dirty="0" smtClean="0">
                <a:solidFill>
                  <a:srgbClr val="0070C0"/>
                </a:solidFill>
              </a:rPr>
              <a:t>	</a:t>
            </a:r>
            <a:endParaRPr lang="it-IT" sz="24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o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          LA LEADERSHIP</a:t>
            </a:r>
          </a:p>
        </p:txBody>
      </p:sp>
      <p:sp>
        <p:nvSpPr>
          <p:cNvPr id="34818" name="Segnaposto testo 2"/>
          <p:cNvSpPr>
            <a:spLocks noGrp="1"/>
          </p:cNvSpPr>
          <p:nvPr>
            <p:ph type="body" idx="1"/>
          </p:nvPr>
        </p:nvSpPr>
        <p:spPr>
          <a:xfrm>
            <a:off x="467544" y="2204864"/>
            <a:ext cx="4040188" cy="658812"/>
          </a:xfrm>
        </p:spPr>
        <p:txBody>
          <a:bodyPr/>
          <a:lstStyle/>
          <a:p>
            <a:pPr eaLnBrk="1" hangingPunct="1"/>
            <a:r>
              <a:rPr lang="it-IT" dirty="0" smtClean="0">
                <a:solidFill>
                  <a:srgbClr val="0070C0"/>
                </a:solidFill>
              </a:rPr>
              <a:t>ISTITUZIONALE</a:t>
            </a:r>
          </a:p>
        </p:txBody>
      </p:sp>
      <p:sp>
        <p:nvSpPr>
          <p:cNvPr id="34819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4008" y="2204864"/>
            <a:ext cx="4042792" cy="632346"/>
          </a:xfrm>
        </p:spPr>
        <p:txBody>
          <a:bodyPr/>
          <a:lstStyle/>
          <a:p>
            <a:pPr eaLnBrk="1" hangingPunct="1"/>
            <a:r>
              <a:rPr lang="it-IT" dirty="0" smtClean="0">
                <a:solidFill>
                  <a:srgbClr val="0070C0"/>
                </a:solidFill>
              </a:rPr>
              <a:t>FUNZIONALE</a:t>
            </a:r>
          </a:p>
        </p:txBody>
      </p:sp>
      <p:sp>
        <p:nvSpPr>
          <p:cNvPr id="34820" name="Segnaposto contenuto 4"/>
          <p:cNvSpPr>
            <a:spLocks noGrp="1"/>
          </p:cNvSpPr>
          <p:nvPr>
            <p:ph sz="quarter" idx="2"/>
          </p:nvPr>
        </p:nvSpPr>
        <p:spPr>
          <a:xfrm>
            <a:off x="395536" y="2420888"/>
            <a:ext cx="4040188" cy="384651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Scelta dall’organizzazione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Possiede responsabilità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Possiede autorità di ruolo</a:t>
            </a:r>
          </a:p>
        </p:txBody>
      </p:sp>
      <p:sp>
        <p:nvSpPr>
          <p:cNvPr id="34821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Scelta dal gruppo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Con funzione di </a:t>
            </a:r>
          </a:p>
          <a:p>
            <a:pPr eaLnBrk="1" hangingPunct="1">
              <a:buFontTx/>
              <a:buChar char="-"/>
            </a:pPr>
            <a:r>
              <a:rPr lang="it-IT" dirty="0" smtClean="0">
                <a:solidFill>
                  <a:srgbClr val="0070C0"/>
                </a:solidFill>
              </a:rPr>
              <a:t>Competenza</a:t>
            </a:r>
          </a:p>
          <a:p>
            <a:pPr eaLnBrk="1" hangingPunct="1">
              <a:buFontTx/>
              <a:buChar char="-"/>
            </a:pPr>
            <a:r>
              <a:rPr lang="it-IT" dirty="0" smtClean="0">
                <a:solidFill>
                  <a:srgbClr val="0070C0"/>
                </a:solidFill>
              </a:rPr>
              <a:t>Appartenenza</a:t>
            </a:r>
          </a:p>
          <a:p>
            <a:pPr eaLnBrk="1" hangingPunct="1">
              <a:buFontTx/>
              <a:buChar char="-"/>
            </a:pPr>
            <a:r>
              <a:rPr lang="it-IT" dirty="0" smtClean="0">
                <a:solidFill>
                  <a:srgbClr val="0070C0"/>
                </a:solidFill>
              </a:rPr>
              <a:t>comunicazione</a:t>
            </a:r>
          </a:p>
          <a:p>
            <a:pPr eaLnBrk="1" hangingPunct="1"/>
            <a:endParaRPr lang="it-IT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          LA LEADERSHIP</a:t>
            </a:r>
          </a:p>
        </p:txBody>
      </p:sp>
      <p:sp>
        <p:nvSpPr>
          <p:cNvPr id="33794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dirty="0" smtClean="0"/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			</a:t>
            </a:r>
            <a:r>
              <a:rPr lang="it-IT" b="1" dirty="0" smtClean="0">
                <a:solidFill>
                  <a:srgbClr val="0070C0"/>
                </a:solidFill>
              </a:rPr>
              <a:t>CARATTERISTICHE</a:t>
            </a:r>
            <a:r>
              <a:rPr lang="it-IT" dirty="0" smtClean="0">
                <a:solidFill>
                  <a:srgbClr val="0070C0"/>
                </a:solidFill>
              </a:rPr>
              <a:t>		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			       Situazionale			          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               Trasparente			          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               Flessibile			          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               Pragmatica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        Orientata al compito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                      Orientata alle relazioni</a:t>
            </a:r>
          </a:p>
          <a:p>
            <a:pPr eaLnBrk="1" hangingPunct="1"/>
            <a:endParaRPr lang="it-IT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 IL COORDINATORE E I PROCESSI DECISIONALI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GESTIRE E DISTRIBUIRE I RUOLI</a:t>
            </a:r>
          </a:p>
          <a:p>
            <a:pPr>
              <a:buNone/>
            </a:pPr>
            <a:r>
              <a:rPr lang="it-IT" b="1" dirty="0" smtClean="0">
                <a:solidFill>
                  <a:srgbClr val="0070C0"/>
                </a:solidFill>
              </a:rPr>
              <a:t>    FAR EMERGERE E CIRCOLARE LE       INFORMAZIONI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FAVORIRE IL CONFLITTO COGNITIVO</a:t>
            </a:r>
          </a:p>
          <a:p>
            <a:pPr>
              <a:buNone/>
            </a:pPr>
            <a:r>
              <a:rPr lang="it-IT" b="1" dirty="0" smtClean="0">
                <a:solidFill>
                  <a:srgbClr val="0070C0"/>
                </a:solidFill>
              </a:rPr>
              <a:t>    AFFRONTARE SITUAZIONI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SFIDA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GESTIRE LE COMUNICAZIONI E LE INTERAZIONI    TRA I MEMBRI DEL GRUPPO </a:t>
            </a:r>
            <a:r>
              <a:rPr lang="it-IT" dirty="0" err="1" smtClean="0">
                <a:solidFill>
                  <a:srgbClr val="0070C0"/>
                </a:solidFill>
              </a:rPr>
              <a:t>DI</a:t>
            </a:r>
            <a:r>
              <a:rPr lang="it-IT" dirty="0" smtClean="0">
                <a:solidFill>
                  <a:srgbClr val="0070C0"/>
                </a:solidFill>
              </a:rPr>
              <a:t> LAVORO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COME FARE?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pPr>
              <a:buNone/>
            </a:pPr>
            <a:r>
              <a:rPr lang="it-IT" b="1" dirty="0" smtClean="0">
                <a:solidFill>
                  <a:srgbClr val="0070C0"/>
                </a:solidFill>
              </a:rPr>
              <a:t>   LE CARATTERISTICHE DELLA COMPETENZA DEL COORDINATORE</a:t>
            </a:r>
          </a:p>
          <a:p>
            <a:pPr>
              <a:buNone/>
            </a:pPr>
            <a:endParaRPr lang="it-IT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				ACCURATEZZA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				STABILITA’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				VALIDITA’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				ESPERIENZA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				INTUIZIONE</a:t>
            </a:r>
            <a:endParaRPr lang="it-IT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		IL CLIMA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B0F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i="1" dirty="0" smtClean="0">
                <a:solidFill>
                  <a:srgbClr val="0070C0"/>
                </a:solidFill>
              </a:rPr>
              <a:t>    Insieme delle qualità dell’ambiente relazionale percepito dai membri di un gruppo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b="1" i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Indicatori del clima di gruppo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it-IT" dirty="0" smtClean="0">
                <a:solidFill>
                  <a:srgbClr val="0070C0"/>
                </a:solidFill>
              </a:rPr>
              <a:t>Sostegno (nell’esecuzione di un compito)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it-IT" dirty="0" smtClean="0">
                <a:solidFill>
                  <a:srgbClr val="0070C0"/>
                </a:solidFill>
              </a:rPr>
              <a:t>Calore (atmosfera amichevole)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it-IT" dirty="0" smtClean="0">
                <a:solidFill>
                  <a:srgbClr val="0070C0"/>
                </a:solidFill>
              </a:rPr>
              <a:t>Riconoscimento dei ruoli (accettazione delle differenze individuali)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Char char="-"/>
              <a:defRPr/>
            </a:pPr>
            <a:r>
              <a:rPr lang="it-IT" dirty="0" smtClean="0">
                <a:solidFill>
                  <a:srgbClr val="0070C0"/>
                </a:solidFill>
              </a:rPr>
              <a:t>Apertura e feedback (possibilità di esprimere le proprie idee nel gruppo e ascolto)</a:t>
            </a:r>
            <a:endParaRPr lang="it-IT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olo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143000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		LO SVILUPPO</a:t>
            </a:r>
          </a:p>
        </p:txBody>
      </p:sp>
      <p:sp>
        <p:nvSpPr>
          <p:cNvPr id="39938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B0F0"/>
                </a:solidFill>
              </a:rPr>
              <a:t>   </a:t>
            </a:r>
            <a:r>
              <a:rPr lang="it-IT" dirty="0" smtClean="0">
                <a:solidFill>
                  <a:srgbClr val="0070C0"/>
                </a:solidFill>
              </a:rPr>
              <a:t>Costruzione del sistema di COMPETENZE del gruppo di lavoro e crescita parallela del sistema delle competenze individuali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70C0"/>
                </a:solidFill>
              </a:rPr>
              <a:t>LE EMERGENZE PSICOLOGICHE IN UN GRUPPO </a:t>
            </a:r>
            <a:r>
              <a:rPr lang="it-IT" b="1" dirty="0" err="1" smtClean="0">
                <a:solidFill>
                  <a:srgbClr val="0070C0"/>
                </a:solidFill>
              </a:rPr>
              <a:t>DI</a:t>
            </a:r>
            <a:r>
              <a:rPr lang="it-IT" b="1" dirty="0" smtClean="0">
                <a:solidFill>
                  <a:srgbClr val="0070C0"/>
                </a:solidFill>
              </a:rPr>
              <a:t> LAVORO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B0F0"/>
                </a:solidFill>
              </a:rPr>
              <a:t>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B0F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Le emergenze sono fatti inerenti le relazioni intersoggettive cioè tra </a:t>
            </a:r>
            <a:r>
              <a:rPr lang="it-IT" b="1" i="1" dirty="0" smtClean="0">
                <a:solidFill>
                  <a:srgbClr val="0070C0"/>
                </a:solidFill>
              </a:rPr>
              <a:t>i vari soggetti </a:t>
            </a:r>
            <a:r>
              <a:rPr lang="it-IT" dirty="0" smtClean="0">
                <a:solidFill>
                  <a:srgbClr val="0070C0"/>
                </a:solidFill>
              </a:rPr>
              <a:t>che insieme si costruiscono e costruiscono </a:t>
            </a:r>
            <a:r>
              <a:rPr lang="it-IT" b="1" i="1" dirty="0" smtClean="0">
                <a:solidFill>
                  <a:srgbClr val="0070C0"/>
                </a:solidFill>
              </a:rPr>
              <a:t>il gruppo</a:t>
            </a:r>
            <a:r>
              <a:rPr lang="it-IT" dirty="0" smtClean="0">
                <a:solidFill>
                  <a:srgbClr val="0070C0"/>
                </a:solidFill>
              </a:rPr>
              <a:t>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MEMBERSHIP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GROUPSHIP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LEADERSHIP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olo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La funzione del coordinatore in quanto leadership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/>
              <a:t>				</a:t>
            </a:r>
            <a:r>
              <a:rPr lang="it-IT" sz="3200" b="1" dirty="0" smtClean="0">
                <a:solidFill>
                  <a:srgbClr val="0070C0"/>
                </a:solidFill>
              </a:rPr>
              <a:t>LEADERSHIP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          bisogno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			      di equilibrio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Bisogni dell’individuo	                   bisogni del gruppo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rgbClr val="0070C0"/>
                </a:solidFill>
              </a:rPr>
              <a:t>MEMBERSHIP</a:t>
            </a:r>
            <a:r>
              <a:rPr lang="it-IT" dirty="0" smtClean="0">
                <a:solidFill>
                  <a:srgbClr val="0070C0"/>
                </a:solidFill>
              </a:rPr>
              <a:t>				</a:t>
            </a:r>
            <a:r>
              <a:rPr lang="it-IT" b="1" dirty="0" smtClean="0">
                <a:solidFill>
                  <a:srgbClr val="0070C0"/>
                </a:solidFill>
              </a:rPr>
              <a:t>GROUPSHIP</a:t>
            </a:r>
            <a:r>
              <a:rPr lang="it-IT" dirty="0" smtClean="0">
                <a:solidFill>
                  <a:srgbClr val="0070C0"/>
                </a:solidFill>
              </a:rPr>
              <a:t>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/>
          </a:p>
        </p:txBody>
      </p:sp>
      <p:cxnSp>
        <p:nvCxnSpPr>
          <p:cNvPr id="7" name="Connettore 2 6"/>
          <p:cNvCxnSpPr/>
          <p:nvPr/>
        </p:nvCxnSpPr>
        <p:spPr>
          <a:xfrm flipV="1">
            <a:off x="2124075" y="3933825"/>
            <a:ext cx="1655763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rot="10800000">
            <a:off x="5508625" y="3860800"/>
            <a:ext cx="1584325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rot="10800000">
            <a:off x="3779912" y="5013176"/>
            <a:ext cx="100806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4787900" y="5013325"/>
            <a:ext cx="936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olo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926976"/>
          </a:xfrm>
        </p:spPr>
        <p:txBody>
          <a:bodyPr/>
          <a:lstStyle/>
          <a:p>
            <a:pPr eaLnBrk="1" hangingPunct="1"/>
            <a:r>
              <a:rPr lang="it-IT" b="1" dirty="0" smtClean="0">
                <a:solidFill>
                  <a:schemeClr val="accent1"/>
                </a:solidFill>
              </a:rPr>
              <a:t>Cosa significa comunicare?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		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it-IT" sz="3100" dirty="0" smtClean="0">
              <a:solidFill>
                <a:schemeClr val="accent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chemeClr val="accent1"/>
              </a:solidFill>
            </a:endParaRP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chemeClr val="accent1"/>
                </a:solidFill>
              </a:rPr>
              <a:t>    La Comunicazione è</a:t>
            </a: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chemeClr val="accent1"/>
                </a:solidFill>
              </a:rPr>
              <a:t>    </a:t>
            </a:r>
            <a:r>
              <a:rPr lang="it-IT" dirty="0" smtClean="0">
                <a:solidFill>
                  <a:schemeClr val="accent1"/>
                </a:solidFill>
              </a:rPr>
              <a:t>uno</a:t>
            </a:r>
            <a:r>
              <a:rPr lang="it-IT" b="1" dirty="0" smtClean="0">
                <a:solidFill>
                  <a:schemeClr val="accent1"/>
                </a:solidFill>
              </a:rPr>
              <a:t> SCAMBIO  </a:t>
            </a:r>
            <a:r>
              <a:rPr lang="it-IT" dirty="0" smtClean="0">
                <a:solidFill>
                  <a:schemeClr val="accent1"/>
                </a:solidFill>
              </a:rPr>
              <a:t>interattivo, consapevole e intenzionale</a:t>
            </a: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    tra due o più partecipanti in grado di</a:t>
            </a:r>
            <a:r>
              <a:rPr lang="it-IT" b="1" dirty="0" smtClean="0">
                <a:solidFill>
                  <a:schemeClr val="accent1"/>
                </a:solidFill>
              </a:rPr>
              <a:t> CONDIVIDERE </a:t>
            </a:r>
            <a:r>
              <a:rPr lang="it-IT" dirty="0" smtClean="0">
                <a:solidFill>
                  <a:schemeClr val="accent1"/>
                </a:solidFill>
              </a:rPr>
              <a:t>un percorso di </a:t>
            </a: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    </a:t>
            </a:r>
            <a:r>
              <a:rPr lang="it-IT" b="1" dirty="0" smtClean="0">
                <a:solidFill>
                  <a:schemeClr val="accent1"/>
                </a:solidFill>
              </a:rPr>
              <a:t>SIGNIFICATI</a:t>
            </a:r>
            <a:r>
              <a:rPr lang="it-IT" dirty="0" smtClean="0">
                <a:solidFill>
                  <a:schemeClr val="accent1"/>
                </a:solidFill>
              </a:rPr>
              <a:t>.</a:t>
            </a: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chemeClr val="accent1"/>
              </a:solidFill>
            </a:endParaRP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   </a:t>
            </a: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     è un fatto </a:t>
            </a:r>
            <a:r>
              <a:rPr lang="it-IT" b="1" dirty="0" smtClean="0">
                <a:solidFill>
                  <a:schemeClr val="accent1"/>
                </a:solidFill>
              </a:rPr>
              <a:t>GLOBALE</a:t>
            </a:r>
            <a:r>
              <a:rPr lang="it-IT" dirty="0" smtClean="0">
                <a:solidFill>
                  <a:schemeClr val="accent1"/>
                </a:solidFill>
              </a:rPr>
              <a:t> in cui si fondono </a:t>
            </a:r>
            <a:r>
              <a:rPr lang="it-IT" b="1" dirty="0" smtClean="0">
                <a:solidFill>
                  <a:schemeClr val="accent1"/>
                </a:solidFill>
              </a:rPr>
              <a:t>aspetti verbali </a:t>
            </a:r>
            <a:r>
              <a:rPr lang="it-IT" dirty="0" smtClean="0">
                <a:solidFill>
                  <a:schemeClr val="accent1"/>
                </a:solidFill>
              </a:rPr>
              <a:t>e </a:t>
            </a:r>
            <a:r>
              <a:rPr lang="it-IT" b="1" dirty="0" smtClean="0">
                <a:solidFill>
                  <a:schemeClr val="accent1"/>
                </a:solidFill>
              </a:rPr>
              <a:t>non verbali</a:t>
            </a: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chemeClr val="accent1"/>
              </a:solidFill>
            </a:endParaRP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L’arte di ascoltare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Alla scoperta di </a:t>
            </a:r>
            <a:r>
              <a:rPr lang="it-IT" i="1" dirty="0" smtClean="0">
                <a:solidFill>
                  <a:srgbClr val="0070C0"/>
                </a:solidFill>
              </a:rPr>
              <a:t>MONDI POSSIBILI</a:t>
            </a:r>
          </a:p>
          <a:p>
            <a:pPr>
              <a:buNone/>
            </a:pPr>
            <a:endParaRPr lang="it-IT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Accogliere lo  </a:t>
            </a:r>
            <a:r>
              <a:rPr lang="it-IT" b="1" i="1" dirty="0" smtClean="0">
                <a:solidFill>
                  <a:srgbClr val="0070C0"/>
                </a:solidFill>
              </a:rPr>
              <a:t>spiazzamento, il disagio, lo      sconcerto</a:t>
            </a:r>
          </a:p>
          <a:p>
            <a:pPr>
              <a:buNone/>
            </a:pPr>
            <a:r>
              <a:rPr lang="it-IT" b="1" i="1" dirty="0" smtClean="0">
                <a:solidFill>
                  <a:srgbClr val="0070C0"/>
                </a:solidFill>
              </a:rPr>
              <a:t>   </a:t>
            </a:r>
            <a:r>
              <a:rPr lang="it-IT" i="1" dirty="0" smtClean="0">
                <a:solidFill>
                  <a:srgbClr val="0070C0"/>
                </a:solidFill>
              </a:rPr>
              <a:t> Atteggiamento volontariamente </a:t>
            </a:r>
            <a:r>
              <a:rPr lang="it-IT" b="1" i="1" dirty="0" smtClean="0">
                <a:solidFill>
                  <a:srgbClr val="0070C0"/>
                </a:solidFill>
              </a:rPr>
              <a:t>goffo</a:t>
            </a:r>
          </a:p>
          <a:p>
            <a:pPr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L’ indagine variazionale</a:t>
            </a:r>
          </a:p>
          <a:p>
            <a:pPr>
              <a:buNone/>
            </a:pPr>
            <a:r>
              <a:rPr lang="it-IT" i="1" dirty="0" smtClean="0">
                <a:solidFill>
                  <a:srgbClr val="0070C0"/>
                </a:solidFill>
              </a:rPr>
              <a:t>    Consapevolezza delle </a:t>
            </a:r>
            <a:r>
              <a:rPr lang="it-IT" b="1" i="1" dirty="0" smtClean="0">
                <a:solidFill>
                  <a:srgbClr val="0070C0"/>
                </a:solidFill>
              </a:rPr>
              <a:t>premesse implicite</a:t>
            </a:r>
          </a:p>
          <a:p>
            <a:pPr>
              <a:buNone/>
            </a:pPr>
            <a:r>
              <a:rPr lang="it-IT" b="1" i="1" dirty="0" smtClean="0">
                <a:solidFill>
                  <a:srgbClr val="0070C0"/>
                </a:solidFill>
              </a:rPr>
              <a:t>     </a:t>
            </a:r>
          </a:p>
          <a:p>
            <a:pPr>
              <a:buNone/>
            </a:pPr>
            <a:r>
              <a:rPr lang="it-IT" i="1" dirty="0" smtClean="0">
                <a:solidFill>
                  <a:srgbClr val="0070C0"/>
                </a:solidFill>
              </a:rPr>
              <a:t>	   </a:t>
            </a:r>
          </a:p>
          <a:p>
            <a:pPr>
              <a:buNone/>
            </a:pPr>
            <a:r>
              <a:rPr lang="it-IT" i="1" dirty="0" smtClean="0">
                <a:solidFill>
                  <a:srgbClr val="0070C0"/>
                </a:solidFill>
              </a:rPr>
              <a:t>	   </a:t>
            </a:r>
            <a:endParaRPr lang="it-IT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rgbClr val="0070C0"/>
                </a:solidFill>
              </a:rPr>
              <a:t>COME ASCOLTARE?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L’ASCOLTO PASSIVO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L’ASCOLTO ATTIVO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Neutrale e oggettivo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Dominato dal controllo 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Attento al contenuto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Statico (un’unica giusta prospettiva)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Privo di emozione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Né oggettivo né soggettivo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Volontariamente “goffo”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Attento alla forma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Dinamico (pluralità di prospettive)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Importanza delle emozioni</a:t>
            </a:r>
            <a:endParaRPr lang="it-IT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L’autoconsapevolezza delle emozioni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r>
              <a:rPr lang="it-IT" sz="3200" dirty="0" smtClean="0">
                <a:solidFill>
                  <a:srgbClr val="0070C0"/>
                </a:solidFill>
              </a:rPr>
              <a:t>La retorica del controllo</a:t>
            </a:r>
          </a:p>
          <a:p>
            <a:pPr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it-IT" sz="3200" dirty="0" smtClean="0">
                <a:solidFill>
                  <a:srgbClr val="0070C0"/>
                </a:solidFill>
              </a:rPr>
              <a:t>L’ autoconsapevolezza emozionale</a:t>
            </a:r>
            <a:endParaRPr lang="it-IT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Le 7 regole dell’ascolto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Non avere fretta ad arrivare a delle conclusioni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Quel che vedi e senti dipende dal tuo punto di vista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Dai ragione a chi parla per comprendere meglio il suo punto di vista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Dai spazio alle emozioni: esse non ti informano su     cosa vedi ma su come lo guardi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Offri la tua disponibilità ad esplorare  mondi possibili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Accogli i dissensi e gestisci creativamente i conflitti</a:t>
            </a:r>
          </a:p>
          <a:p>
            <a:pPr>
              <a:buNone/>
            </a:pPr>
            <a:r>
              <a:rPr lang="it-IT" dirty="0" smtClean="0">
                <a:solidFill>
                  <a:srgbClr val="0070C0"/>
                </a:solidFill>
              </a:rPr>
              <a:t>    Assumi un atteggiamento umoristico</a:t>
            </a:r>
          </a:p>
          <a:p>
            <a:pPr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it-IT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solidFill>
                  <a:srgbClr val="0070C0"/>
                </a:solidFill>
              </a:rPr>
              <a:t>LE FUNZIONI DEL COORDINATORE NEL GRUPPO </a:t>
            </a:r>
            <a:r>
              <a:rPr lang="it-IT" dirty="0" err="1" smtClean="0">
                <a:solidFill>
                  <a:srgbClr val="0070C0"/>
                </a:solidFill>
              </a:rPr>
              <a:t>DI</a:t>
            </a:r>
            <a:r>
              <a:rPr lang="it-IT" dirty="0" smtClean="0">
                <a:solidFill>
                  <a:srgbClr val="0070C0"/>
                </a:solidFill>
              </a:rPr>
              <a:t> LAVORO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Determinare il clima sociale del gruppo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Far emergere e chiarificare gli obiettivi del gruppo e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dei singoli soggetti che lo compongono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Riconoscere, accettare e valorizzare gli aspetti cognitivi, emotivi e affettivi     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dei soggetti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Permettere la condivisione dei pensieri e dei vissuti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dei soggetti, regolandone il flusso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Aiutare il riconoscimento e l’accettazione dei limiti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propri del gruppo, dei singoli individui e del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      compito da svolgere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                 Pensiamoci …</a:t>
            </a:r>
          </a:p>
        </p:txBody>
      </p:sp>
      <p:pic>
        <p:nvPicPr>
          <p:cNvPr id="44036" name="Picture 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5013325"/>
            <a:ext cx="1704975" cy="1433513"/>
          </a:xfrm>
          <a:noFill/>
        </p:spPr>
      </p:pic>
      <p:pic>
        <p:nvPicPr>
          <p:cNvPr id="44037" name="Immagine 5" descr="sistema-sanitario-lombardo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5156200"/>
            <a:ext cx="47085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2483768" y="191683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800" b="1" i="1" dirty="0" smtClean="0">
                <a:solidFill>
                  <a:srgbClr val="0070C0"/>
                </a:solidFill>
                <a:latin typeface="Bookman Old Style" pitchFamily="18" charset="0"/>
              </a:rPr>
              <a:t>Avvezzi a parlare, non ascoltiamo ciò che ci viene detto, presumendo già di saperlo</a:t>
            </a:r>
            <a:endParaRPr lang="it-IT" sz="2800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>
                <a:solidFill>
                  <a:srgbClr val="0070C0"/>
                </a:solidFill>
              </a:rPr>
              <a:t> </a:t>
            </a:r>
            <a:r>
              <a:rPr lang="it-IT" b="1" dirty="0" smtClean="0">
                <a:solidFill>
                  <a:srgbClr val="0070C0"/>
                </a:solidFill>
              </a:rPr>
              <a:t>APPROCCI ALLA COMUNICAZIONE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17410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				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				PRAGMATICO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		</a:t>
            </a: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				NON DIRETTIVO</a:t>
            </a:r>
          </a:p>
          <a:p>
            <a:pPr eaLnBrk="1" hangingPunct="1"/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None/>
            </a:pPr>
            <a:r>
              <a:rPr lang="it-IT" dirty="0" smtClean="0">
                <a:solidFill>
                  <a:srgbClr val="0070C0"/>
                </a:solidFill>
              </a:rPr>
              <a:t>				ETICO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dirty="0" smtClean="0">
                <a:solidFill>
                  <a:srgbClr val="0070C0"/>
                </a:solidFill>
              </a:rPr>
              <a:t> </a:t>
            </a:r>
            <a:r>
              <a:rPr lang="it-IT" b="1" dirty="0" smtClean="0">
                <a:solidFill>
                  <a:srgbClr val="0070C0"/>
                </a:solidFill>
              </a:rPr>
              <a:t>APPROCCIO PRAGMATICO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640080" lvl="1" indent="-246888" eaLnBrk="1" fontAlgn="auto" hangingPunct="1">
              <a:lnSpc>
                <a:spcPct val="17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Si occupa degli </a:t>
            </a:r>
            <a:r>
              <a:rPr lang="it-IT" sz="6400" dirty="0" smtClean="0">
                <a:solidFill>
                  <a:srgbClr val="002060"/>
                </a:solidFill>
              </a:rPr>
              <a:t>effetti PRAGMATICI  </a:t>
            </a:r>
            <a:r>
              <a:rPr lang="it-IT" sz="6400" dirty="0" smtClean="0">
                <a:solidFill>
                  <a:srgbClr val="0070C0"/>
                </a:solidFill>
              </a:rPr>
              <a:t>cioè  </a:t>
            </a:r>
            <a:r>
              <a:rPr lang="it-IT" sz="6400" dirty="0" smtClean="0">
                <a:solidFill>
                  <a:srgbClr val="002060"/>
                </a:solidFill>
              </a:rPr>
              <a:t>COMPORTAMENTALI </a:t>
            </a:r>
            <a:r>
              <a:rPr lang="it-IT" sz="6400" dirty="0" smtClean="0">
                <a:solidFill>
                  <a:srgbClr val="0070C0"/>
                </a:solidFill>
              </a:rPr>
              <a:t> della comunicazione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	  Considera la comunicazione come  </a:t>
            </a:r>
            <a:r>
              <a:rPr lang="it-IT" sz="6400" dirty="0" smtClean="0">
                <a:solidFill>
                  <a:srgbClr val="002060"/>
                </a:solidFill>
              </a:rPr>
              <a:t>INTERAZIONE </a:t>
            </a:r>
            <a:r>
              <a:rPr lang="it-IT" sz="6400" dirty="0" smtClean="0">
                <a:solidFill>
                  <a:srgbClr val="0070C0"/>
                </a:solidFill>
              </a:rPr>
              <a:t> in un preciso  </a:t>
            </a:r>
            <a:r>
              <a:rPr lang="it-IT" sz="6400" dirty="0" smtClean="0">
                <a:solidFill>
                  <a:srgbClr val="002060"/>
                </a:solidFill>
              </a:rPr>
              <a:t>CONTESTO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sz="6400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	Gli ASSIOMI della comunicazione umana</a:t>
            </a:r>
          </a:p>
          <a:p>
            <a:pPr marL="514350" indent="-51435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E’ IMPOSSIBILE NON COMUNICARE</a:t>
            </a:r>
          </a:p>
          <a:p>
            <a:pPr marL="514350" indent="-51435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OGNI COMUNICAZIONE HA UN ASPETTO </a:t>
            </a:r>
            <a:r>
              <a:rPr lang="it-IT" sz="6400" dirty="0" err="1" smtClean="0">
                <a:solidFill>
                  <a:srgbClr val="0070C0"/>
                </a:solidFill>
              </a:rPr>
              <a:t>DI</a:t>
            </a:r>
            <a:r>
              <a:rPr lang="it-IT" sz="6400" dirty="0" smtClean="0">
                <a:solidFill>
                  <a:srgbClr val="0070C0"/>
                </a:solidFill>
              </a:rPr>
              <a:t> CONTENUTO E UNO </a:t>
            </a:r>
            <a:r>
              <a:rPr lang="it-IT" sz="6400" dirty="0" err="1" smtClean="0">
                <a:solidFill>
                  <a:srgbClr val="0070C0"/>
                </a:solidFill>
              </a:rPr>
              <a:t>DI</a:t>
            </a:r>
            <a:r>
              <a:rPr lang="it-IT" sz="6400" dirty="0" smtClean="0">
                <a:solidFill>
                  <a:srgbClr val="0070C0"/>
                </a:solidFill>
              </a:rPr>
              <a:t> RELAZIONE</a:t>
            </a:r>
          </a:p>
          <a:p>
            <a:pPr marL="514350" indent="-51435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LA COMUNICAZIONE PRESENTA SEMPRE UNA PUNTEGGIATURA</a:t>
            </a:r>
          </a:p>
          <a:p>
            <a:pPr marL="514350" indent="-51435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LA COMUNICAZIONE PUO’ ESSERE SIA NUMERICA CHE ANALOGICA</a:t>
            </a:r>
          </a:p>
          <a:p>
            <a:pPr marL="514350" indent="-51435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it-IT" sz="6400" dirty="0" smtClean="0">
                <a:solidFill>
                  <a:srgbClr val="0070C0"/>
                </a:solidFill>
              </a:rPr>
              <a:t>TUTTI GLI SCAMBI COMUNICATIVI SONO SIMMETRICI O COMPLEMENTARI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rgbClr val="0070C0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b="1" dirty="0" smtClean="0">
                <a:solidFill>
                  <a:srgbClr val="0070C0"/>
                </a:solidFill>
              </a:rPr>
              <a:t>L’APPROCCIO NON DIRETTIVO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solidFill>
                  <a:srgbClr val="002060"/>
                </a:solidFill>
              </a:rPr>
              <a:t>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400" dirty="0" smtClean="0">
                <a:solidFill>
                  <a:srgbClr val="002060"/>
                </a:solidFill>
              </a:rPr>
              <a:t>   </a:t>
            </a:r>
            <a:r>
              <a:rPr lang="it-IT" sz="2800" dirty="0" smtClean="0">
                <a:solidFill>
                  <a:srgbClr val="002060"/>
                </a:solidFill>
              </a:rPr>
              <a:t>“far sentire al soggetto che lo si considera con un genuino interesse e che lo si accetta come</a:t>
            </a:r>
            <a:r>
              <a:rPr lang="it-IT" sz="2800" b="1" dirty="0" smtClean="0">
                <a:solidFill>
                  <a:srgbClr val="002060"/>
                </a:solidFill>
              </a:rPr>
              <a:t> persona</a:t>
            </a:r>
            <a:r>
              <a:rPr lang="it-IT" sz="2800" dirty="0" smtClean="0">
                <a:solidFill>
                  <a:srgbClr val="002060"/>
                </a:solidFill>
              </a:rPr>
              <a:t>” (C. </a:t>
            </a:r>
            <a:r>
              <a:rPr lang="it-IT" sz="2800" dirty="0" err="1" smtClean="0">
                <a:solidFill>
                  <a:srgbClr val="002060"/>
                </a:solidFill>
              </a:rPr>
              <a:t>Rogers</a:t>
            </a:r>
            <a:r>
              <a:rPr lang="it-IT" sz="2800" dirty="0" smtClean="0">
                <a:solidFill>
                  <a:srgbClr val="002060"/>
                </a:solidFill>
              </a:rPr>
              <a:t>, 1942)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sz="2900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900" dirty="0" smtClean="0">
                <a:solidFill>
                  <a:srgbClr val="0070C0"/>
                </a:solidFill>
              </a:rPr>
              <a:t>  Le tre condizioni di base dell’approccio non direttivo: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900" b="1" dirty="0" smtClean="0">
                <a:solidFill>
                  <a:srgbClr val="0070C0"/>
                </a:solidFill>
              </a:rPr>
              <a:t>   </a:t>
            </a:r>
            <a:r>
              <a:rPr lang="it-IT" sz="2900" b="1" dirty="0" smtClean="0">
                <a:solidFill>
                  <a:srgbClr val="0070C0"/>
                </a:solidFill>
              </a:rPr>
              <a:t>L’EMPATIA</a:t>
            </a:r>
            <a:endParaRPr lang="it-IT" sz="2900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900" b="1" dirty="0" smtClean="0">
                <a:solidFill>
                  <a:srgbClr val="0070C0"/>
                </a:solidFill>
              </a:rPr>
              <a:t>   </a:t>
            </a:r>
            <a:r>
              <a:rPr lang="it-IT" sz="2900" b="1" dirty="0" smtClean="0">
                <a:solidFill>
                  <a:srgbClr val="0070C0"/>
                </a:solidFill>
              </a:rPr>
              <a:t>L’ACCETTAZIONE POSITIVA         INCONDIZIONATA </a:t>
            </a:r>
            <a:endParaRPr lang="it-IT" sz="2900" b="1" dirty="0" smtClean="0">
              <a:solidFill>
                <a:srgbClr val="0070C0"/>
              </a:solidFill>
            </a:endParaRP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sz="2900" b="1" dirty="0" smtClean="0">
                <a:solidFill>
                  <a:srgbClr val="0070C0"/>
                </a:solidFill>
              </a:rPr>
              <a:t>    </a:t>
            </a:r>
            <a:r>
              <a:rPr lang="it-IT" sz="2900" b="1" dirty="0" smtClean="0">
                <a:solidFill>
                  <a:srgbClr val="0070C0"/>
                </a:solidFill>
              </a:rPr>
              <a:t>LA </a:t>
            </a:r>
            <a:r>
              <a:rPr lang="it-IT" sz="2900" b="1" dirty="0" smtClean="0">
                <a:solidFill>
                  <a:srgbClr val="0070C0"/>
                </a:solidFill>
              </a:rPr>
              <a:t>CONGRUENZA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sz="16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dirty="0" smtClean="0">
                <a:solidFill>
                  <a:srgbClr val="0070C0"/>
                </a:solidFill>
              </a:rPr>
              <a:t> </a:t>
            </a:r>
            <a:r>
              <a:rPr lang="it-IT" b="1" dirty="0" smtClean="0">
                <a:solidFill>
                  <a:srgbClr val="0070C0"/>
                </a:solidFill>
              </a:rPr>
              <a:t>L’APPROCCIO ETICO</a:t>
            </a:r>
          </a:p>
        </p:txBody>
      </p:sp>
      <p:sp>
        <p:nvSpPr>
          <p:cNvPr id="2048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it-IT" dirty="0" smtClean="0"/>
              <a:t>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NON E’ NECESSARIO RAGGIUNGERE I PROPRI OBIETTIVI A TUTTI I COSTI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ATTEGGIAMENTO DIALOGANTE ED ETICO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I NOSTRI VALORI COME BASE DEI NOSTRI COMPORTAMENTI SOCIALI</a:t>
            </a: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    Quali i </a:t>
            </a:r>
            <a:r>
              <a:rPr lang="it-IT" i="1" dirty="0" smtClean="0">
                <a:solidFill>
                  <a:srgbClr val="0070C0"/>
                </a:solidFill>
              </a:rPr>
              <a:t>valori</a:t>
            </a:r>
            <a:r>
              <a:rPr lang="it-IT" dirty="0" smtClean="0">
                <a:solidFill>
                  <a:srgbClr val="0070C0"/>
                </a:solidFill>
              </a:rPr>
              <a:t> di una c0municazione etica?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b="1" i="1" dirty="0" smtClean="0">
                <a:solidFill>
                  <a:srgbClr val="0070C0"/>
                </a:solidFill>
              </a:rPr>
              <a:t>CONSAPEVOLEZZA    RESPONSABILITA’    RISPETTO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chemeClr val="accent1"/>
                </a:solidFill>
              </a:rPr>
              <a:t>LA COMPETENZA COMUNICATIVA</a:t>
            </a:r>
            <a:endParaRPr lang="it-IT" b="1" dirty="0">
              <a:solidFill>
                <a:schemeClr val="accent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chemeClr val="accent1"/>
                </a:solidFill>
              </a:rPr>
              <a:t>   Capacità di trasmettere un contenuto comunicativo</a:t>
            </a:r>
            <a:r>
              <a:rPr lang="it-IT" dirty="0" smtClean="0">
                <a:solidFill>
                  <a:schemeClr val="accent1"/>
                </a:solidFill>
              </a:rPr>
              <a:t> raggiungendo lo scopo che ci si è prefissati nel rispetto delle regole sociali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chemeClr val="accent1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    E’ una competenza         </a:t>
            </a:r>
            <a:r>
              <a:rPr lang="it-IT" b="1" dirty="0" smtClean="0">
                <a:solidFill>
                  <a:schemeClr val="accent1"/>
                </a:solidFill>
              </a:rPr>
              <a:t>INTERAZIONALE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chemeClr val="accent1"/>
                </a:solidFill>
              </a:rPr>
              <a:t>					 CONTESTUALIZZATA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b="1" dirty="0" smtClean="0">
                <a:solidFill>
                  <a:schemeClr val="accent1"/>
                </a:solidFill>
              </a:rPr>
              <a:t>				             FLESSIBILE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it-IT" dirty="0" smtClean="0">
              <a:solidFill>
                <a:schemeClr val="accent1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t-IT" dirty="0" smtClean="0">
                <a:solidFill>
                  <a:schemeClr val="accent1"/>
                </a:solidFill>
              </a:rPr>
              <a:t>	</a:t>
            </a:r>
            <a:endParaRPr lang="it-IT" sz="13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70C0"/>
                </a:solidFill>
              </a:rPr>
              <a:t>Competenze comunicative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23554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LINGUISTICHE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PARALINGUISTICHE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PROSSEMICHE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CINESICHE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PERFORMATIVE</a:t>
            </a:r>
          </a:p>
          <a:p>
            <a:pPr eaLnBrk="1" hangingPunct="1">
              <a:buFont typeface="Wingdings 2" pitchFamily="18" charset="2"/>
              <a:buNone/>
            </a:pPr>
            <a:r>
              <a:rPr lang="it-IT" dirty="0" smtClean="0">
                <a:solidFill>
                  <a:srgbClr val="0070C0"/>
                </a:solidFill>
              </a:rPr>
              <a:t>SOCIO-CULTURALI</a:t>
            </a: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it-IT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nozi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Equinozi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1178</TotalTime>
  <Words>853</Words>
  <Application>Microsoft Office PowerPoint</Application>
  <PresentationFormat>Presentazione su schermo (4:3)</PresentationFormat>
  <Paragraphs>309</Paragraphs>
  <Slides>35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Equinozio</vt:lpstr>
      <vt:lpstr>Diapositiva 1</vt:lpstr>
      <vt:lpstr>Diapositiva 2</vt:lpstr>
      <vt:lpstr>Cosa significa comunicare?</vt:lpstr>
      <vt:lpstr> APPROCCI ALLA COMUNICAZIONE</vt:lpstr>
      <vt:lpstr> APPROCCIO PRAGMATICO</vt:lpstr>
      <vt:lpstr>L’APPROCCIO NON DIRETTIVO</vt:lpstr>
      <vt:lpstr> L’APPROCCIO ETICO</vt:lpstr>
      <vt:lpstr>LA COMPETENZA COMUNICATIVA</vt:lpstr>
      <vt:lpstr>Competenze comunicative</vt:lpstr>
      <vt:lpstr>          LA COMUNICAZIONE NEL GRUPPO     DI LAVORO</vt:lpstr>
      <vt:lpstr>GRUPPO DI LAVORO E LAVORO DI GRUPPO</vt:lpstr>
      <vt:lpstr>Diapositiva 12</vt:lpstr>
      <vt:lpstr>Diapositiva 13</vt:lpstr>
      <vt:lpstr>Lavoro di gruppo</vt:lpstr>
      <vt:lpstr>Comunicare in un gruppo di lavoro</vt:lpstr>
      <vt:lpstr>LA COMUNICAZIONE EFFICACE nel gruppo di lavoro</vt:lpstr>
      <vt:lpstr>LA COMUNICAZIONE EFFICACE nel gruppo di lavoro</vt:lpstr>
      <vt:lpstr>COSTRUIRE GRUPPI DI LAVORO</vt:lpstr>
      <vt:lpstr>  OBIETTIVO</vt:lpstr>
      <vt:lpstr>  METODO</vt:lpstr>
      <vt:lpstr>   RUOLI  </vt:lpstr>
      <vt:lpstr>          LA LEADERSHIP</vt:lpstr>
      <vt:lpstr>          LA LEADERSHIP</vt:lpstr>
      <vt:lpstr> IL COORDINATORE E I PROCESSI DECISIONALI</vt:lpstr>
      <vt:lpstr>COME FARE?</vt:lpstr>
      <vt:lpstr>  IL CLIMA</vt:lpstr>
      <vt:lpstr>  LO SVILUPPO</vt:lpstr>
      <vt:lpstr>LE EMERGENZE PSICOLOGICHE IN UN GRUPPO DI LAVORO</vt:lpstr>
      <vt:lpstr>La funzione del coordinatore in quanto leadership</vt:lpstr>
      <vt:lpstr>L’arte di ascoltare</vt:lpstr>
      <vt:lpstr>COME ASCOLTARE?</vt:lpstr>
      <vt:lpstr>L’autoconsapevolezza delle emozioni</vt:lpstr>
      <vt:lpstr>Le 7 regole dell’ascolto</vt:lpstr>
      <vt:lpstr>LE FUNZIONI DEL COORDINATORE NEL GRUPPO DI LAVORO</vt:lpstr>
      <vt:lpstr>                 Pensiamoci …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comunicazione attraverso le parole, il corpo e le emozioni</dc:title>
  <dc:creator>GERMANA</dc:creator>
  <cp:lastModifiedBy>GERMANA</cp:lastModifiedBy>
  <cp:revision>151</cp:revision>
  <dcterms:created xsi:type="dcterms:W3CDTF">2011-08-03T20:07:56Z</dcterms:created>
  <dcterms:modified xsi:type="dcterms:W3CDTF">2011-09-30T10:36:35Z</dcterms:modified>
</cp:coreProperties>
</file>