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handoutMasterIdLst>
    <p:handoutMasterId r:id="rId22"/>
  </p:handoutMasterIdLst>
  <p:sldIdLst>
    <p:sldId id="256" r:id="rId2"/>
    <p:sldId id="259" r:id="rId3"/>
    <p:sldId id="257" r:id="rId4"/>
    <p:sldId id="258" r:id="rId5"/>
    <p:sldId id="261" r:id="rId6"/>
    <p:sldId id="262" r:id="rId7"/>
    <p:sldId id="264" r:id="rId8"/>
    <p:sldId id="265" r:id="rId9"/>
    <p:sldId id="266" r:id="rId10"/>
    <p:sldId id="267" r:id="rId11"/>
    <p:sldId id="263" r:id="rId12"/>
    <p:sldId id="268" r:id="rId13"/>
    <p:sldId id="269" r:id="rId14"/>
    <p:sldId id="274" r:id="rId15"/>
    <p:sldId id="275" r:id="rId16"/>
    <p:sldId id="276" r:id="rId17"/>
    <p:sldId id="277" r:id="rId18"/>
    <p:sldId id="270" r:id="rId19"/>
    <p:sldId id="271" r:id="rId20"/>
    <p:sldId id="273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9329C7-9111-4907-BDDE-18520B137004}" type="datetimeFigureOut">
              <a:rPr lang="it-IT" smtClean="0"/>
              <a:t>11/02/2014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675289-39AA-49D5-BF1D-BFC9A022C60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931524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3124200"/>
            <a:ext cx="6477000" cy="1914144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5056632"/>
            <a:ext cx="6477000" cy="1174088"/>
          </a:xfrm>
        </p:spPr>
        <p:txBody>
          <a:bodyPr vert="horz" lIns="91440" tIns="0" rIns="45720" bIns="0" rtlCol="0">
            <a:normAutofit/>
          </a:bodyPr>
          <a:lstStyle>
            <a:lvl1pPr marL="0" indent="0" algn="l" defTabSz="914400" rtl="0" eaLnBrk="1" latinLnBrk="0" hangingPunct="1">
              <a:lnSpc>
                <a:spcPts val="2600"/>
              </a:lnSpc>
              <a:spcBef>
                <a:spcPts val="0"/>
              </a:spcBef>
              <a:buSzPct val="90000"/>
              <a:buFontTx/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0216"/>
            <a:ext cx="19842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6BFECD78-3C8E-49F2-8FAB-59489D168ABB}" type="datetimeFigureOut">
              <a:rPr lang="en-US" smtClean="0"/>
              <a:t>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9352" y="6300216"/>
            <a:ext cx="38130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300216"/>
            <a:ext cx="685800" cy="274320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0FB56013-B943-42BA-886F-6F9D4EB85E9D}" type="slidenum">
              <a:rPr lang="en-US" smtClean="0"/>
              <a:t>‹N›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tabLst/>
              <a:defRPr sz="1800"/>
            </a:lvl6pPr>
            <a:lvl7pPr marL="2290763" indent="-344488">
              <a:tabLst/>
              <a:defRPr sz="1800"/>
            </a:lvl7pPr>
            <a:lvl8pPr marL="2290763" indent="-344488">
              <a:tabLst/>
              <a:defRPr sz="1800"/>
            </a:lvl8pPr>
            <a:lvl9pPr marL="2290763" indent="-344488">
              <a:tabLst/>
              <a:defRPr sz="18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690048"/>
            <a:ext cx="356393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it-IT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7250" y="368490"/>
            <a:ext cx="3566160" cy="5627498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 marL="2290763" indent="-344488">
              <a:defRPr sz="2000"/>
            </a:lvl7pPr>
            <a:lvl8pPr marL="2290763" indent="-344488">
              <a:defRPr sz="2000"/>
            </a:lvl8pPr>
            <a:lvl9pPr marL="2290763" indent="-344488">
              <a:defRPr sz="20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398" y="2866030"/>
            <a:ext cx="3563938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7546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it-IT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7544" y="2699982"/>
            <a:ext cx="3566160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‹N›</a:t>
            </a:fld>
            <a:endParaRPr lang="en-US"/>
          </a:p>
        </p:txBody>
      </p:sp>
      <p:grpSp>
        <p:nvGrpSpPr>
          <p:cNvPr id="3" name="Group 7"/>
          <p:cNvGrpSpPr/>
          <p:nvPr/>
        </p:nvGrpSpPr>
        <p:grpSpPr>
          <a:xfrm rot="21421631">
            <a:off x="629028" y="505650"/>
            <a:ext cx="3850925" cy="5516274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4"/>
          </p:nvPr>
        </p:nvSpPr>
        <p:spPr>
          <a:xfrm rot="21421631">
            <a:off x="808793" y="667560"/>
            <a:ext cx="3468664" cy="512472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it-IT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3"/>
          <p:cNvGrpSpPr/>
          <p:nvPr/>
        </p:nvGrpSpPr>
        <p:grpSpPr>
          <a:xfrm rot="21214351">
            <a:off x="313409" y="3520798"/>
            <a:ext cx="4088024" cy="302602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6"/>
          </p:nvPr>
        </p:nvSpPr>
        <p:spPr>
          <a:xfrm rot="21214351">
            <a:off x="491057" y="3682579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it-IT" smtClean="0"/>
              <a:t>Drag picture to placeholder or click icon to add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232774">
            <a:off x="169481" y="241256"/>
            <a:ext cx="4088024" cy="3026020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347129" y="403037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it-IT" smtClean="0"/>
              <a:t>Drag picture to placeholder or click icon to add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3434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it-IT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3432" y="2699982"/>
            <a:ext cx="3566160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it-IT" smtClean="0"/>
              <a:t>Click to edit Master title style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32774">
            <a:off x="2059282" y="379100"/>
            <a:ext cx="5031327" cy="3443312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8736"/>
            <a:ext cx="7315200" cy="98797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‹N›</a:t>
            </a:fld>
            <a:endParaRPr lang="en-US"/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2248157" y="564564"/>
            <a:ext cx="4653577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it-IT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it-IT" smtClean="0"/>
              <a:t>Click to edit Master title style</a:t>
            </a:r>
            <a:endParaRPr/>
          </a:p>
        </p:txBody>
      </p:sp>
      <p:grpSp>
        <p:nvGrpSpPr>
          <p:cNvPr id="3" name="Group 13"/>
          <p:cNvGrpSpPr/>
          <p:nvPr/>
        </p:nvGrpSpPr>
        <p:grpSpPr>
          <a:xfrm rot="21420000">
            <a:off x="113687" y="116368"/>
            <a:ext cx="3969060" cy="370536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7"/>
          </p:nvPr>
        </p:nvSpPr>
        <p:spPr>
          <a:xfrm rot="21420000">
            <a:off x="299151" y="304998"/>
            <a:ext cx="3598455" cy="3334235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it-IT" smtClean="0"/>
              <a:t>Drag picture to placeholder or click icon to add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360000">
            <a:off x="4165479" y="323141"/>
            <a:ext cx="4792693" cy="3443312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6"/>
          </p:nvPr>
        </p:nvSpPr>
        <p:spPr>
          <a:xfrm rot="360000">
            <a:off x="4336486" y="507668"/>
            <a:ext cx="4432860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it-IT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6106"/>
            <a:ext cx="7315200" cy="99060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51682" y="450851"/>
            <a:ext cx="846083" cy="5357812"/>
          </a:xfrm>
        </p:spPr>
        <p:txBody>
          <a:bodyPr vert="eaVert" anchor="t" anchorCtr="0"/>
          <a:lstStyle/>
          <a:p>
            <a:r>
              <a:rPr lang="it-IT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450851"/>
            <a:ext cx="5943600" cy="5357812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Watermar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122215" y="3200400"/>
            <a:ext cx="8021782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813" y="3833095"/>
            <a:ext cx="4724400" cy="1209964"/>
          </a:xfrm>
        </p:spPr>
        <p:txBody>
          <a:bodyPr lIns="45720" tIns="0" rIns="45720" bIns="0" anchor="b" anchorCtr="0">
            <a:noAutofit/>
          </a:bodyPr>
          <a:lstStyle>
            <a:lvl1pPr algn="l">
              <a:lnSpc>
                <a:spcPts val="5000"/>
              </a:lnSpc>
              <a:defRPr sz="4600"/>
            </a:lvl1pPr>
          </a:lstStyle>
          <a:p>
            <a:r>
              <a:rPr lang="it-IT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813" y="5056909"/>
            <a:ext cx="4724400" cy="1156586"/>
          </a:xfrm>
        </p:spPr>
        <p:txBody>
          <a:bodyPr lIns="91440" tIns="0" rIns="45720" bIns="0">
            <a:normAutofit/>
          </a:bodyPr>
          <a:lstStyle>
            <a:lvl1pPr marL="0" indent="0" algn="l">
              <a:lnSpc>
                <a:spcPts val="2600"/>
              </a:lnSpc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98744"/>
            <a:ext cx="1981200" cy="273050"/>
          </a:xfrm>
        </p:spPr>
        <p:txBody>
          <a:bodyPr/>
          <a:lstStyle>
            <a:lvl1pPr algn="l">
              <a:defRPr sz="1100">
                <a:latin typeface="Rockwell" pitchFamily="18" charset="0"/>
              </a:defRPr>
            </a:lvl1pPr>
          </a:lstStyle>
          <a:p>
            <a:fld id="{6BFECD78-3C8E-49F2-8FAB-59489D168ABB}" type="datetimeFigureOut">
              <a:rPr lang="en-US" smtClean="0"/>
              <a:t>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400" y="6298744"/>
            <a:ext cx="3810000" cy="273050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4856" y="6312392"/>
            <a:ext cx="685800" cy="265089"/>
          </a:xfrm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0FB56013-B943-42BA-886F-6F9D4EB85E9D}" type="slidenum">
              <a:rPr lang="en-US" smtClean="0"/>
              <a:t>‹N›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94560"/>
            <a:ext cx="7772400" cy="1362075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57016"/>
            <a:ext cx="7772400" cy="987552"/>
          </a:xfrm>
        </p:spPr>
        <p:txBody>
          <a:bodyPr vert="horz" lIns="91440" tIns="0" rIns="45720" bIns="0" rtlCol="0" anchor="t" anchorCtr="0">
            <a:normAutofit/>
          </a:bodyPr>
          <a:lstStyle>
            <a:lvl1pPr marL="0" indent="0">
              <a:spcBef>
                <a:spcPts val="0"/>
              </a:spcBef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SzPct val="90000"/>
              <a:buFontTx/>
              <a:buNone/>
            </a:pPr>
            <a:r>
              <a:rPr lang="it-IT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Watermar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712693" y="1689847"/>
            <a:ext cx="8431303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196353"/>
            <a:ext cx="5334000" cy="1362075"/>
          </a:xfrm>
        </p:spPr>
        <p:txBody>
          <a:bodyPr lIns="45720" tIns="0" rIns="45720" bIns="0" anchor="b" anchorCtr="0"/>
          <a:lstStyle>
            <a:lvl1pPr algn="l">
              <a:lnSpc>
                <a:spcPts val="5000"/>
              </a:lnSpc>
              <a:defRPr sz="4600" b="1" cap="none" baseline="0"/>
            </a:lvl1pPr>
          </a:lstStyle>
          <a:p>
            <a:r>
              <a:rPr lang="it-IT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60618"/>
            <a:ext cx="5334000" cy="983087"/>
          </a:xfrm>
        </p:spPr>
        <p:txBody>
          <a:bodyPr tIns="0" rIns="45720" bIns="0" anchor="t" anchorCtr="0"/>
          <a:lstStyle>
            <a:lvl1pPr marL="0" indent="0"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Picture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2775" y="4069804"/>
            <a:ext cx="553878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600" b="1"/>
            </a:lvl1pPr>
          </a:lstStyle>
          <a:p>
            <a:r>
              <a:rPr lang="it-IT" smtClean="0"/>
              <a:t>Click to edit Master title style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1240000">
            <a:off x="654352" y="445180"/>
            <a:ext cx="5416247" cy="3630168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1240000">
            <a:off x="857677" y="632632"/>
            <a:ext cx="5009597" cy="325526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it-IT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58117" y="5230906"/>
            <a:ext cx="5532958" cy="865093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326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7367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2290763" indent="-344488"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30247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6514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2290763" indent="-344488"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‹N›</a:t>
            </a:fld>
            <a:endParaRPr lang="en-US"/>
          </a:p>
        </p:txBody>
      </p:sp>
      <p:pic>
        <p:nvPicPr>
          <p:cNvPr id="11" name="Picture 10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39" y="1897040"/>
            <a:ext cx="3228975" cy="142875"/>
          </a:xfrm>
          <a:prstGeom prst="rect">
            <a:avLst/>
          </a:prstGeom>
        </p:spPr>
      </p:pic>
      <p:pic>
        <p:nvPicPr>
          <p:cNvPr id="13" name="Picture 12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0" y="1897040"/>
            <a:ext cx="3228975" cy="142875"/>
          </a:xfrm>
          <a:prstGeom prst="rect">
            <a:avLst/>
          </a:prstGeom>
        </p:spPr>
      </p:pic>
      <p:pic>
        <p:nvPicPr>
          <p:cNvPr id="12" name="Picture 11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39" y="1897040"/>
            <a:ext cx="3228975" cy="142875"/>
          </a:xfrm>
          <a:prstGeom prst="rect">
            <a:avLst/>
          </a:prstGeom>
        </p:spPr>
      </p:pic>
      <p:pic>
        <p:nvPicPr>
          <p:cNvPr id="14" name="Picture 13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0" y="1897040"/>
            <a:ext cx="3228975" cy="1428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8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7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503238"/>
            <a:ext cx="7313613" cy="8683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it-IT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735138"/>
            <a:ext cx="7313613" cy="4056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63438" y="6314461"/>
            <a:ext cx="1295400" cy="2650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6BFECD78-3C8E-49F2-8FAB-59489D168ABB}" type="datetimeFigureOut">
              <a:rPr lang="en-US" smtClean="0"/>
              <a:t>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2607" y="6305797"/>
            <a:ext cx="3717967" cy="2592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21388" y="5476097"/>
            <a:ext cx="1483056" cy="8518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</a:lstStyle>
          <a:p>
            <a:fld id="{0FB56013-B943-42BA-886F-6F9D4EB85E9D}" type="slidenum">
              <a:rPr lang="en-US" smtClean="0"/>
              <a:t>‹N›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  <p:sldLayoutId id="2147483706" r:id="rId17"/>
    <p:sldLayoutId id="2147483707" r:id="rId18"/>
    <p:sldLayoutId id="2147483708" r:id="rId19"/>
    <p:sldLayoutId id="2147483709" r:id="rId20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3550" indent="-463550" algn="l" defTabSz="914400" rtl="0" eaLnBrk="1" latinLnBrk="0" hangingPunct="1">
        <a:spcBef>
          <a:spcPts val="2000"/>
        </a:spcBef>
        <a:buSzPct val="90000"/>
        <a:buFontTx/>
        <a:buBlip>
          <a:blip r:embed="rId22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SzPct val="90000"/>
        <a:buFontTx/>
        <a:buBlip>
          <a:blip r:embed="rId23"/>
        </a:buBlip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255713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25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938338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90763" indent="-344488" algn="l" defTabSz="914400" rtl="0" eaLnBrk="1" latinLnBrk="0" hangingPunct="1">
        <a:spcBef>
          <a:spcPct val="20000"/>
        </a:spcBef>
        <a:buSzPct val="90000"/>
        <a:buFontTx/>
        <a:buBlip>
          <a:blip r:embed="rId22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625725" indent="-344488" algn="l" defTabSz="914400" rtl="0" eaLnBrk="1" latinLnBrk="0" hangingPunct="1">
        <a:spcBef>
          <a:spcPct val="20000"/>
        </a:spcBef>
        <a:buSzPct val="90000"/>
        <a:buFontTx/>
        <a:buBlip>
          <a:blip r:embed="rId24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0213" indent="-344488" algn="l" defTabSz="914400" rtl="0" eaLnBrk="1" latinLnBrk="0" hangingPunct="1">
        <a:spcBef>
          <a:spcPct val="20000"/>
        </a:spcBef>
        <a:buSzPct val="90000"/>
        <a:buFontTx/>
        <a:buBlip>
          <a:blip r:embed="rId22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313113" indent="-344488" algn="l" defTabSz="914400" rtl="0" eaLnBrk="1" latinLnBrk="0" hangingPunct="1">
        <a:spcBef>
          <a:spcPct val="20000"/>
        </a:spcBef>
        <a:buSzPct val="90000"/>
        <a:buFontTx/>
        <a:buBlip>
          <a:blip r:embed="rId23"/>
        </a:buBlip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emf"/><Relationship Id="rId4" Type="http://schemas.openxmlformats.org/officeDocument/2006/relationships/image" Target="../media/image26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1348" y="46355"/>
            <a:ext cx="3064274" cy="155602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900" y="2849830"/>
            <a:ext cx="8196381" cy="85242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188" y="4613688"/>
            <a:ext cx="8757807" cy="1394556"/>
          </a:xfrm>
          <a:prstGeom prst="rect">
            <a:avLst/>
          </a:prstGeom>
        </p:spPr>
      </p:pic>
      <p:pic>
        <p:nvPicPr>
          <p:cNvPr id="7" name="Picture 11" descr="sistema-sanitario-lombardo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228600"/>
            <a:ext cx="2147888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5" descr="A_logocompletoSalvini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76550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7425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7" y="1888401"/>
            <a:ext cx="8816923" cy="381023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256" y="457968"/>
            <a:ext cx="8365471" cy="347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77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70" y="2572856"/>
            <a:ext cx="8502561" cy="168858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3806" y="624009"/>
            <a:ext cx="5741700" cy="39598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2979" y="5582099"/>
            <a:ext cx="8418043" cy="473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03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675" y="621461"/>
            <a:ext cx="8602651" cy="43557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206" y="2651227"/>
            <a:ext cx="8813589" cy="181075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612" y="5405330"/>
            <a:ext cx="8850777" cy="613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20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924" y="997789"/>
            <a:ext cx="7086611" cy="469980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2759" y="351345"/>
            <a:ext cx="5105783" cy="49410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304" y="5979169"/>
            <a:ext cx="8516085" cy="502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20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0693" y="144259"/>
            <a:ext cx="6409915" cy="34648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653" y="1010203"/>
            <a:ext cx="8654694" cy="5459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02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782" y="250889"/>
            <a:ext cx="7806436" cy="6438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364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460" y="1552690"/>
            <a:ext cx="8587080" cy="3752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364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460" y="168688"/>
            <a:ext cx="8587080" cy="650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620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132" y="1359108"/>
            <a:ext cx="8887036" cy="413978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30" y="5893729"/>
            <a:ext cx="8962341" cy="53922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0392" y="400997"/>
            <a:ext cx="3590517" cy="428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20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081" y="1789341"/>
            <a:ext cx="8401139" cy="327931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3624" y="546701"/>
            <a:ext cx="3188647" cy="47105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297560"/>
            <a:ext cx="9144000" cy="15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31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0889" y="1998164"/>
            <a:ext cx="8421335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Questo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documento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vuole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rappresentare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una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Procedura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Operativa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Standard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Aziendale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(POSA)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che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in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armonia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con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i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Metodi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Standard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Nazionali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,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gli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algoritmi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e le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linee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guida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hanno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lo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scopo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di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promuovere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la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cultura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della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sepsi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,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l’adozione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di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elevati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livelli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di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qualità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,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contribuendo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ad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assicurare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la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possibilità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di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confronto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delle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informazioni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diagnostiche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ottenute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in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laboratori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diversi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sul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tema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dell’emocoltura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.</a:t>
            </a:r>
            <a:endParaRPr lang="en-US" sz="3600" dirty="0">
              <a:latin typeface="Avenir Next Condensed Demi Bold"/>
              <a:cs typeface="Avenir Next Condensed Demi Bold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747" y="368980"/>
            <a:ext cx="8757807" cy="139455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889" y="5746841"/>
            <a:ext cx="8196381" cy="852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03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510" y="5080310"/>
            <a:ext cx="3107211" cy="164546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8530" y="5900274"/>
            <a:ext cx="3048000" cy="8255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37" y="175312"/>
            <a:ext cx="8950325" cy="72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531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70" y="42267"/>
            <a:ext cx="2640379" cy="229598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283459" y="2281614"/>
            <a:ext cx="7321676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5400" baseline="30000" dirty="0" smtClean="0">
                <a:latin typeface="Avenir Next Condensed Demi Bold"/>
                <a:cs typeface="Avenir Next Condensed Demi Bold"/>
              </a:rPr>
              <a:t>“</a:t>
            </a:r>
            <a:r>
              <a:rPr lang="en-US" sz="5400" baseline="30000" dirty="0" err="1" smtClean="0">
                <a:latin typeface="Avenir Next Condensed Demi Bold"/>
                <a:cs typeface="Avenir Next Condensed Demi Bold"/>
              </a:rPr>
              <a:t>l’Emocoltura</a:t>
            </a:r>
            <a:r>
              <a:rPr lang="en-US" sz="5400" baseline="30000" dirty="0" smtClean="0">
                <a:latin typeface="Avenir Next Condensed Demi Bold"/>
                <a:cs typeface="Avenir Next Condensed Demi Bold"/>
              </a:rPr>
              <a:t> </a:t>
            </a:r>
            <a:r>
              <a:rPr lang="en-US" sz="5400" baseline="30000" dirty="0" err="1">
                <a:latin typeface="Avenir Next Condensed Demi Bold"/>
                <a:cs typeface="Avenir Next Condensed Demi Bold"/>
              </a:rPr>
              <a:t>è</a:t>
            </a:r>
            <a:r>
              <a:rPr lang="en-US" sz="5400" baseline="30000" dirty="0">
                <a:latin typeface="Avenir Next Condensed Demi Bold"/>
                <a:cs typeface="Avenir Next Condensed Demi Bold"/>
              </a:rPr>
              <a:t> in </a:t>
            </a:r>
            <a:r>
              <a:rPr lang="en-US" sz="5400" baseline="30000" dirty="0" err="1">
                <a:latin typeface="Avenir Next Condensed Demi Bold"/>
                <a:cs typeface="Avenir Next Condensed Demi Bold"/>
              </a:rPr>
              <a:t>ogni</a:t>
            </a:r>
            <a:r>
              <a:rPr lang="en-US" sz="54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5400" baseline="30000" dirty="0" err="1">
                <a:latin typeface="Avenir Next Condensed Demi Bold"/>
                <a:cs typeface="Avenir Next Condensed Demi Bold"/>
              </a:rPr>
              <a:t>caso</a:t>
            </a:r>
            <a:r>
              <a:rPr lang="en-US" sz="54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5400" baseline="30000" dirty="0" err="1">
                <a:latin typeface="Avenir Next Condensed Demi Bold"/>
                <a:cs typeface="Avenir Next Condensed Demi Bold"/>
              </a:rPr>
              <a:t>l’elemento</a:t>
            </a:r>
            <a:r>
              <a:rPr lang="en-US" sz="54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5400" baseline="30000" dirty="0" err="1">
                <a:latin typeface="Avenir Next Condensed Demi Bold"/>
                <a:cs typeface="Avenir Next Condensed Demi Bold"/>
              </a:rPr>
              <a:t>diagnostico</a:t>
            </a:r>
            <a:r>
              <a:rPr lang="en-US" sz="54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5400" baseline="30000" dirty="0" err="1">
                <a:latin typeface="Avenir Next Condensed Demi Bold"/>
                <a:cs typeface="Avenir Next Condensed Demi Bold"/>
              </a:rPr>
              <a:t>essenziale</a:t>
            </a:r>
            <a:r>
              <a:rPr lang="en-US" sz="5400" baseline="30000" dirty="0">
                <a:latin typeface="Avenir Next Condensed Demi Bold"/>
                <a:cs typeface="Avenir Next Condensed Demi Bold"/>
              </a:rPr>
              <a:t> per </a:t>
            </a:r>
            <a:r>
              <a:rPr lang="en-US" sz="5400" baseline="30000" dirty="0" err="1">
                <a:latin typeface="Avenir Next Condensed Demi Bold"/>
                <a:cs typeface="Avenir Next Condensed Demi Bold"/>
              </a:rPr>
              <a:t>l’inquadramento</a:t>
            </a:r>
            <a:r>
              <a:rPr lang="en-US" sz="54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5400" baseline="30000" dirty="0" err="1">
                <a:latin typeface="Avenir Next Condensed Demi Bold"/>
                <a:cs typeface="Avenir Next Condensed Demi Bold"/>
              </a:rPr>
              <a:t>della</a:t>
            </a:r>
            <a:r>
              <a:rPr lang="en-US" sz="54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5400" baseline="30000" dirty="0" err="1" smtClean="0">
                <a:latin typeface="Avenir Next Condensed Demi Bold"/>
                <a:cs typeface="Avenir Next Condensed Demi Bold"/>
              </a:rPr>
              <a:t>sepsi</a:t>
            </a:r>
            <a:r>
              <a:rPr lang="en-US" sz="5400" baseline="30000" dirty="0" smtClean="0">
                <a:latin typeface="Avenir Next Condensed Demi Bold"/>
                <a:cs typeface="Avenir Next Condensed Demi Bold"/>
              </a:rPr>
              <a:t>”</a:t>
            </a:r>
            <a:endParaRPr lang="en-US" sz="5400" baseline="30000" dirty="0">
              <a:latin typeface="Avenir Next Condensed Demi Bold"/>
              <a:cs typeface="Avenir Next Condensed Demi Bold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5236" y="4645809"/>
            <a:ext cx="2534367" cy="2072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0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9028" y="3943547"/>
            <a:ext cx="4096057" cy="272803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01016" y="1678809"/>
            <a:ext cx="8153992" cy="3939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L’isolamento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colturale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dei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microrganismi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dal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sangue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è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una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condizione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indispensabile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per la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diagnosi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di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laboratorio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di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batteriemia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,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endocardite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infettiva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e di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molte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patologie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infettive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associate ad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una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condizione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clinica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di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febbre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di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origine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ignota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(FOI).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Rappresenta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anche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un’importante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fattore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nella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diagnosi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di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infezione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del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materiale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protesico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(come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giunti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articolari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ed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innesti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vascolari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) e di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sepsi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associate a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catetere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 </a:t>
            </a:r>
            <a:r>
              <a:rPr lang="en-US" sz="3600" baseline="30000" dirty="0" err="1">
                <a:latin typeface="Avenir Next Condensed Demi Bold"/>
                <a:cs typeface="Avenir Next Condensed Demi Bold"/>
              </a:rPr>
              <a:t>endovascolare</a:t>
            </a:r>
            <a:r>
              <a:rPr lang="en-US" sz="3600" baseline="30000" dirty="0">
                <a:latin typeface="Avenir Next Condensed Demi Bold"/>
                <a:cs typeface="Avenir Next Condensed Demi Bold"/>
              </a:rPr>
              <a:t>.</a:t>
            </a:r>
            <a:endParaRPr lang="en-US" sz="3600" dirty="0">
              <a:latin typeface="Avenir Next Condensed Demi Bold"/>
              <a:cs typeface="Avenir Next Condensed Demi Bold"/>
            </a:endParaRPr>
          </a:p>
        </p:txBody>
      </p:sp>
    </p:spTree>
    <p:extLst>
      <p:ext uri="{BB962C8B-B14F-4D97-AF65-F5344CB8AC3E}">
        <p14:creationId xmlns:p14="http://schemas.microsoft.com/office/powerpoint/2010/main" val="300703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878" y="1951768"/>
            <a:ext cx="8883489" cy="351290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3948" y="668381"/>
            <a:ext cx="6423404" cy="428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03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569" y="1142678"/>
            <a:ext cx="8614835" cy="184867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569" y="3277734"/>
            <a:ext cx="4459732" cy="8845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569" y="4162309"/>
            <a:ext cx="7852611" cy="24628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132" y="214435"/>
            <a:ext cx="8553272" cy="260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03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34434" y="638776"/>
            <a:ext cx="8354500" cy="6155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3600" baseline="30000" dirty="0">
                <a:latin typeface="Avenir Next Demi Bold"/>
                <a:cs typeface="Avenir Next Demi Bold"/>
              </a:rPr>
              <a:t>In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tutti</a:t>
            </a:r>
            <a:r>
              <a:rPr lang="en-US" sz="3600" baseline="30000" dirty="0">
                <a:latin typeface="Avenir Next Demi Bold"/>
                <a:cs typeface="Avenir Next Demi Bold"/>
              </a:rPr>
              <a:t>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i</a:t>
            </a:r>
            <a:r>
              <a:rPr lang="en-US" sz="3600" baseline="30000" dirty="0">
                <a:latin typeface="Avenir Next Demi Bold"/>
                <a:cs typeface="Avenir Next Demi Bold"/>
              </a:rPr>
              <a:t>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pazienti</a:t>
            </a:r>
            <a:r>
              <a:rPr lang="en-US" sz="3600" baseline="30000" dirty="0">
                <a:latin typeface="Avenir Next Demi Bold"/>
                <a:cs typeface="Avenir Next Demi Bold"/>
              </a:rPr>
              <a:t> con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sospetta</a:t>
            </a:r>
            <a:r>
              <a:rPr lang="en-US" sz="3600" baseline="30000" dirty="0">
                <a:latin typeface="Avenir Next Demi Bold"/>
                <a:cs typeface="Avenir Next Demi Bold"/>
              </a:rPr>
              <a:t>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sepsi</a:t>
            </a:r>
            <a:r>
              <a:rPr lang="en-US" sz="3600" baseline="30000" dirty="0">
                <a:latin typeface="Avenir Next Demi Bold"/>
                <a:cs typeface="Avenir Next Demi Bold"/>
              </a:rPr>
              <a:t>, le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emocolture</a:t>
            </a:r>
            <a:r>
              <a:rPr lang="en-US" sz="3600" baseline="30000" dirty="0">
                <a:latin typeface="Avenir Next Demi Bold"/>
                <a:cs typeface="Avenir Next Demi Bold"/>
              </a:rPr>
              <a:t> (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almeno</a:t>
            </a:r>
            <a:r>
              <a:rPr lang="en-US" sz="3600" baseline="30000" dirty="0">
                <a:latin typeface="Avenir Next Demi Bold"/>
                <a:cs typeface="Avenir Next Demi Bold"/>
              </a:rPr>
              <a:t> 2, non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più</a:t>
            </a:r>
            <a:r>
              <a:rPr lang="en-US" sz="3600" baseline="30000" dirty="0">
                <a:latin typeface="Avenir Next Demi Bold"/>
                <a:cs typeface="Avenir Next Demi Bold"/>
              </a:rPr>
              <a:t> di 3 set in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un’ora</a:t>
            </a:r>
            <a:r>
              <a:rPr lang="en-US" sz="3600" baseline="30000" dirty="0">
                <a:latin typeface="Avenir Next Demi Bold"/>
                <a:cs typeface="Avenir Next Demi Bold"/>
              </a:rPr>
              <a:t> )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devono</a:t>
            </a:r>
            <a:r>
              <a:rPr lang="en-US" sz="3600" baseline="30000" dirty="0">
                <a:latin typeface="Avenir Next Demi Bold"/>
                <a:cs typeface="Avenir Next Demi Bold"/>
              </a:rPr>
              <a:t>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essere</a:t>
            </a:r>
            <a:r>
              <a:rPr lang="en-US" sz="3600" baseline="30000" dirty="0">
                <a:latin typeface="Avenir Next Demi Bold"/>
                <a:cs typeface="Avenir Next Demi Bold"/>
              </a:rPr>
              <a:t>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eseguite</a:t>
            </a:r>
            <a:r>
              <a:rPr lang="en-US" sz="3600" baseline="30000" dirty="0">
                <a:latin typeface="Avenir Next Demi Bold"/>
                <a:cs typeface="Avenir Next Demi Bold"/>
              </a:rPr>
              <a:t>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il</a:t>
            </a:r>
            <a:r>
              <a:rPr lang="en-US" sz="3600" baseline="30000" dirty="0">
                <a:latin typeface="Avenir Next Demi Bold"/>
                <a:cs typeface="Avenir Next Demi Bold"/>
              </a:rPr>
              <a:t> prima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possibile</a:t>
            </a:r>
            <a:r>
              <a:rPr lang="en-US" sz="3600" baseline="30000" dirty="0">
                <a:latin typeface="Avenir Next Demi Bold"/>
                <a:cs typeface="Avenir Next Demi Bold"/>
              </a:rPr>
              <a:t>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dall’insorgenza</a:t>
            </a:r>
            <a:r>
              <a:rPr lang="en-US" sz="3600" baseline="30000" dirty="0">
                <a:latin typeface="Avenir Next Demi Bold"/>
                <a:cs typeface="Avenir Next Demi Bold"/>
              </a:rPr>
              <a:t>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della</a:t>
            </a:r>
            <a:r>
              <a:rPr lang="en-US" sz="3600" baseline="30000" dirty="0">
                <a:latin typeface="Avenir Next Demi Bold"/>
                <a:cs typeface="Avenir Next Demi Bold"/>
              </a:rPr>
              <a:t>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sintomatologia</a:t>
            </a:r>
            <a:r>
              <a:rPr lang="en-US" sz="3600" baseline="30000" dirty="0">
                <a:latin typeface="Avenir Next Demi Bold"/>
                <a:cs typeface="Avenir Next Demi Bold"/>
              </a:rPr>
              <a:t> (ad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es</a:t>
            </a:r>
            <a:r>
              <a:rPr lang="en-US" sz="3600" baseline="30000" dirty="0">
                <a:latin typeface="Avenir Next Demi Bold"/>
                <a:cs typeface="Avenir Next Demi Bold"/>
              </a:rPr>
              <a:t>.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febbre</a:t>
            </a:r>
            <a:r>
              <a:rPr lang="en-US" sz="3600" baseline="30000" dirty="0">
                <a:latin typeface="Avenir Next Demi Bold"/>
                <a:cs typeface="Avenir Next Demi Bold"/>
              </a:rPr>
              <a:t> o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brivido</a:t>
            </a:r>
            <a:r>
              <a:rPr lang="en-US" sz="3600" baseline="30000" dirty="0">
                <a:latin typeface="Avenir Next Demi Bold"/>
                <a:cs typeface="Avenir Next Demi Bold"/>
              </a:rPr>
              <a:t>)</a:t>
            </a:r>
            <a:r>
              <a:rPr lang="en-US" sz="3600" baseline="30000" dirty="0" smtClean="0">
                <a:latin typeface="Avenir Next Demi Bold"/>
                <a:cs typeface="Avenir Next Demi Bold"/>
              </a:rPr>
              <a:t>.</a:t>
            </a:r>
          </a:p>
          <a:p>
            <a:pPr algn="just">
              <a:lnSpc>
                <a:spcPct val="150000"/>
              </a:lnSpc>
            </a:pPr>
            <a:endParaRPr lang="en-US" sz="3600" baseline="30000" dirty="0">
              <a:latin typeface="Avenir Next Demi Bold"/>
              <a:cs typeface="Avenir Next Demi Bold"/>
            </a:endParaRPr>
          </a:p>
          <a:p>
            <a:pPr algn="just">
              <a:lnSpc>
                <a:spcPct val="150000"/>
              </a:lnSpc>
            </a:pPr>
            <a:r>
              <a:rPr lang="en-US" sz="3600" baseline="30000" dirty="0" smtClean="0">
                <a:latin typeface="Avenir Next Demi Bold"/>
                <a:cs typeface="Avenir Next Demi Bold"/>
              </a:rPr>
              <a:t>IMPORTANTE</a:t>
            </a:r>
            <a:r>
              <a:rPr lang="en-US" sz="3600" baseline="30000" dirty="0">
                <a:latin typeface="Avenir Next Demi Bold"/>
                <a:cs typeface="Avenir Next Demi Bold"/>
              </a:rPr>
              <a:t>: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Qualsiasi</a:t>
            </a:r>
            <a:r>
              <a:rPr lang="en-US" sz="3600" baseline="30000" dirty="0">
                <a:latin typeface="Avenir Next Demi Bold"/>
                <a:cs typeface="Avenir Next Demi Bold"/>
              </a:rPr>
              <a:t>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sia</a:t>
            </a:r>
            <a:r>
              <a:rPr lang="en-US" sz="3600" baseline="30000" dirty="0">
                <a:latin typeface="Avenir Next Demi Bold"/>
                <a:cs typeface="Avenir Next Demi Bold"/>
              </a:rPr>
              <a:t> la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situazione</a:t>
            </a:r>
            <a:r>
              <a:rPr lang="en-US" sz="3600" baseline="30000" dirty="0">
                <a:latin typeface="Avenir Next Demi Bold"/>
                <a:cs typeface="Avenir Next Demi Bold"/>
              </a:rPr>
              <a:t>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clinica</a:t>
            </a:r>
            <a:r>
              <a:rPr lang="en-US" sz="3600" baseline="30000" dirty="0">
                <a:latin typeface="Avenir Next Demi Bold"/>
                <a:cs typeface="Avenir Next Demi Bold"/>
              </a:rPr>
              <a:t>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che</a:t>
            </a:r>
            <a:r>
              <a:rPr lang="en-US" sz="3600" baseline="30000" dirty="0">
                <a:latin typeface="Avenir Next Demi Bold"/>
                <a:cs typeface="Avenir Next Demi Bold"/>
              </a:rPr>
              <a:t>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fa</a:t>
            </a:r>
            <a:r>
              <a:rPr lang="en-US" sz="3600" baseline="30000" dirty="0">
                <a:latin typeface="Avenir Next Demi Bold"/>
                <a:cs typeface="Avenir Next Demi Bold"/>
              </a:rPr>
              <a:t>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sorgere</a:t>
            </a:r>
            <a:r>
              <a:rPr lang="en-US" sz="3600" baseline="30000" dirty="0">
                <a:latin typeface="Avenir Next Demi Bold"/>
                <a:cs typeface="Avenir Next Demi Bold"/>
              </a:rPr>
              <a:t>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il</a:t>
            </a:r>
            <a:r>
              <a:rPr lang="en-US" sz="3600" baseline="30000" dirty="0">
                <a:latin typeface="Avenir Next Demi Bold"/>
                <a:cs typeface="Avenir Next Demi Bold"/>
              </a:rPr>
              <a:t>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dubbio</a:t>
            </a:r>
            <a:r>
              <a:rPr lang="en-US" sz="3600" baseline="30000" dirty="0">
                <a:latin typeface="Avenir Next Demi Bold"/>
                <a:cs typeface="Avenir Next Demi Bold"/>
              </a:rPr>
              <a:t> di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sepsi</a:t>
            </a:r>
            <a:r>
              <a:rPr lang="en-US" sz="3600" baseline="30000" dirty="0">
                <a:latin typeface="Avenir Next Demi Bold"/>
                <a:cs typeface="Avenir Next Demi Bold"/>
              </a:rPr>
              <a:t> le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emocolture</a:t>
            </a:r>
            <a:r>
              <a:rPr lang="en-US" sz="3600" baseline="30000" dirty="0">
                <a:latin typeface="Avenir Next Demi Bold"/>
                <a:cs typeface="Avenir Next Demi Bold"/>
              </a:rPr>
              <a:t>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devono</a:t>
            </a:r>
            <a:r>
              <a:rPr lang="en-US" sz="3600" baseline="30000" dirty="0">
                <a:latin typeface="Avenir Next Demi Bold"/>
                <a:cs typeface="Avenir Next Demi Bold"/>
              </a:rPr>
              <a:t>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essere</a:t>
            </a:r>
            <a:r>
              <a:rPr lang="en-US" sz="3600" baseline="30000" dirty="0">
                <a:latin typeface="Avenir Next Demi Bold"/>
                <a:cs typeface="Avenir Next Demi Bold"/>
              </a:rPr>
              <a:t>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eseguite</a:t>
            </a:r>
            <a:r>
              <a:rPr lang="en-US" sz="3600" baseline="30000" dirty="0">
                <a:latin typeface="Avenir Next Demi Bold"/>
                <a:cs typeface="Avenir Next Demi Bold"/>
              </a:rPr>
              <a:t>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immediatamente</a:t>
            </a:r>
            <a:r>
              <a:rPr lang="en-US" sz="3600" baseline="30000" dirty="0">
                <a:latin typeface="Avenir Next Demi Bold"/>
                <a:cs typeface="Avenir Next Demi Bold"/>
              </a:rPr>
              <a:t>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ed</a:t>
            </a:r>
            <a:r>
              <a:rPr lang="en-US" sz="3600" baseline="30000" dirty="0">
                <a:latin typeface="Avenir Next Demi Bold"/>
                <a:cs typeface="Avenir Next Demi Bold"/>
              </a:rPr>
              <a:t> in un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unico</a:t>
            </a:r>
            <a:r>
              <a:rPr lang="en-US" sz="3600" baseline="30000" dirty="0">
                <a:latin typeface="Avenir Next Demi Bold"/>
                <a:cs typeface="Avenir Next Demi Bold"/>
              </a:rPr>
              <a:t> tempo,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senza</a:t>
            </a:r>
            <a:r>
              <a:rPr lang="en-US" sz="3600" baseline="30000" dirty="0">
                <a:latin typeface="Avenir Next Demi Bold"/>
                <a:cs typeface="Avenir Next Demi Bold"/>
              </a:rPr>
              <a:t>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cioè</a:t>
            </a:r>
            <a:r>
              <a:rPr lang="en-US" sz="3600" baseline="30000" dirty="0">
                <a:latin typeface="Avenir Next Demi Bold"/>
                <a:cs typeface="Avenir Next Demi Bold"/>
              </a:rPr>
              <a:t>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attendere</a:t>
            </a:r>
            <a:r>
              <a:rPr lang="en-US" sz="3600" baseline="30000" dirty="0">
                <a:latin typeface="Avenir Next Demi Bold"/>
                <a:cs typeface="Avenir Next Demi Bold"/>
              </a:rPr>
              <a:t>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una</a:t>
            </a:r>
            <a:r>
              <a:rPr lang="en-US" sz="3600" baseline="30000" dirty="0">
                <a:latin typeface="Avenir Next Demi Bold"/>
                <a:cs typeface="Avenir Next Demi Bold"/>
              </a:rPr>
              <a:t>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ulteriore</a:t>
            </a:r>
            <a:r>
              <a:rPr lang="en-US" sz="3600" baseline="30000" dirty="0">
                <a:latin typeface="Avenir Next Demi Bold"/>
                <a:cs typeface="Avenir Next Demi Bold"/>
              </a:rPr>
              <a:t>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puntata</a:t>
            </a:r>
            <a:r>
              <a:rPr lang="en-US" sz="3600" baseline="30000" dirty="0">
                <a:latin typeface="Avenir Next Demi Bold"/>
                <a:cs typeface="Avenir Next Demi Bold"/>
              </a:rPr>
              <a:t>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febbrile</a:t>
            </a:r>
            <a:r>
              <a:rPr lang="en-US" sz="3600" baseline="30000" dirty="0">
                <a:latin typeface="Avenir Next Demi Bold"/>
                <a:cs typeface="Avenir Next Demi Bold"/>
              </a:rPr>
              <a:t>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che</a:t>
            </a:r>
            <a:r>
              <a:rPr lang="en-US" sz="3600" baseline="30000" dirty="0">
                <a:latin typeface="Avenir Next Demi Bold"/>
                <a:cs typeface="Avenir Next Demi Bold"/>
              </a:rPr>
              <a:t>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potrebbe</a:t>
            </a:r>
            <a:r>
              <a:rPr lang="en-US" sz="3600" baseline="30000" dirty="0">
                <a:latin typeface="Avenir Next Demi Bold"/>
                <a:cs typeface="Avenir Next Demi Bold"/>
              </a:rPr>
              <a:t>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anche</a:t>
            </a:r>
            <a:r>
              <a:rPr lang="en-US" sz="3600" baseline="30000" dirty="0">
                <a:latin typeface="Avenir Next Demi Bold"/>
                <a:cs typeface="Avenir Next Demi Bold"/>
              </a:rPr>
              <a:t>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mancare</a:t>
            </a:r>
            <a:r>
              <a:rPr lang="en-US" sz="3600" baseline="30000" dirty="0">
                <a:latin typeface="Avenir Next Demi Bold"/>
                <a:cs typeface="Avenir Next Demi Bold"/>
              </a:rPr>
              <a:t> in un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paziente</a:t>
            </a:r>
            <a:r>
              <a:rPr lang="en-US" sz="3600" baseline="30000" dirty="0">
                <a:latin typeface="Avenir Next Demi Bold"/>
                <a:cs typeface="Avenir Next Demi Bold"/>
              </a:rPr>
              <a:t> con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ridotte</a:t>
            </a:r>
            <a:r>
              <a:rPr lang="en-US" sz="3600" baseline="30000" dirty="0">
                <a:latin typeface="Avenir Next Demi Bold"/>
                <a:cs typeface="Avenir Next Demi Bold"/>
              </a:rPr>
              <a:t>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capacità</a:t>
            </a:r>
            <a:r>
              <a:rPr lang="en-US" sz="3600" baseline="30000" dirty="0">
                <a:latin typeface="Avenir Next Demi Bold"/>
                <a:cs typeface="Avenir Next Demi Bold"/>
              </a:rPr>
              <a:t>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reattive</a:t>
            </a:r>
            <a:r>
              <a:rPr lang="en-US" sz="3600" baseline="30000" dirty="0">
                <a:latin typeface="Avenir Next Demi Bold"/>
                <a:cs typeface="Avenir Next Demi Bold"/>
              </a:rPr>
              <a:t> del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sistema</a:t>
            </a:r>
            <a:r>
              <a:rPr lang="en-US" sz="3600" baseline="30000" dirty="0">
                <a:latin typeface="Avenir Next Demi Bold"/>
                <a:cs typeface="Avenir Next Demi Bold"/>
              </a:rPr>
              <a:t> </a:t>
            </a:r>
            <a:r>
              <a:rPr lang="en-US" sz="3600" baseline="30000" dirty="0" err="1">
                <a:latin typeface="Avenir Next Demi Bold"/>
                <a:cs typeface="Avenir Next Demi Bold"/>
              </a:rPr>
              <a:t>immunitario</a:t>
            </a:r>
            <a:r>
              <a:rPr lang="en-US" sz="3600" baseline="30000" dirty="0">
                <a:latin typeface="Avenir Next Demi Bold"/>
                <a:cs typeface="Avenir Next Demi Bold"/>
              </a:rPr>
              <a:t>.</a:t>
            </a:r>
            <a:endParaRPr lang="en-US" sz="3600" dirty="0">
              <a:latin typeface="Avenir Next Demi Bold"/>
              <a:cs typeface="Avenir Next Demi Bold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8141" y="189984"/>
            <a:ext cx="3947420" cy="381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77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7090" y="1894749"/>
            <a:ext cx="9129689" cy="351979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3745" y="330916"/>
            <a:ext cx="5251359" cy="503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77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3369" y="273198"/>
            <a:ext cx="4575832" cy="61251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799" y="1621019"/>
            <a:ext cx="8814138" cy="6281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799" y="3359022"/>
            <a:ext cx="8761558" cy="2696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77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Inkwell">
  <a:themeElements>
    <a:clrScheme name="Inkwell">
      <a:dk1>
        <a:sysClr val="windowText" lastClr="000000"/>
      </a:dk1>
      <a:lt1>
        <a:sysClr val="window" lastClr="FFFFFF"/>
      </a:lt1>
      <a:dk2>
        <a:srgbClr val="584D2E"/>
      </a:dk2>
      <a:lt2>
        <a:srgbClr val="EFE7C3"/>
      </a:lt2>
      <a:accent1>
        <a:srgbClr val="860908"/>
      </a:accent1>
      <a:accent2>
        <a:srgbClr val="4A0505"/>
      </a:accent2>
      <a:accent3>
        <a:srgbClr val="7A500A"/>
      </a:accent3>
      <a:accent4>
        <a:srgbClr val="C47810"/>
      </a:accent4>
      <a:accent5>
        <a:srgbClr val="827752"/>
      </a:accent5>
      <a:accent6>
        <a:srgbClr val="B5BB83"/>
      </a:accent6>
      <a:hlink>
        <a:srgbClr val="C47810"/>
      </a:hlink>
      <a:folHlink>
        <a:srgbClr val="F0A43A"/>
      </a:folHlink>
    </a:clrScheme>
    <a:fontScheme name="Inkwell">
      <a:majorFont>
        <a:latin typeface="Goudy Old Style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Goudy Old Style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Inkwell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30000"/>
                <a:satMod val="15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  <a:softEdge rad="25400"/>
          </a:effectLst>
        </a:effectStyle>
      </a:effectStyleLst>
      <a:bgFillStyleLst>
        <a:blipFill rotWithShape="1">
          <a:blip xmlns:r="http://schemas.openxmlformats.org/officeDocument/2006/relationships" r:embed="rId3"/>
          <a:stretch/>
        </a:blipFill>
        <a:blipFill rotWithShape="1">
          <a:blip xmlns:r="http://schemas.openxmlformats.org/officeDocument/2006/relationships" r:embed="rId4"/>
          <a:stretch/>
        </a:blipFill>
        <a:blipFill rotWithShape="1">
          <a:blip xmlns:r="http://schemas.openxmlformats.org/officeDocument/2006/relationships" r:embed="rId5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Inkwell.thmx</Template>
  <TotalTime>213</TotalTime>
  <Words>228</Words>
  <Application>Microsoft Office PowerPoint</Application>
  <PresentationFormat>Presentazione su schermo (4:3)</PresentationFormat>
  <Paragraphs>6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20</vt:i4>
      </vt:variant>
    </vt:vector>
  </HeadingPairs>
  <TitlesOfParts>
    <vt:vector size="21" baseType="lpstr">
      <vt:lpstr>Inkwell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Cubana de Aviacion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PROCEDURA PER LA CORRETTA GESTIONE, ESECUZIONE E RICERCA BATTERIOLOGICA DELLE EMOCOLTURE</dc:title>
  <dc:creator>Giorgio Gadda</dc:creator>
  <cp:lastModifiedBy>Grimoldi Luisa</cp:lastModifiedBy>
  <cp:revision>20</cp:revision>
  <cp:lastPrinted>2014-02-11T15:03:00Z</cp:lastPrinted>
  <dcterms:created xsi:type="dcterms:W3CDTF">2013-11-16T16:34:57Z</dcterms:created>
  <dcterms:modified xsi:type="dcterms:W3CDTF">2014-02-11T15:07:30Z</dcterms:modified>
</cp:coreProperties>
</file>