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84" r:id="rId16"/>
    <p:sldId id="283" r:id="rId17"/>
    <p:sldId id="273" r:id="rId18"/>
    <p:sldId id="274" r:id="rId19"/>
    <p:sldId id="275" r:id="rId20"/>
    <p:sldId id="276" r:id="rId21"/>
    <p:sldId id="277" r:id="rId22"/>
    <p:sldId id="278" r:id="rId23"/>
    <p:sldId id="280" r:id="rId24"/>
    <p:sldId id="281" r:id="rId25"/>
    <p:sldId id="282" r:id="rId26"/>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showPr>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6E7CE"/>
          </a:solidFill>
        </a:fill>
      </a:tcStyle>
    </a:wholeTbl>
    <a:band2H>
      <a:tcTxStyle/>
      <a:tcStyle>
        <a:tcBdr/>
        <a:fill>
          <a:solidFill>
            <a:srgbClr val="FBF3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6DACC"/>
          </a:solidFill>
        </a:fill>
      </a:tcStyle>
    </a:wholeTbl>
    <a:band2H>
      <a:tcTxStyle/>
      <a:tcStyle>
        <a:tcBdr/>
        <a:fill>
          <a:solidFill>
            <a:srgbClr val="FAED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CCFCC"/>
          </a:solidFill>
        </a:fill>
      </a:tcStyle>
    </a:wholeTbl>
    <a:band2H>
      <a:tcTxStyle/>
      <a:tcStyle>
        <a:tcBdr/>
        <a:fill>
          <a:solidFill>
            <a:srgbClr val="F6E9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0" name="Shape 100"/>
          <p:cNvSpPr>
            <a:spLocks noGrp="1" noRot="1" noChangeAspect="1"/>
          </p:cNvSpPr>
          <p:nvPr>
            <p:ph type="sldImg"/>
          </p:nvPr>
        </p:nvSpPr>
        <p:spPr>
          <a:xfrm>
            <a:off x="1143000" y="685800"/>
            <a:ext cx="4572000" cy="3429000"/>
          </a:xfrm>
          <a:prstGeom prst="rect">
            <a:avLst/>
          </a:prstGeom>
        </p:spPr>
        <p:txBody>
          <a:bodyPr/>
          <a:lstStyle/>
          <a:p>
            <a:endParaRPr/>
          </a:p>
        </p:txBody>
      </p:sp>
      <p:sp>
        <p:nvSpPr>
          <p:cNvPr id="101" name="Shape 101"/>
          <p:cNvSpPr>
            <a:spLocks noGrp="1"/>
          </p:cNvSpPr>
          <p:nvPr>
            <p:ph type="body" sz="quarter" idx="1"/>
          </p:nvPr>
        </p:nvSpPr>
        <p:spPr>
          <a:xfrm>
            <a:off x="914400" y="4343400"/>
            <a:ext cx="5029200" cy="4114800"/>
          </a:xfrm>
          <a:prstGeom prst="rect">
            <a:avLst/>
          </a:prstGeom>
        </p:spPr>
        <p:txBody>
          <a:bodyPr/>
          <a:lstStyle/>
          <a:p>
            <a:endParaRPr/>
          </a:p>
        </p:txBody>
      </p:sp>
    </p:spTree>
  </p:cSld>
  <p:clrMap bg1="dk1" tx1="lt1" bg2="dk2" tx2="lt2" accent1="accent1" accent2="accent2" accent3="accent3" accent4="accent4" accent5="accent5" accent6="accent6" hlink="hlink" folHlink="folHlink"/>
  <p:notesStyle>
    <a:lvl1pPr latinLnBrk="0">
      <a:defRPr sz="1200">
        <a:solidFill>
          <a:srgbClr val="FFFFFF"/>
        </a:solidFill>
        <a:latin typeface="+mn-lt"/>
        <a:ea typeface="+mn-ea"/>
        <a:cs typeface="+mn-cs"/>
        <a:sym typeface="Corbel"/>
      </a:defRPr>
    </a:lvl1pPr>
    <a:lvl2pPr indent="228600" latinLnBrk="0">
      <a:defRPr sz="1200">
        <a:solidFill>
          <a:srgbClr val="FFFFFF"/>
        </a:solidFill>
        <a:latin typeface="+mn-lt"/>
        <a:ea typeface="+mn-ea"/>
        <a:cs typeface="+mn-cs"/>
        <a:sym typeface="Corbel"/>
      </a:defRPr>
    </a:lvl2pPr>
    <a:lvl3pPr indent="457200" latinLnBrk="0">
      <a:defRPr sz="1200">
        <a:solidFill>
          <a:srgbClr val="FFFFFF"/>
        </a:solidFill>
        <a:latin typeface="+mn-lt"/>
        <a:ea typeface="+mn-ea"/>
        <a:cs typeface="+mn-cs"/>
        <a:sym typeface="Corbel"/>
      </a:defRPr>
    </a:lvl3pPr>
    <a:lvl4pPr indent="685800" latinLnBrk="0">
      <a:defRPr sz="1200">
        <a:solidFill>
          <a:srgbClr val="FFFFFF"/>
        </a:solidFill>
        <a:latin typeface="+mn-lt"/>
        <a:ea typeface="+mn-ea"/>
        <a:cs typeface="+mn-cs"/>
        <a:sym typeface="Corbel"/>
      </a:defRPr>
    </a:lvl4pPr>
    <a:lvl5pPr indent="914400" latinLnBrk="0">
      <a:defRPr sz="1200">
        <a:solidFill>
          <a:srgbClr val="FFFFFF"/>
        </a:solidFill>
        <a:latin typeface="+mn-lt"/>
        <a:ea typeface="+mn-ea"/>
        <a:cs typeface="+mn-cs"/>
        <a:sym typeface="Corbel"/>
      </a:defRPr>
    </a:lvl5pPr>
    <a:lvl6pPr indent="1143000" latinLnBrk="0">
      <a:defRPr sz="1200">
        <a:solidFill>
          <a:srgbClr val="FFFFFF"/>
        </a:solidFill>
        <a:latin typeface="+mn-lt"/>
        <a:ea typeface="+mn-ea"/>
        <a:cs typeface="+mn-cs"/>
        <a:sym typeface="Corbel"/>
      </a:defRPr>
    </a:lvl6pPr>
    <a:lvl7pPr indent="1371600" latinLnBrk="0">
      <a:defRPr sz="1200">
        <a:solidFill>
          <a:srgbClr val="FFFFFF"/>
        </a:solidFill>
        <a:latin typeface="+mn-lt"/>
        <a:ea typeface="+mn-ea"/>
        <a:cs typeface="+mn-cs"/>
        <a:sym typeface="Corbel"/>
      </a:defRPr>
    </a:lvl7pPr>
    <a:lvl8pPr indent="1600200" latinLnBrk="0">
      <a:defRPr sz="1200">
        <a:solidFill>
          <a:srgbClr val="FFFFFF"/>
        </a:solidFill>
        <a:latin typeface="+mn-lt"/>
        <a:ea typeface="+mn-ea"/>
        <a:cs typeface="+mn-cs"/>
        <a:sym typeface="Corbel"/>
      </a:defRPr>
    </a:lvl8pPr>
    <a:lvl9pPr indent="1828800" latinLnBrk="0">
      <a:defRPr sz="1200">
        <a:solidFill>
          <a:srgbClr val="FFFFFF"/>
        </a:solidFill>
        <a:latin typeface="+mn-lt"/>
        <a:ea typeface="+mn-ea"/>
        <a:cs typeface="+mn-cs"/>
        <a:sym typeface="Corbe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11" name="Testo titolo"/>
          <p:cNvSpPr>
            <a:spLocks noGrp="1"/>
          </p:cNvSpPr>
          <p:nvPr>
            <p:ph type="title"/>
          </p:nvPr>
        </p:nvSpPr>
        <p:spPr>
          <a:xfrm>
            <a:off x="685800" y="2130425"/>
            <a:ext cx="7772400" cy="1470025"/>
          </a:xfrm>
          <a:prstGeom prst="rect">
            <a:avLst/>
          </a:prstGeom>
        </p:spPr>
        <p:txBody>
          <a:bodyPr anchor="b"/>
          <a:lstStyle>
            <a:lvl1pPr>
              <a:defRPr sz="5400"/>
            </a:lvl1pPr>
          </a:lstStyle>
          <a:p>
            <a:r>
              <a:t>Testo titolo</a:t>
            </a:r>
          </a:p>
        </p:txBody>
      </p:sp>
      <p:sp>
        <p:nvSpPr>
          <p:cNvPr id="12" name="Corpo livello uno…"/>
          <p:cNvSpPr>
            <a:spLocks noGrp="1"/>
          </p:cNvSpPr>
          <p:nvPr>
            <p:ph type="body" sz="quarter" idx="1"/>
          </p:nvPr>
        </p:nvSpPr>
        <p:spPr>
          <a:xfrm>
            <a:off x="1371600" y="3886200"/>
            <a:ext cx="6400800" cy="1752600"/>
          </a:xfrm>
          <a:prstGeom prst="rect">
            <a:avLst/>
          </a:prstGeom>
        </p:spPr>
        <p:txBody>
          <a:bodyPr anchor="t"/>
          <a:lstStyle>
            <a:lvl1pPr marL="0" indent="0" algn="ctr">
              <a:spcBef>
                <a:spcPts val="600"/>
              </a:spcBef>
              <a:buSzTx/>
              <a:buFontTx/>
              <a:buNone/>
              <a:defRPr sz="2800">
                <a:solidFill>
                  <a:srgbClr val="E9EAF0"/>
                </a:solidFill>
              </a:defRPr>
            </a:lvl1pPr>
            <a:lvl2pPr marL="0" indent="0" algn="ctr">
              <a:spcBef>
                <a:spcPts val="600"/>
              </a:spcBef>
              <a:buSzTx/>
              <a:buFontTx/>
              <a:buNone/>
              <a:defRPr sz="2800">
                <a:solidFill>
                  <a:srgbClr val="E9EAF0"/>
                </a:solidFill>
              </a:defRPr>
            </a:lvl2pPr>
            <a:lvl3pPr marL="0" indent="0" algn="ctr">
              <a:spcBef>
                <a:spcPts val="600"/>
              </a:spcBef>
              <a:buSzTx/>
              <a:buFontTx/>
              <a:buNone/>
              <a:defRPr sz="2800">
                <a:solidFill>
                  <a:srgbClr val="E9EAF0"/>
                </a:solidFill>
              </a:defRPr>
            </a:lvl3pPr>
            <a:lvl4pPr marL="0" indent="0" algn="ctr">
              <a:spcBef>
                <a:spcPts val="600"/>
              </a:spcBef>
              <a:buSzTx/>
              <a:buFontTx/>
              <a:buNone/>
              <a:defRPr sz="2800">
                <a:solidFill>
                  <a:srgbClr val="E9EAF0"/>
                </a:solidFill>
              </a:defRPr>
            </a:lvl4pPr>
            <a:lvl5pPr marL="0" indent="0" algn="ctr">
              <a:spcBef>
                <a:spcPts val="600"/>
              </a:spcBef>
              <a:buSzTx/>
              <a:buFontTx/>
              <a:buNone/>
              <a:defRPr sz="2800">
                <a:solidFill>
                  <a:srgbClr val="E9EAF0"/>
                </a:solidFill>
              </a:defRPr>
            </a:lvl5pPr>
          </a:lstStyle>
          <a:p>
            <a:r>
              <a:t>Corpo livello uno</a:t>
            </a:r>
          </a:p>
          <a:p>
            <a:pPr lvl="1"/>
            <a:r>
              <a:t>Corpo livello due</a:t>
            </a:r>
          </a:p>
          <a:p>
            <a:pPr lvl="2"/>
            <a:r>
              <a:t>Corpo livello tre</a:t>
            </a:r>
          </a:p>
          <a:p>
            <a:pPr lvl="3"/>
            <a:r>
              <a:t>Corpo livello quattro</a:t>
            </a:r>
          </a:p>
          <a:p>
            <a:pPr lvl="4"/>
            <a:r>
              <a:t>Corpo livello cinque</a:t>
            </a:r>
          </a:p>
        </p:txBody>
      </p:sp>
      <p:sp>
        <p:nvSpPr>
          <p:cNvPr id="13" name="Numero diapositiva"/>
          <p:cNvSpPr>
            <a:spLocks noGrp="1"/>
          </p:cNvSpPr>
          <p:nvPr>
            <p:ph type="sldNum" sz="quarter" idx="2"/>
          </p:nvPr>
        </p:nvSpPr>
        <p:spPr>
          <a:prstGeom prst="rect">
            <a:avLst/>
          </a:prstGeom>
        </p:spPr>
        <p:txBody>
          <a:bodyPr/>
          <a:lstStyle/>
          <a:p>
            <a:fld id="{86CB4B4D-7CA3-9044-876B-883B54F8677D}" type="slidenum">
              <a:rPr/>
              <a:pPr/>
              <a:t>‹N›</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olo verticale e testo">
    <p:spTree>
      <p:nvGrpSpPr>
        <p:cNvPr id="1" name=""/>
        <p:cNvGrpSpPr/>
        <p:nvPr/>
      </p:nvGrpSpPr>
      <p:grpSpPr>
        <a:xfrm>
          <a:off x="0" y="0"/>
          <a:ext cx="0" cy="0"/>
          <a:chOff x="0" y="0"/>
          <a:chExt cx="0" cy="0"/>
        </a:xfrm>
      </p:grpSpPr>
      <p:sp>
        <p:nvSpPr>
          <p:cNvPr id="92" name="Testo titolo"/>
          <p:cNvSpPr>
            <a:spLocks noGrp="1"/>
          </p:cNvSpPr>
          <p:nvPr>
            <p:ph type="title"/>
          </p:nvPr>
        </p:nvSpPr>
        <p:spPr>
          <a:xfrm>
            <a:off x="6629400" y="274638"/>
            <a:ext cx="2057400" cy="5851527"/>
          </a:xfrm>
          <a:prstGeom prst="rect">
            <a:avLst/>
          </a:prstGeom>
        </p:spPr>
        <p:txBody>
          <a:bodyPr/>
          <a:lstStyle/>
          <a:p>
            <a:r>
              <a:t>Testo titolo</a:t>
            </a:r>
          </a:p>
        </p:txBody>
      </p:sp>
      <p:sp>
        <p:nvSpPr>
          <p:cNvPr id="93" name="Corpo livello uno…"/>
          <p:cNvSpPr>
            <a:spLocks noGrp="1"/>
          </p:cNvSpPr>
          <p:nvPr>
            <p:ph type="body" idx="1"/>
          </p:nvPr>
        </p:nvSpPr>
        <p:spPr>
          <a:xfrm>
            <a:off x="457200" y="274638"/>
            <a:ext cx="6019800" cy="5851527"/>
          </a:xfrm>
          <a:prstGeom prst="rect">
            <a:avLst/>
          </a:prstGeom>
        </p:spPr>
        <p:txBody>
          <a:bodyPr anchor="t"/>
          <a:lstStyle/>
          <a:p>
            <a:r>
              <a:t>Corpo livello uno</a:t>
            </a:r>
          </a:p>
          <a:p>
            <a:pPr lvl="1"/>
            <a:r>
              <a:t>Corpo livello due</a:t>
            </a:r>
          </a:p>
          <a:p>
            <a:pPr lvl="2"/>
            <a:r>
              <a:t>Corpo livello tre</a:t>
            </a:r>
          </a:p>
          <a:p>
            <a:pPr lvl="3"/>
            <a:r>
              <a:t>Corpo livello quattro</a:t>
            </a:r>
          </a:p>
          <a:p>
            <a:pPr lvl="4"/>
            <a:r>
              <a:t>Corpo livello cinque</a:t>
            </a:r>
          </a:p>
        </p:txBody>
      </p:sp>
      <p:sp>
        <p:nvSpPr>
          <p:cNvPr id="94" name="Numero diapositiva"/>
          <p:cNvSpPr>
            <a:spLocks noGrp="1"/>
          </p:cNvSpPr>
          <p:nvPr>
            <p:ph type="sldNum" sz="quarter" idx="2"/>
          </p:nvPr>
        </p:nvSpPr>
        <p:spPr>
          <a:prstGeom prst="rect">
            <a:avLst/>
          </a:prstGeom>
        </p:spPr>
        <p:txBody>
          <a:bodyPr/>
          <a:lstStyle/>
          <a:p>
            <a:fld id="{86CB4B4D-7CA3-9044-876B-883B54F8677D}" type="slidenum">
              <a:rPr/>
              <a:pPr/>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olo e contenuto">
    <p:spTree>
      <p:nvGrpSpPr>
        <p:cNvPr id="1" name=""/>
        <p:cNvGrpSpPr/>
        <p:nvPr/>
      </p:nvGrpSpPr>
      <p:grpSpPr>
        <a:xfrm>
          <a:off x="0" y="0"/>
          <a:ext cx="0" cy="0"/>
          <a:chOff x="0" y="0"/>
          <a:chExt cx="0" cy="0"/>
        </a:xfrm>
      </p:grpSpPr>
      <p:sp>
        <p:nvSpPr>
          <p:cNvPr id="20" name="Testo titolo"/>
          <p:cNvSpPr>
            <a:spLocks noGrp="1"/>
          </p:cNvSpPr>
          <p:nvPr>
            <p:ph type="title"/>
          </p:nvPr>
        </p:nvSpPr>
        <p:spPr>
          <a:prstGeom prst="rect">
            <a:avLst/>
          </a:prstGeom>
        </p:spPr>
        <p:txBody>
          <a:bodyPr/>
          <a:lstStyle/>
          <a:p>
            <a:r>
              <a:t>Testo titolo</a:t>
            </a:r>
          </a:p>
        </p:txBody>
      </p:sp>
      <p:sp>
        <p:nvSpPr>
          <p:cNvPr id="21" name="Corpo livello uno…"/>
          <p:cNvSpPr>
            <a:spLocks noGrp="1"/>
          </p:cNvSpPr>
          <p:nvPr>
            <p:ph type="body" idx="1"/>
          </p:nvPr>
        </p:nvSpPr>
        <p:spPr>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22" name="Numero diapositiva"/>
          <p:cNvSpPr>
            <a:spLocks noGrp="1"/>
          </p:cNvSpPr>
          <p:nvPr>
            <p:ph type="sldNum" sz="quarter" idx="2"/>
          </p:nvPr>
        </p:nvSpPr>
        <p:spPr>
          <a:prstGeom prst="rect">
            <a:avLst/>
          </a:prstGeom>
        </p:spPr>
        <p:txBody>
          <a:bodyPr/>
          <a:lstStyle/>
          <a:p>
            <a:fld id="{86CB4B4D-7CA3-9044-876B-883B54F8677D}" type="slidenum">
              <a:rPr/>
              <a:pPr/>
              <a:t>‹N›</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Intestazione sezione">
    <p:spTree>
      <p:nvGrpSpPr>
        <p:cNvPr id="1" name=""/>
        <p:cNvGrpSpPr/>
        <p:nvPr/>
      </p:nvGrpSpPr>
      <p:grpSpPr>
        <a:xfrm>
          <a:off x="0" y="0"/>
          <a:ext cx="0" cy="0"/>
          <a:chOff x="0" y="0"/>
          <a:chExt cx="0" cy="0"/>
        </a:xfrm>
      </p:grpSpPr>
      <p:sp>
        <p:nvSpPr>
          <p:cNvPr id="29" name="Testo titolo"/>
          <p:cNvSpPr>
            <a:spLocks noGrp="1"/>
          </p:cNvSpPr>
          <p:nvPr>
            <p:ph type="title"/>
          </p:nvPr>
        </p:nvSpPr>
        <p:spPr>
          <a:xfrm>
            <a:off x="722312" y="4406900"/>
            <a:ext cx="7772401" cy="1362075"/>
          </a:xfrm>
          <a:prstGeom prst="rect">
            <a:avLst/>
          </a:prstGeom>
        </p:spPr>
        <p:txBody>
          <a:bodyPr/>
          <a:lstStyle>
            <a:lvl1pPr algn="l">
              <a:defRPr sz="4000" cap="all"/>
            </a:lvl1pPr>
          </a:lstStyle>
          <a:p>
            <a:r>
              <a:t>Testo titolo</a:t>
            </a:r>
          </a:p>
        </p:txBody>
      </p:sp>
      <p:sp>
        <p:nvSpPr>
          <p:cNvPr id="30" name="Corpo livello uno…"/>
          <p:cNvSpPr>
            <a:spLocks noGrp="1"/>
          </p:cNvSpPr>
          <p:nvPr>
            <p:ph type="body" sz="quarter" idx="1"/>
          </p:nvPr>
        </p:nvSpPr>
        <p:spPr>
          <a:xfrm>
            <a:off x="722312" y="2906713"/>
            <a:ext cx="7772401" cy="1500190"/>
          </a:xfrm>
          <a:prstGeom prst="rect">
            <a:avLst/>
          </a:prstGeom>
        </p:spPr>
        <p:txBody>
          <a:bodyPr anchor="b"/>
          <a:lstStyle>
            <a:lvl1pPr marL="0" indent="0">
              <a:spcBef>
                <a:spcPts val="400"/>
              </a:spcBef>
              <a:buSzTx/>
              <a:buFontTx/>
              <a:buNone/>
              <a:defRPr sz="2000">
                <a:solidFill>
                  <a:srgbClr val="E9EAF0"/>
                </a:solidFill>
              </a:defRPr>
            </a:lvl1pPr>
            <a:lvl2pPr marL="0" indent="0">
              <a:spcBef>
                <a:spcPts val="400"/>
              </a:spcBef>
              <a:buSzTx/>
              <a:buFontTx/>
              <a:buNone/>
              <a:defRPr sz="2000">
                <a:solidFill>
                  <a:srgbClr val="E9EAF0"/>
                </a:solidFill>
              </a:defRPr>
            </a:lvl2pPr>
            <a:lvl3pPr marL="0" indent="0">
              <a:spcBef>
                <a:spcPts val="400"/>
              </a:spcBef>
              <a:buSzTx/>
              <a:buFontTx/>
              <a:buNone/>
              <a:defRPr sz="2000">
                <a:solidFill>
                  <a:srgbClr val="E9EAF0"/>
                </a:solidFill>
              </a:defRPr>
            </a:lvl3pPr>
            <a:lvl4pPr marL="0" indent="0">
              <a:spcBef>
                <a:spcPts val="400"/>
              </a:spcBef>
              <a:buSzTx/>
              <a:buFontTx/>
              <a:buNone/>
              <a:defRPr sz="2000">
                <a:solidFill>
                  <a:srgbClr val="E9EAF0"/>
                </a:solidFill>
              </a:defRPr>
            </a:lvl4pPr>
            <a:lvl5pPr marL="0" indent="0">
              <a:spcBef>
                <a:spcPts val="400"/>
              </a:spcBef>
              <a:buSzTx/>
              <a:buFontTx/>
              <a:buNone/>
              <a:defRPr sz="2000">
                <a:solidFill>
                  <a:srgbClr val="E9EAF0"/>
                </a:solidFill>
              </a:defRPr>
            </a:lvl5pPr>
          </a:lstStyle>
          <a:p>
            <a:r>
              <a:t>Corpo livello uno</a:t>
            </a:r>
          </a:p>
          <a:p>
            <a:pPr lvl="1"/>
            <a:r>
              <a:t>Corpo livello due</a:t>
            </a:r>
          </a:p>
          <a:p>
            <a:pPr lvl="2"/>
            <a:r>
              <a:t>Corpo livello tre</a:t>
            </a:r>
          </a:p>
          <a:p>
            <a:pPr lvl="3"/>
            <a:r>
              <a:t>Corpo livello quattro</a:t>
            </a:r>
          </a:p>
          <a:p>
            <a:pPr lvl="4"/>
            <a:r>
              <a:t>Corpo livello cinque</a:t>
            </a:r>
          </a:p>
        </p:txBody>
      </p:sp>
      <p:sp>
        <p:nvSpPr>
          <p:cNvPr id="31" name="Numero diapositiva"/>
          <p:cNvSpPr>
            <a:spLocks noGrp="1"/>
          </p:cNvSpPr>
          <p:nvPr>
            <p:ph type="sldNum" sz="quarter" idx="2"/>
          </p:nvPr>
        </p:nvSpPr>
        <p:spPr>
          <a:prstGeom prst="rect">
            <a:avLst/>
          </a:prstGeom>
        </p:spPr>
        <p:txBody>
          <a:bodyPr/>
          <a:lstStyle/>
          <a:p>
            <a:fld id="{86CB4B4D-7CA3-9044-876B-883B54F8677D}" type="slidenum">
              <a:rPr/>
              <a:pPr/>
              <a:t>‹N›</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Confronto">
    <p:spTree>
      <p:nvGrpSpPr>
        <p:cNvPr id="1" name=""/>
        <p:cNvGrpSpPr/>
        <p:nvPr/>
      </p:nvGrpSpPr>
      <p:grpSpPr>
        <a:xfrm>
          <a:off x="0" y="0"/>
          <a:ext cx="0" cy="0"/>
          <a:chOff x="0" y="0"/>
          <a:chExt cx="0" cy="0"/>
        </a:xfrm>
      </p:grpSpPr>
      <p:sp>
        <p:nvSpPr>
          <p:cNvPr id="38" name="Testo titolo"/>
          <p:cNvSpPr>
            <a:spLocks noGrp="1"/>
          </p:cNvSpPr>
          <p:nvPr>
            <p:ph type="title"/>
          </p:nvPr>
        </p:nvSpPr>
        <p:spPr>
          <a:prstGeom prst="rect">
            <a:avLst/>
          </a:prstGeom>
        </p:spPr>
        <p:txBody>
          <a:bodyPr/>
          <a:lstStyle/>
          <a:p>
            <a:r>
              <a:t>Testo titolo</a:t>
            </a:r>
          </a:p>
        </p:txBody>
      </p:sp>
      <p:sp>
        <p:nvSpPr>
          <p:cNvPr id="39" name="Corpo livello uno…"/>
          <p:cNvSpPr>
            <a:spLocks noGrp="1"/>
          </p:cNvSpPr>
          <p:nvPr>
            <p:ph type="body" sz="quarter" idx="1"/>
          </p:nvPr>
        </p:nvSpPr>
        <p:spPr>
          <a:xfrm>
            <a:off x="457200" y="1535112"/>
            <a:ext cx="4040188" cy="639763"/>
          </a:xfrm>
          <a:prstGeom prst="rect">
            <a:avLst/>
          </a:prstGeom>
        </p:spPr>
        <p:txBody>
          <a:bodyPr anchor="t"/>
          <a:lstStyle>
            <a:lvl1pPr marL="0" indent="0">
              <a:spcBef>
                <a:spcPts val="400"/>
              </a:spcBef>
              <a:buSzTx/>
              <a:buFontTx/>
              <a:buNone/>
              <a:defRPr sz="2000"/>
            </a:lvl1pPr>
            <a:lvl2pPr marL="0" indent="0">
              <a:spcBef>
                <a:spcPts val="400"/>
              </a:spcBef>
              <a:buSzTx/>
              <a:buFontTx/>
              <a:buNone/>
              <a:defRPr sz="2000"/>
            </a:lvl2pPr>
            <a:lvl3pPr marL="0" indent="0">
              <a:spcBef>
                <a:spcPts val="400"/>
              </a:spcBef>
              <a:buSzTx/>
              <a:buFontTx/>
              <a:buNone/>
              <a:defRPr sz="2000"/>
            </a:lvl3pPr>
            <a:lvl4pPr marL="0" indent="0">
              <a:spcBef>
                <a:spcPts val="400"/>
              </a:spcBef>
              <a:buSzTx/>
              <a:buFontTx/>
              <a:buNone/>
              <a:defRPr sz="2000"/>
            </a:lvl4pPr>
            <a:lvl5pPr marL="0" indent="0">
              <a:spcBef>
                <a:spcPts val="400"/>
              </a:spcBef>
              <a:buSzTx/>
              <a:buFontTx/>
              <a:buNone/>
              <a:defRPr sz="2000"/>
            </a:lvl5pPr>
          </a:lstStyle>
          <a:p>
            <a:r>
              <a:t>Corpo livello uno</a:t>
            </a:r>
          </a:p>
          <a:p>
            <a:pPr lvl="1"/>
            <a:r>
              <a:t>Corpo livello due</a:t>
            </a:r>
          </a:p>
          <a:p>
            <a:pPr lvl="2"/>
            <a:r>
              <a:t>Corpo livello tre</a:t>
            </a:r>
          </a:p>
          <a:p>
            <a:pPr lvl="3"/>
            <a:r>
              <a:t>Corpo livello quattro</a:t>
            </a:r>
          </a:p>
          <a:p>
            <a:pPr lvl="4"/>
            <a:r>
              <a:t>Corpo livello cinque</a:t>
            </a:r>
          </a:p>
        </p:txBody>
      </p:sp>
      <p:sp>
        <p:nvSpPr>
          <p:cNvPr id="40" name="Text Placeholder 4"/>
          <p:cNvSpPr>
            <a:spLocks noGrp="1"/>
          </p:cNvSpPr>
          <p:nvPr>
            <p:ph type="body" sz="quarter" idx="13"/>
          </p:nvPr>
        </p:nvSpPr>
        <p:spPr>
          <a:xfrm>
            <a:off x="4645025" y="1535112"/>
            <a:ext cx="4041775" cy="639765"/>
          </a:xfrm>
          <a:prstGeom prst="rect">
            <a:avLst/>
          </a:prstGeom>
        </p:spPr>
        <p:txBody>
          <a:bodyPr anchor="t"/>
          <a:lstStyle/>
          <a:p>
            <a:endParaRPr/>
          </a:p>
        </p:txBody>
      </p:sp>
      <p:sp>
        <p:nvSpPr>
          <p:cNvPr id="41" name="Numero diapositiva"/>
          <p:cNvSpPr>
            <a:spLocks noGrp="1"/>
          </p:cNvSpPr>
          <p:nvPr>
            <p:ph type="sldNum" sz="quarter" idx="2"/>
          </p:nvPr>
        </p:nvSpPr>
        <p:spPr>
          <a:prstGeom prst="rect">
            <a:avLst/>
          </a:prstGeom>
        </p:spPr>
        <p:txBody>
          <a:bodyPr/>
          <a:lstStyle/>
          <a:p>
            <a:fld id="{86CB4B4D-7CA3-9044-876B-883B54F8677D}" type="slidenum">
              <a:rPr/>
              <a:pPr/>
              <a:t>‹N›</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Solo titolo">
    <p:spTree>
      <p:nvGrpSpPr>
        <p:cNvPr id="1" name=""/>
        <p:cNvGrpSpPr/>
        <p:nvPr/>
      </p:nvGrpSpPr>
      <p:grpSpPr>
        <a:xfrm>
          <a:off x="0" y="0"/>
          <a:ext cx="0" cy="0"/>
          <a:chOff x="0" y="0"/>
          <a:chExt cx="0" cy="0"/>
        </a:xfrm>
      </p:grpSpPr>
      <p:sp>
        <p:nvSpPr>
          <p:cNvPr id="48" name="Testo titolo"/>
          <p:cNvSpPr>
            <a:spLocks noGrp="1"/>
          </p:cNvSpPr>
          <p:nvPr>
            <p:ph type="title"/>
          </p:nvPr>
        </p:nvSpPr>
        <p:spPr>
          <a:prstGeom prst="rect">
            <a:avLst/>
          </a:prstGeom>
        </p:spPr>
        <p:txBody>
          <a:bodyPr/>
          <a:lstStyle/>
          <a:p>
            <a:r>
              <a:t>Testo titolo</a:t>
            </a:r>
          </a:p>
        </p:txBody>
      </p:sp>
      <p:sp>
        <p:nvSpPr>
          <p:cNvPr id="49" name="Numero diapositiva"/>
          <p:cNvSpPr>
            <a:spLocks noGrp="1"/>
          </p:cNvSpPr>
          <p:nvPr>
            <p:ph type="sldNum" sz="quarter" idx="2"/>
          </p:nvPr>
        </p:nvSpPr>
        <p:spPr>
          <a:prstGeom prst="rect">
            <a:avLst/>
          </a:prstGeom>
        </p:spPr>
        <p:txBody>
          <a:bodyPr/>
          <a:lstStyle/>
          <a:p>
            <a:fld id="{86CB4B4D-7CA3-9044-876B-883B54F8677D}" type="slidenum">
              <a:rPr/>
              <a:pPr/>
              <a:t>‹N›</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Vuoto">
    <p:spTree>
      <p:nvGrpSpPr>
        <p:cNvPr id="1" name=""/>
        <p:cNvGrpSpPr/>
        <p:nvPr/>
      </p:nvGrpSpPr>
      <p:grpSpPr>
        <a:xfrm>
          <a:off x="0" y="0"/>
          <a:ext cx="0" cy="0"/>
          <a:chOff x="0" y="0"/>
          <a:chExt cx="0" cy="0"/>
        </a:xfrm>
      </p:grpSpPr>
      <p:sp>
        <p:nvSpPr>
          <p:cNvPr id="56" name="Numero diapositiva"/>
          <p:cNvSpPr>
            <a:spLocks noGrp="1"/>
          </p:cNvSpPr>
          <p:nvPr>
            <p:ph type="sldNum" sz="quarter" idx="2"/>
          </p:nvPr>
        </p:nvSpPr>
        <p:spPr>
          <a:prstGeom prst="rect">
            <a:avLst/>
          </a:prstGeom>
        </p:spPr>
        <p:txBody>
          <a:bodyPr/>
          <a:lstStyle/>
          <a:p>
            <a:fld id="{86CB4B4D-7CA3-9044-876B-883B54F8677D}" type="slidenum">
              <a:rPr/>
              <a:pPr/>
              <a:t>‹N›</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Contenuto con didascalia">
    <p:spTree>
      <p:nvGrpSpPr>
        <p:cNvPr id="1" name=""/>
        <p:cNvGrpSpPr/>
        <p:nvPr/>
      </p:nvGrpSpPr>
      <p:grpSpPr>
        <a:xfrm>
          <a:off x="0" y="0"/>
          <a:ext cx="0" cy="0"/>
          <a:chOff x="0" y="0"/>
          <a:chExt cx="0" cy="0"/>
        </a:xfrm>
      </p:grpSpPr>
      <p:sp>
        <p:nvSpPr>
          <p:cNvPr id="63" name="Testo titolo"/>
          <p:cNvSpPr>
            <a:spLocks noGrp="1"/>
          </p:cNvSpPr>
          <p:nvPr>
            <p:ph type="title"/>
          </p:nvPr>
        </p:nvSpPr>
        <p:spPr>
          <a:xfrm>
            <a:off x="457200" y="273050"/>
            <a:ext cx="3008316" cy="1162050"/>
          </a:xfrm>
          <a:prstGeom prst="rect">
            <a:avLst/>
          </a:prstGeom>
        </p:spPr>
        <p:txBody>
          <a:bodyPr anchor="b"/>
          <a:lstStyle>
            <a:lvl1pPr algn="l">
              <a:defRPr sz="2000"/>
            </a:lvl1pPr>
          </a:lstStyle>
          <a:p>
            <a:r>
              <a:t>Testo titolo</a:t>
            </a:r>
          </a:p>
        </p:txBody>
      </p:sp>
      <p:sp>
        <p:nvSpPr>
          <p:cNvPr id="64" name="Corpo livello uno…"/>
          <p:cNvSpPr>
            <a:spLocks noGrp="1"/>
          </p:cNvSpPr>
          <p:nvPr>
            <p:ph type="body" idx="1"/>
          </p:nvPr>
        </p:nvSpPr>
        <p:spPr>
          <a:xfrm>
            <a:off x="3575050" y="273050"/>
            <a:ext cx="5111750" cy="5853113"/>
          </a:xfrm>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65" name="Text Placeholder 3"/>
          <p:cNvSpPr>
            <a:spLocks noGrp="1"/>
          </p:cNvSpPr>
          <p:nvPr>
            <p:ph type="body" sz="half" idx="13"/>
          </p:nvPr>
        </p:nvSpPr>
        <p:spPr>
          <a:xfrm>
            <a:off x="457198" y="1435100"/>
            <a:ext cx="3008317" cy="4691063"/>
          </a:xfrm>
          <a:prstGeom prst="rect">
            <a:avLst/>
          </a:prstGeom>
        </p:spPr>
        <p:txBody>
          <a:bodyPr/>
          <a:lstStyle/>
          <a:p>
            <a:endParaRPr/>
          </a:p>
        </p:txBody>
      </p:sp>
      <p:sp>
        <p:nvSpPr>
          <p:cNvPr id="66" name="Numero diapositiva"/>
          <p:cNvSpPr>
            <a:spLocks noGrp="1"/>
          </p:cNvSpPr>
          <p:nvPr>
            <p:ph type="sldNum" sz="quarter" idx="2"/>
          </p:nvPr>
        </p:nvSpPr>
        <p:spPr>
          <a:prstGeom prst="rect">
            <a:avLst/>
          </a:prstGeom>
        </p:spPr>
        <p:txBody>
          <a:bodyPr/>
          <a:lstStyle/>
          <a:p>
            <a:fld id="{86CB4B4D-7CA3-9044-876B-883B54F8677D}" type="slidenum">
              <a:rPr/>
              <a:pPr/>
              <a:t>‹N›</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Immagine con didascalia">
    <p:spTree>
      <p:nvGrpSpPr>
        <p:cNvPr id="1" name=""/>
        <p:cNvGrpSpPr/>
        <p:nvPr/>
      </p:nvGrpSpPr>
      <p:grpSpPr>
        <a:xfrm>
          <a:off x="0" y="0"/>
          <a:ext cx="0" cy="0"/>
          <a:chOff x="0" y="0"/>
          <a:chExt cx="0" cy="0"/>
        </a:xfrm>
      </p:grpSpPr>
      <p:sp>
        <p:nvSpPr>
          <p:cNvPr id="73" name="Testo titolo"/>
          <p:cNvSpPr>
            <a:spLocks noGrp="1"/>
          </p:cNvSpPr>
          <p:nvPr>
            <p:ph type="title"/>
          </p:nvPr>
        </p:nvSpPr>
        <p:spPr>
          <a:xfrm>
            <a:off x="1792288" y="4800600"/>
            <a:ext cx="5486403" cy="566738"/>
          </a:xfrm>
          <a:prstGeom prst="rect">
            <a:avLst/>
          </a:prstGeom>
        </p:spPr>
        <p:txBody>
          <a:bodyPr anchor="b"/>
          <a:lstStyle>
            <a:lvl1pPr algn="l">
              <a:defRPr sz="2000"/>
            </a:lvl1pPr>
          </a:lstStyle>
          <a:p>
            <a:r>
              <a:t>Testo titolo</a:t>
            </a:r>
          </a:p>
        </p:txBody>
      </p:sp>
      <p:sp>
        <p:nvSpPr>
          <p:cNvPr id="74" name="Picture Placeholder 2"/>
          <p:cNvSpPr>
            <a:spLocks noGrp="1"/>
          </p:cNvSpPr>
          <p:nvPr>
            <p:ph type="pic" sz="half" idx="13"/>
          </p:nvPr>
        </p:nvSpPr>
        <p:spPr>
          <a:xfrm>
            <a:off x="1792288" y="612775"/>
            <a:ext cx="5486403" cy="4114800"/>
          </a:xfrm>
          <a:prstGeom prst="rect">
            <a:avLst/>
          </a:prstGeom>
        </p:spPr>
        <p:txBody>
          <a:bodyPr lIns="91439" tIns="45719" rIns="91439" bIns="45719" anchor="t">
            <a:noAutofit/>
          </a:bodyPr>
          <a:lstStyle/>
          <a:p>
            <a:endParaRPr/>
          </a:p>
        </p:txBody>
      </p:sp>
      <p:sp>
        <p:nvSpPr>
          <p:cNvPr id="75" name="Corpo livello uno…"/>
          <p:cNvSpPr>
            <a:spLocks noGrp="1"/>
          </p:cNvSpPr>
          <p:nvPr>
            <p:ph type="body" sz="quarter" idx="1"/>
          </p:nvPr>
        </p:nvSpPr>
        <p:spPr>
          <a:xfrm>
            <a:off x="1792288" y="5367337"/>
            <a:ext cx="5486403" cy="804865"/>
          </a:xfrm>
          <a:prstGeom prst="rect">
            <a:avLst/>
          </a:prstGeom>
        </p:spPr>
        <p:txBody>
          <a:bodyPr anchor="t"/>
          <a:lstStyle>
            <a:lvl1pPr marL="0" indent="0">
              <a:spcBef>
                <a:spcPts val="300"/>
              </a:spcBef>
              <a:buSzTx/>
              <a:buFontTx/>
              <a:buNone/>
              <a:defRPr sz="1400">
                <a:solidFill>
                  <a:srgbClr val="CDE6E8"/>
                </a:solidFill>
              </a:defRPr>
            </a:lvl1pPr>
            <a:lvl2pPr marL="0" indent="0">
              <a:spcBef>
                <a:spcPts val="300"/>
              </a:spcBef>
              <a:buSzTx/>
              <a:buFontTx/>
              <a:buNone/>
              <a:defRPr sz="1400">
                <a:solidFill>
                  <a:srgbClr val="CDE6E8"/>
                </a:solidFill>
              </a:defRPr>
            </a:lvl2pPr>
            <a:lvl3pPr marL="0" indent="0">
              <a:spcBef>
                <a:spcPts val="300"/>
              </a:spcBef>
              <a:buSzTx/>
              <a:buFontTx/>
              <a:buNone/>
              <a:defRPr sz="1400">
                <a:solidFill>
                  <a:srgbClr val="CDE6E8"/>
                </a:solidFill>
              </a:defRPr>
            </a:lvl3pPr>
            <a:lvl4pPr marL="0" indent="0">
              <a:spcBef>
                <a:spcPts val="300"/>
              </a:spcBef>
              <a:buSzTx/>
              <a:buFontTx/>
              <a:buNone/>
              <a:defRPr sz="1400">
                <a:solidFill>
                  <a:srgbClr val="CDE6E8"/>
                </a:solidFill>
              </a:defRPr>
            </a:lvl4pPr>
            <a:lvl5pPr marL="0" indent="0">
              <a:spcBef>
                <a:spcPts val="300"/>
              </a:spcBef>
              <a:buSzTx/>
              <a:buFontTx/>
              <a:buNone/>
              <a:defRPr sz="1400">
                <a:solidFill>
                  <a:srgbClr val="CDE6E8"/>
                </a:solidFill>
              </a:defRPr>
            </a:lvl5pPr>
          </a:lstStyle>
          <a:p>
            <a:r>
              <a:t>Corpo livello uno</a:t>
            </a:r>
          </a:p>
          <a:p>
            <a:pPr lvl="1"/>
            <a:r>
              <a:t>Corpo livello due</a:t>
            </a:r>
          </a:p>
          <a:p>
            <a:pPr lvl="2"/>
            <a:r>
              <a:t>Corpo livello tre</a:t>
            </a:r>
          </a:p>
          <a:p>
            <a:pPr lvl="3"/>
            <a:r>
              <a:t>Corpo livello quattro</a:t>
            </a:r>
          </a:p>
          <a:p>
            <a:pPr lvl="4"/>
            <a:r>
              <a:t>Corpo livello cinque</a:t>
            </a:r>
          </a:p>
        </p:txBody>
      </p:sp>
      <p:sp>
        <p:nvSpPr>
          <p:cNvPr id="76" name="Numero diapositiva"/>
          <p:cNvSpPr>
            <a:spLocks noGrp="1"/>
          </p:cNvSpPr>
          <p:nvPr>
            <p:ph type="sldNum" sz="quarter" idx="2"/>
          </p:nvPr>
        </p:nvSpPr>
        <p:spPr>
          <a:prstGeom prst="rect">
            <a:avLst/>
          </a:prstGeom>
        </p:spPr>
        <p:txBody>
          <a:bodyPr/>
          <a:lstStyle/>
          <a:p>
            <a:fld id="{86CB4B4D-7CA3-9044-876B-883B54F8677D}" type="slidenum">
              <a:rPr/>
              <a:pPr/>
              <a:t>‹N›</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olo e testo verticale">
    <p:spTree>
      <p:nvGrpSpPr>
        <p:cNvPr id="1" name=""/>
        <p:cNvGrpSpPr/>
        <p:nvPr/>
      </p:nvGrpSpPr>
      <p:grpSpPr>
        <a:xfrm>
          <a:off x="0" y="0"/>
          <a:ext cx="0" cy="0"/>
          <a:chOff x="0" y="0"/>
          <a:chExt cx="0" cy="0"/>
        </a:xfrm>
      </p:grpSpPr>
      <p:sp>
        <p:nvSpPr>
          <p:cNvPr id="83" name="Testo titolo"/>
          <p:cNvSpPr>
            <a:spLocks noGrp="1"/>
          </p:cNvSpPr>
          <p:nvPr>
            <p:ph type="title"/>
          </p:nvPr>
        </p:nvSpPr>
        <p:spPr>
          <a:prstGeom prst="rect">
            <a:avLst/>
          </a:prstGeom>
        </p:spPr>
        <p:txBody>
          <a:bodyPr/>
          <a:lstStyle/>
          <a:p>
            <a:r>
              <a:t>Testo titolo</a:t>
            </a:r>
          </a:p>
        </p:txBody>
      </p:sp>
      <p:sp>
        <p:nvSpPr>
          <p:cNvPr id="84" name="Corpo livello uno…"/>
          <p:cNvSpPr>
            <a:spLocks noGrp="1"/>
          </p:cNvSpPr>
          <p:nvPr>
            <p:ph type="body" idx="1"/>
          </p:nvPr>
        </p:nvSpPr>
        <p:spPr>
          <a:prstGeom prst="rect">
            <a:avLst/>
          </a:prstGeom>
        </p:spPr>
        <p:txBody>
          <a:bodyPr anchor="t"/>
          <a:lstStyle/>
          <a:p>
            <a:r>
              <a:t>Corpo livello uno</a:t>
            </a:r>
          </a:p>
          <a:p>
            <a:pPr lvl="1"/>
            <a:r>
              <a:t>Corpo livello due</a:t>
            </a:r>
          </a:p>
          <a:p>
            <a:pPr lvl="2"/>
            <a:r>
              <a:t>Corpo livello tre</a:t>
            </a:r>
          </a:p>
          <a:p>
            <a:pPr lvl="3"/>
            <a:r>
              <a:t>Corpo livello quattro</a:t>
            </a:r>
          </a:p>
          <a:p>
            <a:pPr lvl="4"/>
            <a:r>
              <a:t>Corpo livello cinque</a:t>
            </a:r>
          </a:p>
        </p:txBody>
      </p:sp>
      <p:sp>
        <p:nvSpPr>
          <p:cNvPr id="85" name="Numero diapositiva"/>
          <p:cNvSpPr>
            <a:spLocks noGrp="1"/>
          </p:cNvSpPr>
          <p:nvPr>
            <p:ph type="sldNum" sz="quarter" idx="2"/>
          </p:nvPr>
        </p:nvSpPr>
        <p:spPr>
          <a:prstGeom prst="rect">
            <a:avLst/>
          </a:prstGeom>
        </p:spPr>
        <p:txBody>
          <a:bodyPr/>
          <a:lstStyle/>
          <a:p>
            <a:fld id="{86CB4B4D-7CA3-9044-876B-883B54F8677D}" type="slidenum">
              <a:rPr/>
              <a:pPr/>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00"/>
            </a:gs>
            <a:gs pos="31000">
              <a:srgbClr val="000000"/>
            </a:gs>
            <a:gs pos="62000">
              <a:srgbClr val="24213E"/>
            </a:gs>
            <a:gs pos="100000">
              <a:srgbClr val="51566E"/>
            </a:gs>
          </a:gsLst>
          <a:lin ang="5400000" scaled="0"/>
        </a:gradFill>
        <a:effectLst/>
      </p:bgPr>
    </p:bg>
    <p:spTree>
      <p:nvGrpSpPr>
        <p:cNvPr id="1" name=""/>
        <p:cNvGrpSpPr/>
        <p:nvPr/>
      </p:nvGrpSpPr>
      <p:grpSpPr>
        <a:xfrm>
          <a:off x="0" y="0"/>
          <a:ext cx="0" cy="0"/>
          <a:chOff x="0" y="0"/>
          <a:chExt cx="0" cy="0"/>
        </a:xfrm>
      </p:grpSpPr>
      <p:sp>
        <p:nvSpPr>
          <p:cNvPr id="2" name="Testo titolo"/>
          <p:cNvSpPr>
            <a:spLocks noGrp="1"/>
          </p:cNvSpPr>
          <p:nvPr>
            <p:ph type="title"/>
          </p:nvPr>
        </p:nvSpPr>
        <p:spPr>
          <a:xfrm>
            <a:off x="457200" y="457200"/>
            <a:ext cx="8229600" cy="114300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ormAutofit/>
          </a:bodyPr>
          <a:lstStyle/>
          <a:p>
            <a:r>
              <a:t>Testo titolo</a:t>
            </a:r>
          </a:p>
        </p:txBody>
      </p:sp>
      <p:sp>
        <p:nvSpPr>
          <p:cNvPr id="3" name="Corpo livello uno…"/>
          <p:cNvSpPr>
            <a:spLocks noGrp="1"/>
          </p:cNvSpPr>
          <p:nvPr>
            <p:ph type="body" idx="1"/>
          </p:nvPr>
        </p:nvSpPr>
        <p:spPr>
          <a:xfrm>
            <a:off x="457200" y="1600200"/>
            <a:ext cx="8229600" cy="452596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normAutofit/>
          </a:bodyPr>
          <a:lstStyle/>
          <a:p>
            <a:r>
              <a:t>Corpo livello uno</a:t>
            </a:r>
          </a:p>
          <a:p>
            <a:pPr lvl="1"/>
            <a:r>
              <a:t>Corpo livello due</a:t>
            </a:r>
          </a:p>
          <a:p>
            <a:pPr lvl="2"/>
            <a:r>
              <a:t>Corpo livello tre</a:t>
            </a:r>
          </a:p>
          <a:p>
            <a:pPr lvl="3"/>
            <a:r>
              <a:t>Corpo livello quattro</a:t>
            </a:r>
          </a:p>
          <a:p>
            <a:pPr lvl="4"/>
            <a:r>
              <a:t>Corpo livello cinque</a:t>
            </a:r>
          </a:p>
        </p:txBody>
      </p:sp>
      <p:sp>
        <p:nvSpPr>
          <p:cNvPr id="4" name="Numero diapositiva"/>
          <p:cNvSpPr>
            <a:spLocks noGrp="1"/>
          </p:cNvSpPr>
          <p:nvPr>
            <p:ph type="sldNum" sz="quarter" idx="2"/>
          </p:nvPr>
        </p:nvSpPr>
        <p:spPr>
          <a:xfrm>
            <a:off x="8430265" y="6404294"/>
            <a:ext cx="256537" cy="269237"/>
          </a:xfrm>
          <a:prstGeom prst="rect">
            <a:avLst/>
          </a:prstGeom>
          <a:ln w="12700">
            <a:miter lim="400000"/>
          </a:ln>
        </p:spPr>
        <p:txBody>
          <a:bodyPr wrap="none" lIns="45718" tIns="45718" rIns="45718" bIns="45718" anchor="ctr">
            <a:spAutoFit/>
          </a:bodyPr>
          <a:lstStyle>
            <a:lvl1pPr algn="r">
              <a:defRPr sz="1200">
                <a:solidFill>
                  <a:srgbClr val="FFFFFF"/>
                </a:solidFill>
                <a:latin typeface="+mn-lt"/>
                <a:ea typeface="+mn-ea"/>
                <a:cs typeface="+mn-cs"/>
                <a:sym typeface="Corbel"/>
              </a:defRPr>
            </a:lvl1pPr>
          </a:lstStyle>
          <a:p>
            <a:fld id="{86CB4B4D-7CA3-9044-876B-883B54F8677D}" type="slidenum">
              <a:rPr/>
              <a:pPr/>
              <a:t>‹N›</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med"/>
  <p:txStyles>
    <p:titleStyle>
      <a:lvl1pPr marL="0" marR="0" indent="0" algn="ctr" defTabSz="914400" rtl="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mn-lt"/>
          <a:ea typeface="+mn-ea"/>
          <a:cs typeface="+mn-cs"/>
          <a:sym typeface="Corbel"/>
        </a:defRPr>
      </a:lvl1pPr>
      <a:lvl2pPr marL="0" marR="0" indent="0" algn="ctr" defTabSz="914400" rtl="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mn-lt"/>
          <a:ea typeface="+mn-ea"/>
          <a:cs typeface="+mn-cs"/>
          <a:sym typeface="Corbel"/>
        </a:defRPr>
      </a:lvl2pPr>
      <a:lvl3pPr marL="0" marR="0" indent="0" algn="ctr" defTabSz="914400" rtl="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mn-lt"/>
          <a:ea typeface="+mn-ea"/>
          <a:cs typeface="+mn-cs"/>
          <a:sym typeface="Corbel"/>
        </a:defRPr>
      </a:lvl3pPr>
      <a:lvl4pPr marL="0" marR="0" indent="0" algn="ctr" defTabSz="914400" rtl="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mn-lt"/>
          <a:ea typeface="+mn-ea"/>
          <a:cs typeface="+mn-cs"/>
          <a:sym typeface="Corbel"/>
        </a:defRPr>
      </a:lvl4pPr>
      <a:lvl5pPr marL="0" marR="0" indent="0" algn="ctr" defTabSz="914400" rtl="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mn-lt"/>
          <a:ea typeface="+mn-ea"/>
          <a:cs typeface="+mn-cs"/>
          <a:sym typeface="Corbel"/>
        </a:defRPr>
      </a:lvl5pPr>
      <a:lvl6pPr marL="0" marR="0" indent="0" algn="ctr" defTabSz="914400" rtl="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mn-lt"/>
          <a:ea typeface="+mn-ea"/>
          <a:cs typeface="+mn-cs"/>
          <a:sym typeface="Corbel"/>
        </a:defRPr>
      </a:lvl6pPr>
      <a:lvl7pPr marL="0" marR="0" indent="0" algn="ctr" defTabSz="914400" rtl="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mn-lt"/>
          <a:ea typeface="+mn-ea"/>
          <a:cs typeface="+mn-cs"/>
          <a:sym typeface="Corbel"/>
        </a:defRPr>
      </a:lvl7pPr>
      <a:lvl8pPr marL="0" marR="0" indent="0" algn="ctr" defTabSz="914400" rtl="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mn-lt"/>
          <a:ea typeface="+mn-ea"/>
          <a:cs typeface="+mn-cs"/>
          <a:sym typeface="Corbel"/>
        </a:defRPr>
      </a:lvl8pPr>
      <a:lvl9pPr marL="0" marR="0" indent="0" algn="ctr" defTabSz="914400" rtl="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mn-lt"/>
          <a:ea typeface="+mn-ea"/>
          <a:cs typeface="+mn-cs"/>
          <a:sym typeface="Corbel"/>
        </a:defRPr>
      </a:lvl9pPr>
    </p:titleStyle>
    <p:bodyStyle>
      <a:lvl1pPr marL="342900" marR="0" indent="-342900" algn="l" defTabSz="914400" rtl="0" latinLnBrk="0">
        <a:lnSpc>
          <a:spcPct val="150000"/>
        </a:lnSpc>
        <a:spcBef>
          <a:spcPts val="700"/>
        </a:spcBef>
        <a:spcAft>
          <a:spcPts val="0"/>
        </a:spcAft>
        <a:buClrTx/>
        <a:buSzPct val="100000"/>
        <a:buFont typeface="Arial"/>
        <a:buChar char="•"/>
        <a:tabLst/>
        <a:defRPr sz="3200" b="0" i="0" u="none" strike="noStrike" cap="none" spc="0" baseline="0">
          <a:ln>
            <a:noFill/>
          </a:ln>
          <a:solidFill>
            <a:srgbClr val="FFFFFF"/>
          </a:solidFill>
          <a:uFillTx/>
          <a:latin typeface="+mn-lt"/>
          <a:ea typeface="+mn-ea"/>
          <a:cs typeface="+mn-cs"/>
          <a:sym typeface="Corbel"/>
        </a:defRPr>
      </a:lvl1pPr>
      <a:lvl2pPr marL="783771" marR="0" indent="-326571" algn="l" defTabSz="914400" rtl="0" latinLnBrk="0">
        <a:lnSpc>
          <a:spcPct val="150000"/>
        </a:lnSpc>
        <a:spcBef>
          <a:spcPts val="700"/>
        </a:spcBef>
        <a:spcAft>
          <a:spcPts val="0"/>
        </a:spcAft>
        <a:buClrTx/>
        <a:buSzPct val="100000"/>
        <a:buFont typeface="Arial"/>
        <a:buChar char="–"/>
        <a:tabLst/>
        <a:defRPr sz="3200" b="0" i="0" u="none" strike="noStrike" cap="none" spc="0" baseline="0">
          <a:ln>
            <a:noFill/>
          </a:ln>
          <a:solidFill>
            <a:srgbClr val="FFFFFF"/>
          </a:solidFill>
          <a:uFillTx/>
          <a:latin typeface="+mn-lt"/>
          <a:ea typeface="+mn-ea"/>
          <a:cs typeface="+mn-cs"/>
          <a:sym typeface="Corbel"/>
        </a:defRPr>
      </a:lvl2pPr>
      <a:lvl3pPr marL="1219200" marR="0" indent="-304800" algn="l" defTabSz="914400" rtl="0" latinLnBrk="0">
        <a:lnSpc>
          <a:spcPct val="150000"/>
        </a:lnSpc>
        <a:spcBef>
          <a:spcPts val="700"/>
        </a:spcBef>
        <a:spcAft>
          <a:spcPts val="0"/>
        </a:spcAft>
        <a:buClrTx/>
        <a:buSzPct val="100000"/>
        <a:buFont typeface="Arial"/>
        <a:buChar char="•"/>
        <a:tabLst/>
        <a:defRPr sz="3200" b="0" i="0" u="none" strike="noStrike" cap="none" spc="0" baseline="0">
          <a:ln>
            <a:noFill/>
          </a:ln>
          <a:solidFill>
            <a:srgbClr val="FFFFFF"/>
          </a:solidFill>
          <a:uFillTx/>
          <a:latin typeface="+mn-lt"/>
          <a:ea typeface="+mn-ea"/>
          <a:cs typeface="+mn-cs"/>
          <a:sym typeface="Corbel"/>
        </a:defRPr>
      </a:lvl3pPr>
      <a:lvl4pPr marL="1737360" marR="0" indent="-365760" algn="l" defTabSz="914400" rtl="0" latinLnBrk="0">
        <a:lnSpc>
          <a:spcPct val="150000"/>
        </a:lnSpc>
        <a:spcBef>
          <a:spcPts val="700"/>
        </a:spcBef>
        <a:spcAft>
          <a:spcPts val="0"/>
        </a:spcAft>
        <a:buClrTx/>
        <a:buSzPct val="100000"/>
        <a:buFont typeface="Arial"/>
        <a:buChar char="–"/>
        <a:tabLst/>
        <a:defRPr sz="3200" b="0" i="0" u="none" strike="noStrike" cap="none" spc="0" baseline="0">
          <a:ln>
            <a:noFill/>
          </a:ln>
          <a:solidFill>
            <a:srgbClr val="FFFFFF"/>
          </a:solidFill>
          <a:uFillTx/>
          <a:latin typeface="+mn-lt"/>
          <a:ea typeface="+mn-ea"/>
          <a:cs typeface="+mn-cs"/>
          <a:sym typeface="Corbel"/>
        </a:defRPr>
      </a:lvl4pPr>
      <a:lvl5pPr marL="2194560" marR="0" indent="-365760" algn="l" defTabSz="914400" rtl="0" latinLnBrk="0">
        <a:lnSpc>
          <a:spcPct val="150000"/>
        </a:lnSpc>
        <a:spcBef>
          <a:spcPts val="700"/>
        </a:spcBef>
        <a:spcAft>
          <a:spcPts val="0"/>
        </a:spcAft>
        <a:buClrTx/>
        <a:buSzPct val="100000"/>
        <a:buFont typeface="Arial"/>
        <a:buChar char="»"/>
        <a:tabLst/>
        <a:defRPr sz="3200" b="0" i="0" u="none" strike="noStrike" cap="none" spc="0" baseline="0">
          <a:ln>
            <a:noFill/>
          </a:ln>
          <a:solidFill>
            <a:srgbClr val="FFFFFF"/>
          </a:solidFill>
          <a:uFillTx/>
          <a:latin typeface="+mn-lt"/>
          <a:ea typeface="+mn-ea"/>
          <a:cs typeface="+mn-cs"/>
          <a:sym typeface="Corbel"/>
        </a:defRPr>
      </a:lvl5pPr>
      <a:lvl6pPr marL="2651760" marR="0" indent="-365760" algn="l" defTabSz="914400" rtl="0" latinLnBrk="0">
        <a:lnSpc>
          <a:spcPct val="150000"/>
        </a:lnSpc>
        <a:spcBef>
          <a:spcPts val="700"/>
        </a:spcBef>
        <a:spcAft>
          <a:spcPts val="0"/>
        </a:spcAft>
        <a:buClrTx/>
        <a:buSzPct val="100000"/>
        <a:buFont typeface="Arial"/>
        <a:buChar char="•"/>
        <a:tabLst/>
        <a:defRPr sz="3200" b="0" i="0" u="none" strike="noStrike" cap="none" spc="0" baseline="0">
          <a:ln>
            <a:noFill/>
          </a:ln>
          <a:solidFill>
            <a:srgbClr val="FFFFFF"/>
          </a:solidFill>
          <a:uFillTx/>
          <a:latin typeface="+mn-lt"/>
          <a:ea typeface="+mn-ea"/>
          <a:cs typeface="+mn-cs"/>
          <a:sym typeface="Corbel"/>
        </a:defRPr>
      </a:lvl6pPr>
      <a:lvl7pPr marL="3108960" marR="0" indent="-365760" algn="l" defTabSz="914400" rtl="0" latinLnBrk="0">
        <a:lnSpc>
          <a:spcPct val="150000"/>
        </a:lnSpc>
        <a:spcBef>
          <a:spcPts val="700"/>
        </a:spcBef>
        <a:spcAft>
          <a:spcPts val="0"/>
        </a:spcAft>
        <a:buClrTx/>
        <a:buSzPct val="100000"/>
        <a:buFont typeface="Arial"/>
        <a:buChar char="•"/>
        <a:tabLst/>
        <a:defRPr sz="3200" b="0" i="0" u="none" strike="noStrike" cap="none" spc="0" baseline="0">
          <a:ln>
            <a:noFill/>
          </a:ln>
          <a:solidFill>
            <a:srgbClr val="FFFFFF"/>
          </a:solidFill>
          <a:uFillTx/>
          <a:latin typeface="+mn-lt"/>
          <a:ea typeface="+mn-ea"/>
          <a:cs typeface="+mn-cs"/>
          <a:sym typeface="Corbel"/>
        </a:defRPr>
      </a:lvl7pPr>
      <a:lvl8pPr marL="3566159" marR="0" indent="-365759" algn="l" defTabSz="914400" rtl="0" latinLnBrk="0">
        <a:lnSpc>
          <a:spcPct val="150000"/>
        </a:lnSpc>
        <a:spcBef>
          <a:spcPts val="700"/>
        </a:spcBef>
        <a:spcAft>
          <a:spcPts val="0"/>
        </a:spcAft>
        <a:buClrTx/>
        <a:buSzPct val="100000"/>
        <a:buFont typeface="Arial"/>
        <a:buChar char="•"/>
        <a:tabLst/>
        <a:defRPr sz="3200" b="0" i="0" u="none" strike="noStrike" cap="none" spc="0" baseline="0">
          <a:ln>
            <a:noFill/>
          </a:ln>
          <a:solidFill>
            <a:srgbClr val="FFFFFF"/>
          </a:solidFill>
          <a:uFillTx/>
          <a:latin typeface="+mn-lt"/>
          <a:ea typeface="+mn-ea"/>
          <a:cs typeface="+mn-cs"/>
          <a:sym typeface="Corbel"/>
        </a:defRPr>
      </a:lvl8pPr>
      <a:lvl9pPr marL="4023359" marR="0" indent="-365759" algn="l" defTabSz="914400" rtl="0" latinLnBrk="0">
        <a:lnSpc>
          <a:spcPct val="150000"/>
        </a:lnSpc>
        <a:spcBef>
          <a:spcPts val="700"/>
        </a:spcBef>
        <a:spcAft>
          <a:spcPts val="0"/>
        </a:spcAft>
        <a:buClrTx/>
        <a:buSzPct val="100000"/>
        <a:buFont typeface="Arial"/>
        <a:buChar char="•"/>
        <a:tabLst/>
        <a:defRPr sz="3200" b="0" i="0" u="none" strike="noStrike" cap="none" spc="0" baseline="0">
          <a:ln>
            <a:noFill/>
          </a:ln>
          <a:solidFill>
            <a:srgbClr val="FFFFFF"/>
          </a:solidFill>
          <a:uFillTx/>
          <a:latin typeface="+mn-lt"/>
          <a:ea typeface="+mn-ea"/>
          <a:cs typeface="+mn-cs"/>
          <a:sym typeface="Corbel"/>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orbel"/>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orbel"/>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orbel"/>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orbel"/>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orbel"/>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orbel"/>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orbel"/>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orbel"/>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orbe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03" name="Titolo 1"/>
          <p:cNvSpPr>
            <a:spLocks noGrp="1"/>
          </p:cNvSpPr>
          <p:nvPr>
            <p:ph type="title"/>
          </p:nvPr>
        </p:nvSpPr>
        <p:spPr>
          <a:xfrm>
            <a:off x="3087452" y="387584"/>
            <a:ext cx="5797344" cy="1143004"/>
          </a:xfrm>
          <a:prstGeom prst="rect">
            <a:avLst/>
          </a:prstGeom>
        </p:spPr>
        <p:txBody>
          <a:bodyPr/>
          <a:lstStyle/>
          <a:p>
            <a:pPr defTabSz="676655">
              <a:defRPr sz="2000">
                <a:solidFill>
                  <a:srgbClr val="000000"/>
                </a:solidFill>
              </a:defRPr>
            </a:pPr>
            <a:r>
              <a:rPr b="1" dirty="0"/>
              <a:t>IL DIALOGO TRA MAGISTRATURA  E DIPARTIMENTO DI SALUTE MENTALE</a:t>
            </a:r>
            <a:br>
              <a:rPr b="1" dirty="0"/>
            </a:br>
            <a:r>
              <a:rPr b="1" dirty="0" err="1"/>
              <a:t>Garbagnate</a:t>
            </a:r>
            <a:r>
              <a:rPr b="1" dirty="0"/>
              <a:t> Milanese  31 </a:t>
            </a:r>
            <a:r>
              <a:rPr b="1" dirty="0" err="1"/>
              <a:t>Maggio</a:t>
            </a:r>
            <a:r>
              <a:rPr b="1" dirty="0"/>
              <a:t> 2017</a:t>
            </a:r>
          </a:p>
        </p:txBody>
      </p:sp>
      <p:sp>
        <p:nvSpPr>
          <p:cNvPr id="104" name="Segnaposto testo 10"/>
          <p:cNvSpPr>
            <a:spLocks noGrp="1"/>
          </p:cNvSpPr>
          <p:nvPr>
            <p:ph type="body" sz="half" idx="1"/>
          </p:nvPr>
        </p:nvSpPr>
        <p:spPr>
          <a:xfrm>
            <a:off x="197030" y="1570383"/>
            <a:ext cx="4253047" cy="5225359"/>
          </a:xfrm>
          <a:prstGeom prst="rect">
            <a:avLst/>
          </a:prstGeom>
        </p:spPr>
        <p:txBody>
          <a:bodyPr>
            <a:normAutofit lnSpcReduction="10000"/>
          </a:bodyPr>
          <a:lstStyle/>
          <a:p>
            <a:pPr algn="ctr" defTabSz="472013">
              <a:lnSpc>
                <a:spcPct val="120000"/>
              </a:lnSpc>
              <a:spcBef>
                <a:spcPts val="500"/>
              </a:spcBef>
              <a:defRPr sz="3000">
                <a:solidFill>
                  <a:srgbClr val="000000"/>
                </a:solidFill>
              </a:defRPr>
            </a:pPr>
            <a:r>
              <a:rPr b="1" dirty="0"/>
              <a:t>I </a:t>
            </a:r>
            <a:r>
              <a:rPr b="1" i="1" dirty="0" err="1"/>
              <a:t>percorsi</a:t>
            </a:r>
            <a:r>
              <a:rPr b="1" i="1" dirty="0"/>
              <a:t> </a:t>
            </a:r>
            <a:r>
              <a:rPr b="1" i="1" dirty="0" err="1"/>
              <a:t>clinici</a:t>
            </a:r>
            <a:r>
              <a:rPr b="1" i="1" dirty="0"/>
              <a:t> e </a:t>
            </a:r>
          </a:p>
          <a:p>
            <a:pPr algn="ctr" defTabSz="472013">
              <a:lnSpc>
                <a:spcPct val="120000"/>
              </a:lnSpc>
              <a:spcBef>
                <a:spcPts val="500"/>
              </a:spcBef>
              <a:defRPr sz="3000" i="1">
                <a:solidFill>
                  <a:srgbClr val="000000"/>
                </a:solidFill>
              </a:defRPr>
            </a:pPr>
            <a:r>
              <a:rPr b="1" dirty="0" err="1"/>
              <a:t>i</a:t>
            </a:r>
            <a:r>
              <a:rPr b="1" dirty="0"/>
              <a:t> </a:t>
            </a:r>
            <a:r>
              <a:rPr b="1" dirty="0" err="1"/>
              <a:t>percorsi</a:t>
            </a:r>
            <a:r>
              <a:rPr b="1" dirty="0"/>
              <a:t> </a:t>
            </a:r>
            <a:r>
              <a:rPr b="1" dirty="0" err="1"/>
              <a:t>giudiziari</a:t>
            </a:r>
            <a:r>
              <a:rPr b="1" dirty="0"/>
              <a:t>: </a:t>
            </a:r>
          </a:p>
          <a:p>
            <a:pPr algn="ctr" defTabSz="472013">
              <a:lnSpc>
                <a:spcPct val="120000"/>
              </a:lnSpc>
              <a:spcBef>
                <a:spcPts val="500"/>
              </a:spcBef>
              <a:defRPr sz="3000" i="1">
                <a:solidFill>
                  <a:srgbClr val="000000"/>
                </a:solidFill>
              </a:defRPr>
            </a:pPr>
            <a:r>
              <a:rPr b="1" dirty="0" err="1"/>
              <a:t>da</a:t>
            </a:r>
            <a:r>
              <a:rPr b="1" dirty="0"/>
              <a:t> </a:t>
            </a:r>
            <a:r>
              <a:rPr b="1" dirty="0" err="1"/>
              <a:t>rette</a:t>
            </a:r>
            <a:r>
              <a:rPr b="1" dirty="0"/>
              <a:t> </a:t>
            </a:r>
            <a:r>
              <a:rPr b="1" dirty="0" err="1"/>
              <a:t>parallele</a:t>
            </a:r>
            <a:r>
              <a:rPr b="1" dirty="0"/>
              <a:t> </a:t>
            </a:r>
          </a:p>
          <a:p>
            <a:pPr algn="ctr" defTabSz="472013">
              <a:lnSpc>
                <a:spcPct val="120000"/>
              </a:lnSpc>
              <a:spcBef>
                <a:spcPts val="500"/>
              </a:spcBef>
              <a:defRPr sz="3000" i="1">
                <a:solidFill>
                  <a:srgbClr val="000000"/>
                </a:solidFill>
              </a:defRPr>
            </a:pPr>
            <a:r>
              <a:rPr b="1" dirty="0"/>
              <a:t>a </a:t>
            </a:r>
            <a:r>
              <a:rPr b="1" dirty="0" err="1"/>
              <a:t>rette</a:t>
            </a:r>
            <a:r>
              <a:rPr b="1" dirty="0"/>
              <a:t> </a:t>
            </a:r>
            <a:r>
              <a:rPr b="1" dirty="0" err="1"/>
              <a:t>convergent</a:t>
            </a:r>
            <a:r>
              <a:rPr dirty="0" err="1"/>
              <a:t>i</a:t>
            </a:r>
            <a:endParaRPr dirty="0"/>
          </a:p>
          <a:p>
            <a:pPr algn="ctr" defTabSz="472013">
              <a:lnSpc>
                <a:spcPct val="120000"/>
              </a:lnSpc>
              <a:spcBef>
                <a:spcPts val="500"/>
              </a:spcBef>
              <a:defRPr sz="1500">
                <a:solidFill>
                  <a:srgbClr val="000000"/>
                </a:solidFill>
              </a:defRPr>
            </a:pPr>
            <a:endParaRPr dirty="0"/>
          </a:p>
          <a:p>
            <a:pPr algn="ctr" defTabSz="472013">
              <a:lnSpc>
                <a:spcPct val="120000"/>
              </a:lnSpc>
              <a:spcBef>
                <a:spcPts val="500"/>
              </a:spcBef>
              <a:defRPr sz="1500">
                <a:solidFill>
                  <a:srgbClr val="000000"/>
                </a:solidFill>
              </a:defRPr>
            </a:pPr>
            <a:r>
              <a:rPr b="1" dirty="0" err="1"/>
              <a:t>Esemplificazione</a:t>
            </a:r>
            <a:r>
              <a:rPr b="1" dirty="0"/>
              <a:t> </a:t>
            </a:r>
            <a:r>
              <a:rPr b="1" dirty="0" err="1"/>
              <a:t>di</a:t>
            </a:r>
            <a:r>
              <a:rPr b="1" dirty="0"/>
              <a:t> un </a:t>
            </a:r>
            <a:r>
              <a:rPr b="1" dirty="0" err="1"/>
              <a:t>Caso</a:t>
            </a:r>
            <a:r>
              <a:rPr b="1" dirty="0"/>
              <a:t> </a:t>
            </a:r>
            <a:r>
              <a:rPr b="1" dirty="0" err="1"/>
              <a:t>clinico</a:t>
            </a:r>
            <a:r>
              <a:rPr sz="2400" b="1" dirty="0"/>
              <a:t> </a:t>
            </a:r>
            <a:endParaRPr sz="200" b="1" dirty="0"/>
          </a:p>
          <a:p>
            <a:pPr algn="ctr" defTabSz="472013">
              <a:lnSpc>
                <a:spcPct val="120000"/>
              </a:lnSpc>
              <a:spcBef>
                <a:spcPts val="200"/>
              </a:spcBef>
              <a:defRPr sz="900" i="1">
                <a:solidFill>
                  <a:srgbClr val="000000"/>
                </a:solidFill>
              </a:defRPr>
            </a:pPr>
            <a:r>
              <a:rPr b="1" dirty="0"/>
              <a:t>Dr.ssa Roberta </a:t>
            </a:r>
            <a:r>
              <a:rPr b="1" dirty="0" err="1"/>
              <a:t>Paleari</a:t>
            </a:r>
            <a:endParaRPr sz="200" b="1" dirty="0"/>
          </a:p>
          <a:p>
            <a:pPr algn="ctr" defTabSz="472013">
              <a:lnSpc>
                <a:spcPct val="120000"/>
              </a:lnSpc>
              <a:spcBef>
                <a:spcPts val="200"/>
              </a:spcBef>
              <a:defRPr sz="900" i="1">
                <a:solidFill>
                  <a:srgbClr val="000000"/>
                </a:solidFill>
              </a:defRPr>
            </a:pPr>
            <a:r>
              <a:rPr b="1" dirty="0"/>
              <a:t>	      Dr.ssa Marta </a:t>
            </a:r>
            <a:r>
              <a:rPr b="1" dirty="0" err="1"/>
              <a:t>Cricelli</a:t>
            </a:r>
            <a:endParaRPr b="1" dirty="0"/>
          </a:p>
          <a:p>
            <a:pPr algn="ctr" defTabSz="472013">
              <a:lnSpc>
                <a:spcPct val="120000"/>
              </a:lnSpc>
              <a:spcBef>
                <a:spcPts val="200"/>
              </a:spcBef>
              <a:defRPr sz="900" i="1">
                <a:solidFill>
                  <a:srgbClr val="000000"/>
                </a:solidFill>
              </a:defRPr>
            </a:pPr>
            <a:endParaRPr b="1" dirty="0"/>
          </a:p>
          <a:p>
            <a:pPr algn="ctr" defTabSz="472013">
              <a:lnSpc>
                <a:spcPct val="120000"/>
              </a:lnSpc>
              <a:spcBef>
                <a:spcPts val="200"/>
              </a:spcBef>
              <a:defRPr sz="900" i="1">
                <a:solidFill>
                  <a:srgbClr val="000000"/>
                </a:solidFill>
              </a:defRPr>
            </a:pPr>
            <a:r>
              <a:rPr b="1" dirty="0"/>
              <a:t> </a:t>
            </a:r>
            <a:r>
              <a:rPr sz="1800" dirty="0" err="1"/>
              <a:t>Nucleo</a:t>
            </a:r>
            <a:r>
              <a:rPr sz="1800" dirty="0"/>
              <a:t>  </a:t>
            </a:r>
            <a:r>
              <a:rPr sz="1800" dirty="0" err="1"/>
              <a:t>Psichiatria</a:t>
            </a:r>
            <a:r>
              <a:rPr sz="1800" dirty="0"/>
              <a:t> </a:t>
            </a:r>
            <a:r>
              <a:rPr sz="1800" dirty="0" err="1"/>
              <a:t>Forense</a:t>
            </a:r>
            <a:r>
              <a:rPr sz="1800" dirty="0"/>
              <a:t> </a:t>
            </a:r>
            <a:endParaRPr lang="it-IT" sz="1800" dirty="0" smtClean="0"/>
          </a:p>
          <a:p>
            <a:pPr algn="ctr" defTabSz="472013">
              <a:lnSpc>
                <a:spcPct val="120000"/>
              </a:lnSpc>
              <a:spcBef>
                <a:spcPts val="200"/>
              </a:spcBef>
              <a:defRPr sz="900" i="1">
                <a:solidFill>
                  <a:srgbClr val="000000"/>
                </a:solidFill>
              </a:defRPr>
            </a:pPr>
            <a:r>
              <a:rPr sz="1800" dirty="0" smtClean="0"/>
              <a:t>DSM </a:t>
            </a:r>
            <a:r>
              <a:rPr sz="1800" dirty="0"/>
              <a:t>asst-</a:t>
            </a:r>
            <a:r>
              <a:rPr sz="1800" dirty="0" err="1"/>
              <a:t>rhodense</a:t>
            </a:r>
            <a:endParaRPr sz="1800" dirty="0"/>
          </a:p>
          <a:p>
            <a:pPr defTabSz="472013">
              <a:lnSpc>
                <a:spcPct val="120000"/>
              </a:lnSpc>
              <a:spcBef>
                <a:spcPts val="0"/>
              </a:spcBef>
              <a:defRPr sz="2400"/>
            </a:pPr>
            <a:endParaRPr sz="1800" dirty="0"/>
          </a:p>
          <a:p>
            <a:pPr defTabSz="472013">
              <a:lnSpc>
                <a:spcPct val="120000"/>
              </a:lnSpc>
              <a:spcBef>
                <a:spcPts val="0"/>
              </a:spcBef>
              <a:defRPr sz="2400"/>
            </a:pPr>
            <a:endParaRPr dirty="0"/>
          </a:p>
          <a:p>
            <a:pPr defTabSz="472013">
              <a:lnSpc>
                <a:spcPct val="120000"/>
              </a:lnSpc>
              <a:spcBef>
                <a:spcPts val="0"/>
              </a:spcBef>
              <a:defRPr sz="1200"/>
            </a:pPr>
            <a:endParaRPr dirty="0"/>
          </a:p>
          <a:p>
            <a:pPr defTabSz="472013">
              <a:lnSpc>
                <a:spcPct val="120000"/>
              </a:lnSpc>
              <a:spcBef>
                <a:spcPts val="0"/>
              </a:spcBef>
              <a:defRPr sz="200"/>
            </a:pPr>
            <a:r>
              <a:rPr dirty="0"/>
              <a:t> </a:t>
            </a:r>
          </a:p>
        </p:txBody>
      </p:sp>
      <p:sp>
        <p:nvSpPr>
          <p:cNvPr id="105" name="Segnaposto testo 12"/>
          <p:cNvSpPr>
            <a:spLocks noGrp="1"/>
          </p:cNvSpPr>
          <p:nvPr>
            <p:ph type="body" idx="13"/>
          </p:nvPr>
        </p:nvSpPr>
        <p:spPr>
          <a:prstGeom prst="rect">
            <a:avLst/>
          </a:prstGeom>
        </p:spPr>
        <p:txBody>
          <a:bodyPr/>
          <a:lstStyle/>
          <a:p>
            <a:pPr marL="0" indent="0">
              <a:lnSpc>
                <a:spcPct val="120000"/>
              </a:lnSpc>
              <a:spcBef>
                <a:spcPts val="400"/>
              </a:spcBef>
              <a:buSzTx/>
              <a:buNone/>
              <a:defRPr sz="2500"/>
            </a:pPr>
            <a:endParaRPr/>
          </a:p>
        </p:txBody>
      </p:sp>
      <p:pic>
        <p:nvPicPr>
          <p:cNvPr id="106" name="Picture 2" descr="Picture 2"/>
          <p:cNvPicPr>
            <a:picLocks noChangeAspect="1"/>
          </p:cNvPicPr>
          <p:nvPr/>
        </p:nvPicPr>
        <p:blipFill>
          <a:blip r:embed="rId2" cstate="print">
            <a:extLst/>
          </a:blip>
          <a:stretch>
            <a:fillRect/>
          </a:stretch>
        </p:blipFill>
        <p:spPr>
          <a:xfrm>
            <a:off x="4645023" y="1600200"/>
            <a:ext cx="4372853" cy="5165725"/>
          </a:xfrm>
          <a:prstGeom prst="rect">
            <a:avLst/>
          </a:prstGeom>
          <a:ln w="12700">
            <a:miter lim="400000"/>
          </a:ln>
        </p:spPr>
      </p:pic>
      <p:pic>
        <p:nvPicPr>
          <p:cNvPr id="107" name="ASST_Rhodense_small" descr="ASST_Rhodense_small"/>
          <p:cNvPicPr>
            <a:picLocks noChangeAspect="1"/>
          </p:cNvPicPr>
          <p:nvPr/>
        </p:nvPicPr>
        <p:blipFill>
          <a:blip r:embed="rId3" cstate="print">
            <a:extLst/>
          </a:blip>
          <a:stretch>
            <a:fillRect/>
          </a:stretch>
        </p:blipFill>
        <p:spPr>
          <a:xfrm>
            <a:off x="462746" y="228595"/>
            <a:ext cx="2168965" cy="11869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34" name="Titolo 3"/>
          <p:cNvSpPr>
            <a:spLocks noGrp="1"/>
          </p:cNvSpPr>
          <p:nvPr>
            <p:ph type="title"/>
          </p:nvPr>
        </p:nvSpPr>
        <p:spPr>
          <a:prstGeom prst="rect">
            <a:avLst/>
          </a:prstGeom>
        </p:spPr>
        <p:txBody>
          <a:bodyPr/>
          <a:lstStyle>
            <a:lvl1pPr defTabSz="822958">
              <a:defRPr sz="3600">
                <a:solidFill>
                  <a:srgbClr val="000000"/>
                </a:solidFill>
              </a:defRPr>
            </a:lvl1pPr>
          </a:lstStyle>
          <a:p>
            <a:r>
              <a:rPr b="1" dirty="0" err="1"/>
              <a:t>Anamnesi</a:t>
            </a:r>
            <a:r>
              <a:rPr b="1" dirty="0"/>
              <a:t> </a:t>
            </a:r>
            <a:r>
              <a:rPr b="1" dirty="0" err="1"/>
              <a:t>psicopatologica</a:t>
            </a:r>
            <a:r>
              <a:rPr b="1" dirty="0"/>
              <a:t> </a:t>
            </a:r>
            <a:r>
              <a:rPr b="1" dirty="0" err="1"/>
              <a:t>prossima</a:t>
            </a:r>
            <a:endParaRPr b="1" dirty="0"/>
          </a:p>
        </p:txBody>
      </p:sp>
      <p:sp>
        <p:nvSpPr>
          <p:cNvPr id="135" name="Segnaposto contenuto 4"/>
          <p:cNvSpPr>
            <a:spLocks noGrp="1"/>
          </p:cNvSpPr>
          <p:nvPr>
            <p:ph type="body" idx="1"/>
          </p:nvPr>
        </p:nvSpPr>
        <p:spPr>
          <a:xfrm>
            <a:off x="395536" y="1380632"/>
            <a:ext cx="8373233" cy="4909382"/>
          </a:xfrm>
          <a:prstGeom prst="rect">
            <a:avLst/>
          </a:prstGeom>
        </p:spPr>
        <p:txBody>
          <a:bodyPr>
            <a:normAutofit/>
          </a:bodyPr>
          <a:lstStyle/>
          <a:p>
            <a:pPr>
              <a:lnSpc>
                <a:spcPct val="108000"/>
              </a:lnSpc>
              <a:defRPr sz="2400">
                <a:solidFill>
                  <a:srgbClr val="000000"/>
                </a:solidFill>
              </a:defRPr>
            </a:pPr>
            <a:r>
              <a:rPr dirty="0" err="1"/>
              <a:t>Settembre</a:t>
            </a:r>
            <a:r>
              <a:rPr dirty="0"/>
              <a:t> 2013: </a:t>
            </a:r>
            <a:r>
              <a:rPr dirty="0" err="1"/>
              <a:t>visita</a:t>
            </a:r>
            <a:r>
              <a:rPr dirty="0"/>
              <a:t> al Cps </a:t>
            </a:r>
            <a:r>
              <a:rPr dirty="0" err="1"/>
              <a:t>Settimo</a:t>
            </a:r>
            <a:r>
              <a:rPr dirty="0"/>
              <a:t> Milanese con </a:t>
            </a:r>
            <a:r>
              <a:rPr dirty="0" err="1"/>
              <a:t>invio</a:t>
            </a:r>
            <a:r>
              <a:rPr dirty="0"/>
              <a:t> al </a:t>
            </a:r>
            <a:r>
              <a:rPr dirty="0" smtClean="0"/>
              <a:t>SERT</a:t>
            </a:r>
            <a:endParaRPr dirty="0"/>
          </a:p>
          <a:p>
            <a:pPr>
              <a:lnSpc>
                <a:spcPct val="108000"/>
              </a:lnSpc>
              <a:defRPr sz="2400">
                <a:solidFill>
                  <a:srgbClr val="000000"/>
                </a:solidFill>
              </a:defRPr>
            </a:pPr>
            <a:r>
              <a:rPr dirty="0"/>
              <a:t>Estate 2014: </a:t>
            </a:r>
            <a:r>
              <a:rPr dirty="0" err="1"/>
              <a:t>ideazione</a:t>
            </a:r>
            <a:r>
              <a:rPr dirty="0"/>
              <a:t> </a:t>
            </a:r>
            <a:r>
              <a:rPr dirty="0" err="1"/>
              <a:t>persecutoria</a:t>
            </a:r>
            <a:r>
              <a:rPr dirty="0"/>
              <a:t> </a:t>
            </a:r>
            <a:r>
              <a:rPr dirty="0" err="1"/>
              <a:t>frammentata</a:t>
            </a:r>
            <a:r>
              <a:rPr dirty="0"/>
              <a:t> non </a:t>
            </a:r>
            <a:r>
              <a:rPr dirty="0" err="1"/>
              <a:t>strutturata</a:t>
            </a:r>
            <a:r>
              <a:rPr dirty="0"/>
              <a:t> con </a:t>
            </a:r>
            <a:r>
              <a:rPr dirty="0" err="1"/>
              <a:t>anomalie</a:t>
            </a:r>
            <a:r>
              <a:rPr dirty="0"/>
              <a:t> </a:t>
            </a:r>
            <a:r>
              <a:rPr dirty="0" err="1"/>
              <a:t>comportamentali</a:t>
            </a:r>
            <a:r>
              <a:rPr dirty="0"/>
              <a:t> . TSO a Modena</a:t>
            </a:r>
          </a:p>
          <a:p>
            <a:pPr>
              <a:lnSpc>
                <a:spcPct val="108000"/>
              </a:lnSpc>
              <a:defRPr sz="2400">
                <a:solidFill>
                  <a:srgbClr val="000000"/>
                </a:solidFill>
              </a:defRPr>
            </a:pPr>
            <a:endParaRPr dirty="0"/>
          </a:p>
          <a:p>
            <a:pPr>
              <a:lnSpc>
                <a:spcPct val="108000"/>
              </a:lnSpc>
              <a:defRPr sz="2400">
                <a:solidFill>
                  <a:srgbClr val="000000"/>
                </a:solidFill>
              </a:defRPr>
            </a:pPr>
            <a:r>
              <a:rPr dirty="0" err="1"/>
              <a:t>Ottobre</a:t>
            </a:r>
            <a:r>
              <a:rPr dirty="0"/>
              <a:t> 2014: </a:t>
            </a:r>
            <a:r>
              <a:rPr dirty="0" err="1"/>
              <a:t>ricovero</a:t>
            </a:r>
            <a:r>
              <a:rPr dirty="0"/>
              <a:t> in SPDC </a:t>
            </a:r>
            <a:r>
              <a:rPr dirty="0" err="1"/>
              <a:t>Passirana</a:t>
            </a:r>
            <a:r>
              <a:rPr dirty="0"/>
              <a:t> per </a:t>
            </a:r>
            <a:r>
              <a:rPr dirty="0" err="1"/>
              <a:t>persecutorietà</a:t>
            </a:r>
            <a:r>
              <a:rPr dirty="0"/>
              <a:t> , </a:t>
            </a:r>
            <a:r>
              <a:rPr dirty="0" err="1"/>
              <a:t>crisi</a:t>
            </a:r>
            <a:r>
              <a:rPr dirty="0"/>
              <a:t> </a:t>
            </a:r>
            <a:r>
              <a:rPr dirty="0" err="1"/>
              <a:t>clastiche</a:t>
            </a:r>
            <a:r>
              <a:rPr dirty="0"/>
              <a:t>, </a:t>
            </a:r>
            <a:r>
              <a:rPr dirty="0" err="1"/>
              <a:t>ferita</a:t>
            </a:r>
            <a:r>
              <a:rPr dirty="0"/>
              <a:t> </a:t>
            </a:r>
            <a:r>
              <a:rPr dirty="0" err="1"/>
              <a:t>autoinflitta</a:t>
            </a:r>
            <a:r>
              <a:rPr dirty="0"/>
              <a:t>, </a:t>
            </a:r>
            <a:r>
              <a:rPr dirty="0" err="1"/>
              <a:t>irrequietezza</a:t>
            </a:r>
            <a:r>
              <a:rPr dirty="0"/>
              <a:t>, </a:t>
            </a:r>
            <a:r>
              <a:rPr dirty="0" err="1"/>
              <a:t>confusione</a:t>
            </a:r>
            <a:r>
              <a:rPr dirty="0"/>
              <a:t>. Con </a:t>
            </a:r>
            <a:r>
              <a:rPr dirty="0" err="1"/>
              <a:t>Aloperidolo</a:t>
            </a:r>
            <a:r>
              <a:rPr dirty="0"/>
              <a:t> 15 mg/die e BDZ </a:t>
            </a:r>
            <a:r>
              <a:rPr dirty="0" err="1"/>
              <a:t>sufficiente</a:t>
            </a:r>
            <a:r>
              <a:rPr dirty="0"/>
              <a:t> </a:t>
            </a:r>
            <a:r>
              <a:rPr dirty="0" err="1"/>
              <a:t>compenso</a:t>
            </a:r>
            <a:endParaRPr dirty="0"/>
          </a:p>
          <a:p>
            <a:pPr>
              <a:lnSpc>
                <a:spcPct val="108000"/>
              </a:lnSpc>
              <a:defRPr sz="2400">
                <a:solidFill>
                  <a:srgbClr val="000000"/>
                </a:solidFill>
              </a:defRPr>
            </a:pPr>
            <a:endParaRPr dirty="0"/>
          </a:p>
          <a:p>
            <a:pPr>
              <a:lnSpc>
                <a:spcPct val="108000"/>
              </a:lnSpc>
              <a:defRPr sz="2400">
                <a:solidFill>
                  <a:srgbClr val="000000"/>
                </a:solidFill>
              </a:defRPr>
            </a:pPr>
            <a:r>
              <a:rPr dirty="0" err="1"/>
              <a:t>Novembre</a:t>
            </a:r>
            <a:r>
              <a:rPr dirty="0"/>
              <a:t> 2014: </a:t>
            </a:r>
            <a:r>
              <a:rPr dirty="0" err="1"/>
              <a:t>tentativo</a:t>
            </a:r>
            <a:r>
              <a:rPr dirty="0"/>
              <a:t> </a:t>
            </a:r>
            <a:r>
              <a:rPr dirty="0" err="1"/>
              <a:t>di</a:t>
            </a:r>
            <a:r>
              <a:rPr dirty="0"/>
              <a:t> </a:t>
            </a:r>
            <a:r>
              <a:rPr dirty="0" err="1"/>
              <a:t>defenestramento</a:t>
            </a:r>
            <a:endParaRPr dirty="0"/>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37" name="Titolo 3"/>
          <p:cNvSpPr>
            <a:spLocks noGrp="1"/>
          </p:cNvSpPr>
          <p:nvPr>
            <p:ph type="title"/>
          </p:nvPr>
        </p:nvSpPr>
        <p:spPr>
          <a:xfrm>
            <a:off x="395536" y="0"/>
            <a:ext cx="8229600" cy="1143000"/>
          </a:xfrm>
          <a:prstGeom prst="rect">
            <a:avLst/>
          </a:prstGeom>
        </p:spPr>
        <p:txBody>
          <a:bodyPr>
            <a:normAutofit fontScale="90000"/>
          </a:bodyPr>
          <a:lstStyle/>
          <a:p>
            <a:pPr defTabSz="806498">
              <a:defRPr sz="3500">
                <a:solidFill>
                  <a:srgbClr val="000000"/>
                </a:solidFill>
              </a:defRPr>
            </a:pPr>
            <a:r>
              <a:rPr b="1" dirty="0" err="1"/>
              <a:t>Anamnesi</a:t>
            </a:r>
            <a:r>
              <a:rPr b="1" dirty="0"/>
              <a:t> </a:t>
            </a:r>
            <a:r>
              <a:rPr b="1" dirty="0" err="1"/>
              <a:t>psicopatologica</a:t>
            </a:r>
            <a:r>
              <a:rPr b="1" dirty="0"/>
              <a:t> </a:t>
            </a:r>
            <a:r>
              <a:rPr b="1" dirty="0" err="1"/>
              <a:t>prossima</a:t>
            </a:r>
            <a:endParaRPr b="1" dirty="0"/>
          </a:p>
          <a:p>
            <a:pPr defTabSz="806498">
              <a:defRPr sz="3500">
                <a:solidFill>
                  <a:srgbClr val="000000"/>
                </a:solidFill>
              </a:defRPr>
            </a:pPr>
            <a:r>
              <a:rPr b="1" dirty="0"/>
              <a:t>2a parte</a:t>
            </a:r>
          </a:p>
        </p:txBody>
      </p:sp>
      <p:sp>
        <p:nvSpPr>
          <p:cNvPr id="138" name="Segnaposto contenuto 4"/>
          <p:cNvSpPr>
            <a:spLocks noGrp="1"/>
          </p:cNvSpPr>
          <p:nvPr>
            <p:ph type="body" idx="1"/>
          </p:nvPr>
        </p:nvSpPr>
        <p:spPr>
          <a:xfrm>
            <a:off x="107504" y="1124744"/>
            <a:ext cx="8979222" cy="5675803"/>
          </a:xfrm>
          <a:prstGeom prst="rect">
            <a:avLst/>
          </a:prstGeom>
        </p:spPr>
        <p:txBody>
          <a:bodyPr>
            <a:normAutofit/>
          </a:bodyPr>
          <a:lstStyle/>
          <a:p>
            <a:pPr>
              <a:lnSpc>
                <a:spcPct val="108000"/>
              </a:lnSpc>
              <a:defRPr sz="2200">
                <a:solidFill>
                  <a:srgbClr val="000000"/>
                </a:solidFill>
              </a:defRPr>
            </a:pPr>
            <a:r>
              <a:rPr dirty="0" err="1" smtClean="0"/>
              <a:t>Ottobre</a:t>
            </a:r>
            <a:r>
              <a:rPr dirty="0" smtClean="0"/>
              <a:t> </a:t>
            </a:r>
            <a:r>
              <a:rPr dirty="0"/>
              <a:t>2014: </a:t>
            </a:r>
            <a:r>
              <a:rPr dirty="0" err="1"/>
              <a:t>ricovero</a:t>
            </a:r>
            <a:r>
              <a:rPr dirty="0"/>
              <a:t> in regime </a:t>
            </a:r>
            <a:r>
              <a:rPr dirty="0" err="1"/>
              <a:t>di</a:t>
            </a:r>
            <a:r>
              <a:rPr dirty="0"/>
              <a:t> DH (</a:t>
            </a:r>
            <a:r>
              <a:rPr dirty="0" err="1"/>
              <a:t>consumo</a:t>
            </a:r>
            <a:r>
              <a:rPr dirty="0"/>
              <a:t> </a:t>
            </a:r>
            <a:r>
              <a:rPr dirty="0" err="1"/>
              <a:t>di</a:t>
            </a:r>
            <a:r>
              <a:rPr dirty="0"/>
              <a:t> hashish, </a:t>
            </a:r>
            <a:r>
              <a:rPr dirty="0" err="1"/>
              <a:t>litiga</a:t>
            </a:r>
            <a:r>
              <a:rPr dirty="0"/>
              <a:t> con </a:t>
            </a:r>
            <a:r>
              <a:rPr dirty="0" err="1"/>
              <a:t>gli</a:t>
            </a:r>
            <a:r>
              <a:rPr dirty="0"/>
              <a:t> </a:t>
            </a:r>
            <a:r>
              <a:rPr dirty="0" err="1"/>
              <a:t>zii</a:t>
            </a:r>
            <a:r>
              <a:rPr dirty="0"/>
              <a:t>, </a:t>
            </a:r>
            <a:r>
              <a:rPr dirty="0" err="1"/>
              <a:t>incidente</a:t>
            </a:r>
            <a:r>
              <a:rPr dirty="0"/>
              <a:t> in </a:t>
            </a:r>
            <a:r>
              <a:rPr dirty="0" err="1"/>
              <a:t>moto</a:t>
            </a:r>
            <a:r>
              <a:rPr dirty="0"/>
              <a:t>, </a:t>
            </a:r>
            <a:r>
              <a:rPr dirty="0" err="1"/>
              <a:t>aggredisce</a:t>
            </a:r>
            <a:r>
              <a:rPr dirty="0"/>
              <a:t> un medico per un </a:t>
            </a:r>
            <a:r>
              <a:rPr dirty="0" err="1"/>
              <a:t>certificato</a:t>
            </a:r>
            <a:r>
              <a:rPr dirty="0"/>
              <a:t>). </a:t>
            </a:r>
            <a:r>
              <a:rPr dirty="0" err="1"/>
              <a:t>Dimesso</a:t>
            </a:r>
            <a:r>
              <a:rPr dirty="0"/>
              <a:t> con </a:t>
            </a:r>
            <a:r>
              <a:rPr dirty="0" err="1"/>
              <a:t>aggiunta</a:t>
            </a:r>
            <a:r>
              <a:rPr dirty="0"/>
              <a:t> </a:t>
            </a:r>
            <a:r>
              <a:rPr dirty="0" err="1"/>
              <a:t>di</a:t>
            </a:r>
            <a:r>
              <a:rPr dirty="0"/>
              <a:t> Dist. </a:t>
            </a:r>
            <a:r>
              <a:rPr dirty="0" err="1"/>
              <a:t>Antisociale</a:t>
            </a:r>
            <a:r>
              <a:rPr dirty="0"/>
              <a:t> </a:t>
            </a:r>
            <a:r>
              <a:rPr dirty="0" err="1"/>
              <a:t>pers</a:t>
            </a:r>
            <a:endParaRPr dirty="0"/>
          </a:p>
          <a:p>
            <a:pPr>
              <a:lnSpc>
                <a:spcPct val="108000"/>
              </a:lnSpc>
              <a:defRPr sz="2200">
                <a:solidFill>
                  <a:srgbClr val="000000"/>
                </a:solidFill>
              </a:defRPr>
            </a:pPr>
            <a:endParaRPr dirty="0"/>
          </a:p>
          <a:p>
            <a:pPr>
              <a:lnSpc>
                <a:spcPct val="108000"/>
              </a:lnSpc>
              <a:defRPr sz="2200">
                <a:solidFill>
                  <a:srgbClr val="000000"/>
                </a:solidFill>
              </a:defRPr>
            </a:pPr>
            <a:r>
              <a:rPr dirty="0" err="1"/>
              <a:t>Dicembre</a:t>
            </a:r>
            <a:r>
              <a:rPr dirty="0"/>
              <a:t> 2014: </a:t>
            </a:r>
            <a:r>
              <a:rPr dirty="0" err="1"/>
              <a:t>seguito</a:t>
            </a:r>
            <a:r>
              <a:rPr dirty="0"/>
              <a:t> c/o SERT in Emilia. Un </a:t>
            </a:r>
            <a:r>
              <a:rPr dirty="0" err="1"/>
              <a:t>ricovero</a:t>
            </a:r>
            <a:r>
              <a:rPr dirty="0"/>
              <a:t> in SPDC. 4 </a:t>
            </a:r>
            <a:r>
              <a:rPr dirty="0" err="1"/>
              <a:t>mesi</a:t>
            </a:r>
            <a:r>
              <a:rPr dirty="0"/>
              <a:t> in </a:t>
            </a:r>
            <a:r>
              <a:rPr dirty="0" err="1"/>
              <a:t>comunità</a:t>
            </a:r>
            <a:r>
              <a:rPr dirty="0"/>
              <a:t> per </a:t>
            </a:r>
            <a:r>
              <a:rPr dirty="0" err="1"/>
              <a:t>tossicodipendenza</a:t>
            </a:r>
            <a:r>
              <a:rPr dirty="0"/>
              <a:t> </a:t>
            </a:r>
            <a:r>
              <a:rPr dirty="0" err="1"/>
              <a:t>fino</a:t>
            </a:r>
            <a:r>
              <a:rPr dirty="0"/>
              <a:t> a </a:t>
            </a:r>
            <a:r>
              <a:rPr dirty="0" err="1"/>
              <a:t>febbraio</a:t>
            </a:r>
            <a:r>
              <a:rPr dirty="0"/>
              <a:t> 2015. a </a:t>
            </a:r>
            <a:r>
              <a:rPr dirty="0" err="1"/>
              <a:t>marzo</a:t>
            </a:r>
            <a:r>
              <a:rPr dirty="0"/>
              <a:t> </a:t>
            </a:r>
            <a:r>
              <a:rPr dirty="0" err="1"/>
              <a:t>preso</a:t>
            </a:r>
            <a:r>
              <a:rPr dirty="0"/>
              <a:t> in </a:t>
            </a:r>
            <a:r>
              <a:rPr dirty="0" err="1"/>
              <a:t>carico</a:t>
            </a:r>
            <a:r>
              <a:rPr dirty="0"/>
              <a:t> c/o CSM con </a:t>
            </a:r>
            <a:r>
              <a:rPr dirty="0" err="1"/>
              <a:t>moditen</a:t>
            </a:r>
            <a:r>
              <a:rPr dirty="0"/>
              <a:t> 1 fl </a:t>
            </a:r>
            <a:r>
              <a:rPr dirty="0" err="1"/>
              <a:t>ogni</a:t>
            </a:r>
            <a:r>
              <a:rPr dirty="0"/>
              <a:t> 15 </a:t>
            </a:r>
            <a:r>
              <a:rPr dirty="0" err="1"/>
              <a:t>gg</a:t>
            </a:r>
            <a:r>
              <a:rPr dirty="0"/>
              <a:t>, </a:t>
            </a:r>
            <a:r>
              <a:rPr dirty="0" err="1"/>
              <a:t>seroquel</a:t>
            </a:r>
            <a:r>
              <a:rPr dirty="0"/>
              <a:t> 600 mg/die, </a:t>
            </a:r>
            <a:r>
              <a:rPr dirty="0" err="1"/>
              <a:t>serenase</a:t>
            </a:r>
            <a:r>
              <a:rPr dirty="0"/>
              <a:t> 10 mg/die</a:t>
            </a:r>
          </a:p>
          <a:p>
            <a:pPr>
              <a:lnSpc>
                <a:spcPct val="108000"/>
              </a:lnSpc>
              <a:defRPr sz="2200">
                <a:solidFill>
                  <a:srgbClr val="000000"/>
                </a:solidFill>
              </a:defRPr>
            </a:pPr>
            <a:endParaRPr dirty="0"/>
          </a:p>
          <a:p>
            <a:pPr>
              <a:lnSpc>
                <a:spcPct val="108000"/>
              </a:lnSpc>
              <a:defRPr sz="2200">
                <a:solidFill>
                  <a:srgbClr val="000000"/>
                </a:solidFill>
              </a:defRPr>
            </a:pPr>
            <a:r>
              <a:rPr lang="it-IT" dirty="0" smtClean="0"/>
              <a:t>L</a:t>
            </a:r>
            <a:r>
              <a:rPr dirty="0" err="1" smtClean="0"/>
              <a:t>uglio</a:t>
            </a:r>
            <a:r>
              <a:rPr lang="it-IT" dirty="0" smtClean="0"/>
              <a:t> </a:t>
            </a:r>
            <a:r>
              <a:rPr dirty="0" smtClean="0"/>
              <a:t>2015</a:t>
            </a:r>
            <a:r>
              <a:rPr dirty="0"/>
              <a:t>: </a:t>
            </a:r>
            <a:r>
              <a:rPr dirty="0" err="1"/>
              <a:t>Ricovero</a:t>
            </a:r>
            <a:r>
              <a:rPr dirty="0"/>
              <a:t> in SPDC in Emilia (</a:t>
            </a:r>
            <a:r>
              <a:rPr dirty="0" err="1"/>
              <a:t>volontario</a:t>
            </a:r>
            <a:r>
              <a:rPr dirty="0"/>
              <a:t> – TSO) poi </a:t>
            </a:r>
            <a:r>
              <a:rPr dirty="0" err="1"/>
              <a:t>scappa</a:t>
            </a:r>
            <a:r>
              <a:rPr dirty="0"/>
              <a:t> </a:t>
            </a:r>
            <a:r>
              <a:rPr dirty="0" smtClean="0"/>
              <a:t>(</a:t>
            </a:r>
            <a:r>
              <a:rPr dirty="0" err="1" smtClean="0"/>
              <a:t>Nizza</a:t>
            </a:r>
            <a:r>
              <a:rPr dirty="0"/>
              <a:t>), </a:t>
            </a:r>
            <a:r>
              <a:rPr dirty="0" err="1"/>
              <a:t>vagabonda</a:t>
            </a:r>
            <a:r>
              <a:rPr dirty="0"/>
              <a:t>, </a:t>
            </a:r>
            <a:r>
              <a:rPr dirty="0" err="1"/>
              <a:t>nuova</a:t>
            </a:r>
            <a:r>
              <a:rPr dirty="0"/>
              <a:t> </a:t>
            </a:r>
            <a:r>
              <a:rPr dirty="0" err="1"/>
              <a:t>compagna</a:t>
            </a:r>
            <a:r>
              <a:rPr dirty="0"/>
              <a:t>, </a:t>
            </a:r>
            <a:r>
              <a:rPr dirty="0" err="1"/>
              <a:t>rientra</a:t>
            </a:r>
            <a:r>
              <a:rPr dirty="0"/>
              <a:t> </a:t>
            </a:r>
            <a:r>
              <a:rPr dirty="0" err="1"/>
              <a:t>nel</a:t>
            </a:r>
            <a:r>
              <a:rPr dirty="0"/>
              <a:t> </a:t>
            </a:r>
            <a:r>
              <a:rPr dirty="0" err="1"/>
              <a:t>milanese,dorme</a:t>
            </a:r>
            <a:r>
              <a:rPr dirty="0"/>
              <a:t> </a:t>
            </a:r>
            <a:r>
              <a:rPr dirty="0" err="1"/>
              <a:t>fuori</a:t>
            </a:r>
            <a:r>
              <a:rPr dirty="0"/>
              <a:t> casa, </a:t>
            </a:r>
            <a:r>
              <a:rPr dirty="0" err="1"/>
              <a:t>droghe</a:t>
            </a:r>
            <a:r>
              <a:rPr dirty="0"/>
              <a:t> </a:t>
            </a:r>
            <a:r>
              <a:rPr dirty="0" err="1"/>
              <a:t>sintetiche</a:t>
            </a:r>
            <a:r>
              <a:rPr dirty="0"/>
              <a:t> (</a:t>
            </a:r>
            <a:r>
              <a:rPr dirty="0" err="1"/>
              <a:t>oltre</a:t>
            </a:r>
            <a:r>
              <a:rPr dirty="0"/>
              <a:t> a cannabis e </a:t>
            </a:r>
            <a:r>
              <a:rPr dirty="0" err="1"/>
              <a:t>cocaina</a:t>
            </a:r>
            <a:r>
              <a:rPr dirty="0"/>
              <a:t>).</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40" name="Titolo 3"/>
          <p:cNvSpPr>
            <a:spLocks noGrp="1"/>
          </p:cNvSpPr>
          <p:nvPr>
            <p:ph type="title"/>
          </p:nvPr>
        </p:nvSpPr>
        <p:spPr>
          <a:xfrm>
            <a:off x="88642" y="457200"/>
            <a:ext cx="8598159" cy="1378250"/>
          </a:xfrm>
          <a:prstGeom prst="rect">
            <a:avLst/>
          </a:prstGeom>
        </p:spPr>
        <p:txBody>
          <a:bodyPr/>
          <a:lstStyle/>
          <a:p>
            <a:pPr defTabSz="822958">
              <a:defRPr sz="3600">
                <a:solidFill>
                  <a:srgbClr val="000000"/>
                </a:solidFill>
              </a:defRPr>
            </a:pPr>
            <a:r>
              <a:rPr b="1" dirty="0" err="1"/>
              <a:t>Anamnesi</a:t>
            </a:r>
            <a:r>
              <a:rPr b="1" dirty="0"/>
              <a:t> </a:t>
            </a:r>
            <a:r>
              <a:rPr b="1" dirty="0" err="1"/>
              <a:t>psicopatologica</a:t>
            </a:r>
            <a:r>
              <a:rPr b="1" dirty="0"/>
              <a:t> </a:t>
            </a:r>
            <a:r>
              <a:rPr b="1" dirty="0" err="1"/>
              <a:t>prossima</a:t>
            </a:r>
            <a:endParaRPr b="1" dirty="0"/>
          </a:p>
          <a:p>
            <a:pPr defTabSz="822958">
              <a:defRPr sz="3600">
                <a:solidFill>
                  <a:srgbClr val="000000"/>
                </a:solidFill>
              </a:defRPr>
            </a:pPr>
            <a:r>
              <a:rPr b="1" dirty="0"/>
              <a:t>3 a parte</a:t>
            </a:r>
          </a:p>
        </p:txBody>
      </p:sp>
      <p:sp>
        <p:nvSpPr>
          <p:cNvPr id="141" name="Segnaposto contenuto 4"/>
          <p:cNvSpPr>
            <a:spLocks noGrp="1"/>
          </p:cNvSpPr>
          <p:nvPr>
            <p:ph type="body" idx="1"/>
          </p:nvPr>
        </p:nvSpPr>
        <p:spPr>
          <a:xfrm>
            <a:off x="116087" y="1098333"/>
            <a:ext cx="8911826" cy="5811997"/>
          </a:xfrm>
          <a:prstGeom prst="rect">
            <a:avLst/>
          </a:prstGeom>
        </p:spPr>
        <p:txBody>
          <a:bodyPr/>
          <a:lstStyle/>
          <a:p>
            <a:pPr>
              <a:lnSpc>
                <a:spcPct val="108000"/>
              </a:lnSpc>
              <a:defRPr sz="2200">
                <a:solidFill>
                  <a:srgbClr val="000000"/>
                </a:solidFill>
              </a:defRPr>
            </a:pPr>
            <a:r>
              <a:rPr b="1" dirty="0" smtClean="0"/>
              <a:t>15</a:t>
            </a:r>
            <a:r>
              <a:rPr lang="it-IT" b="1" dirty="0" smtClean="0"/>
              <a:t>.05.</a:t>
            </a:r>
            <a:r>
              <a:rPr b="1" dirty="0" smtClean="0"/>
              <a:t>2016-10.06.2016</a:t>
            </a:r>
            <a:r>
              <a:rPr dirty="0"/>
              <a:t>: </a:t>
            </a:r>
            <a:r>
              <a:rPr dirty="0" err="1"/>
              <a:t>ricovero</a:t>
            </a:r>
            <a:r>
              <a:rPr dirty="0"/>
              <a:t> in TSO per </a:t>
            </a:r>
            <a:r>
              <a:rPr dirty="0" err="1"/>
              <a:t>comportamenti</a:t>
            </a:r>
            <a:r>
              <a:rPr dirty="0"/>
              <a:t> </a:t>
            </a:r>
            <a:r>
              <a:rPr dirty="0" err="1"/>
              <a:t>clastici</a:t>
            </a:r>
            <a:r>
              <a:rPr dirty="0"/>
              <a:t> e </a:t>
            </a:r>
            <a:r>
              <a:rPr dirty="0" err="1"/>
              <a:t>fisicamente</a:t>
            </a:r>
            <a:r>
              <a:rPr dirty="0"/>
              <a:t> </a:t>
            </a:r>
            <a:r>
              <a:rPr dirty="0" err="1"/>
              <a:t>aggressivi</a:t>
            </a:r>
            <a:r>
              <a:rPr dirty="0"/>
              <a:t> con la ex </a:t>
            </a:r>
            <a:r>
              <a:rPr dirty="0" err="1"/>
              <a:t>compagna</a:t>
            </a:r>
            <a:r>
              <a:rPr dirty="0"/>
              <a:t> e </a:t>
            </a:r>
            <a:r>
              <a:rPr dirty="0" err="1"/>
              <a:t>il</a:t>
            </a:r>
            <a:r>
              <a:rPr dirty="0"/>
              <a:t> </a:t>
            </a:r>
            <a:r>
              <a:rPr dirty="0" err="1"/>
              <a:t>giorno</a:t>
            </a:r>
            <a:r>
              <a:rPr dirty="0"/>
              <a:t> </a:t>
            </a:r>
            <a:r>
              <a:rPr dirty="0" err="1"/>
              <a:t>precedente</a:t>
            </a:r>
            <a:r>
              <a:rPr dirty="0"/>
              <a:t> con un </a:t>
            </a:r>
            <a:r>
              <a:rPr dirty="0" err="1"/>
              <a:t>uomo</a:t>
            </a:r>
            <a:r>
              <a:rPr dirty="0"/>
              <a:t> per </a:t>
            </a:r>
            <a:r>
              <a:rPr dirty="0" err="1"/>
              <a:t>strada</a:t>
            </a:r>
            <a:r>
              <a:rPr dirty="0"/>
              <a:t> in </a:t>
            </a:r>
            <a:r>
              <a:rPr dirty="0" err="1"/>
              <a:t>stato</a:t>
            </a:r>
            <a:r>
              <a:rPr dirty="0"/>
              <a:t> </a:t>
            </a:r>
            <a:r>
              <a:rPr dirty="0" err="1"/>
              <a:t>di</a:t>
            </a:r>
            <a:r>
              <a:rPr dirty="0"/>
              <a:t> </a:t>
            </a:r>
            <a:r>
              <a:rPr dirty="0" err="1"/>
              <a:t>agitazione</a:t>
            </a:r>
            <a:r>
              <a:rPr dirty="0"/>
              <a:t> e </a:t>
            </a:r>
            <a:r>
              <a:rPr dirty="0" err="1"/>
              <a:t>su</a:t>
            </a:r>
            <a:r>
              <a:rPr dirty="0"/>
              <a:t> base </a:t>
            </a:r>
            <a:r>
              <a:rPr dirty="0" err="1"/>
              <a:t>delirante</a:t>
            </a:r>
            <a:r>
              <a:rPr dirty="0"/>
              <a:t>  - </a:t>
            </a:r>
            <a:r>
              <a:rPr dirty="0" err="1"/>
              <a:t>avversione</a:t>
            </a:r>
            <a:r>
              <a:rPr dirty="0"/>
              <a:t> per </a:t>
            </a:r>
            <a:r>
              <a:rPr dirty="0" err="1"/>
              <a:t>i</a:t>
            </a:r>
            <a:r>
              <a:rPr dirty="0"/>
              <a:t> </a:t>
            </a:r>
            <a:r>
              <a:rPr dirty="0" err="1"/>
              <a:t>comunisti</a:t>
            </a:r>
            <a:r>
              <a:rPr dirty="0"/>
              <a:t> </a:t>
            </a:r>
            <a:r>
              <a:rPr dirty="0" err="1"/>
              <a:t>che</a:t>
            </a:r>
            <a:r>
              <a:rPr dirty="0"/>
              <a:t> </a:t>
            </a:r>
            <a:r>
              <a:rPr dirty="0" err="1"/>
              <a:t>devono</a:t>
            </a:r>
            <a:r>
              <a:rPr dirty="0"/>
              <a:t> </a:t>
            </a:r>
            <a:r>
              <a:rPr dirty="0" err="1"/>
              <a:t>camminare</a:t>
            </a:r>
            <a:r>
              <a:rPr dirty="0"/>
              <a:t> </a:t>
            </a:r>
            <a:r>
              <a:rPr dirty="0" err="1"/>
              <a:t>alla</a:t>
            </a:r>
            <a:r>
              <a:rPr dirty="0"/>
              <a:t> </a:t>
            </a:r>
            <a:r>
              <a:rPr dirty="0" err="1"/>
              <a:t>sua</a:t>
            </a:r>
            <a:r>
              <a:rPr dirty="0"/>
              <a:t> </a:t>
            </a:r>
            <a:r>
              <a:rPr dirty="0" err="1"/>
              <a:t>sinistra</a:t>
            </a:r>
            <a:r>
              <a:rPr dirty="0"/>
              <a:t>- ( 1°denuncia per </a:t>
            </a:r>
            <a:r>
              <a:rPr dirty="0" err="1"/>
              <a:t>lesioni</a:t>
            </a:r>
            <a:r>
              <a:rPr dirty="0"/>
              <a:t> </a:t>
            </a:r>
            <a:r>
              <a:rPr dirty="0" err="1" smtClean="0"/>
              <a:t>personali</a:t>
            </a:r>
            <a:r>
              <a:rPr dirty="0" smtClean="0"/>
              <a:t>)</a:t>
            </a:r>
            <a:r>
              <a:rPr lang="it-IT" dirty="0" smtClean="0"/>
              <a:t>. </a:t>
            </a:r>
            <a:r>
              <a:rPr dirty="0" smtClean="0"/>
              <a:t>15 </a:t>
            </a:r>
            <a:r>
              <a:rPr dirty="0" err="1"/>
              <a:t>giorni</a:t>
            </a:r>
            <a:r>
              <a:rPr dirty="0"/>
              <a:t> </a:t>
            </a:r>
            <a:r>
              <a:rPr dirty="0" smtClean="0"/>
              <a:t>prima</a:t>
            </a:r>
            <a:r>
              <a:rPr lang="it-IT" dirty="0" smtClean="0"/>
              <a:t> </a:t>
            </a:r>
            <a:r>
              <a:rPr dirty="0" err="1" smtClean="0"/>
              <a:t>delirio</a:t>
            </a:r>
            <a:r>
              <a:rPr dirty="0" smtClean="0"/>
              <a:t> </a:t>
            </a:r>
            <a:r>
              <a:rPr dirty="0" err="1"/>
              <a:t>di</a:t>
            </a:r>
            <a:r>
              <a:rPr dirty="0"/>
              <a:t> </a:t>
            </a:r>
            <a:r>
              <a:rPr dirty="0" err="1"/>
              <a:t>veneficio</a:t>
            </a:r>
            <a:r>
              <a:rPr dirty="0"/>
              <a:t>: non </a:t>
            </a:r>
            <a:r>
              <a:rPr dirty="0" err="1"/>
              <a:t>mangia</a:t>
            </a:r>
            <a:r>
              <a:rPr dirty="0"/>
              <a:t>, non </a:t>
            </a:r>
            <a:r>
              <a:rPr dirty="0" err="1"/>
              <a:t>beve</a:t>
            </a:r>
            <a:r>
              <a:rPr dirty="0"/>
              <a:t> e non </a:t>
            </a:r>
            <a:r>
              <a:rPr dirty="0" err="1"/>
              <a:t>si</a:t>
            </a:r>
            <a:r>
              <a:rPr dirty="0"/>
              <a:t> </a:t>
            </a:r>
            <a:r>
              <a:rPr dirty="0" err="1"/>
              <a:t>lava.Durante</a:t>
            </a:r>
            <a:r>
              <a:rPr dirty="0"/>
              <a:t> </a:t>
            </a:r>
            <a:r>
              <a:rPr dirty="0" err="1"/>
              <a:t>il</a:t>
            </a:r>
            <a:r>
              <a:rPr dirty="0"/>
              <a:t> </a:t>
            </a:r>
            <a:r>
              <a:rPr dirty="0" err="1"/>
              <a:t>ricovero</a:t>
            </a:r>
            <a:r>
              <a:rPr dirty="0"/>
              <a:t> </a:t>
            </a:r>
            <a:r>
              <a:rPr dirty="0" err="1"/>
              <a:t>aggredisce</a:t>
            </a:r>
            <a:r>
              <a:rPr dirty="0"/>
              <a:t> un medico ( 2° </a:t>
            </a:r>
            <a:r>
              <a:rPr dirty="0" err="1" smtClean="0"/>
              <a:t>denuncia</a:t>
            </a:r>
            <a:r>
              <a:rPr dirty="0" smtClean="0"/>
              <a:t>)</a:t>
            </a:r>
            <a:endParaRPr dirty="0"/>
          </a:p>
          <a:p>
            <a:pPr>
              <a:lnSpc>
                <a:spcPct val="108000"/>
              </a:lnSpc>
              <a:defRPr sz="2200">
                <a:solidFill>
                  <a:srgbClr val="000000"/>
                </a:solidFill>
              </a:defRPr>
            </a:pPr>
            <a:endParaRPr dirty="0"/>
          </a:p>
          <a:p>
            <a:pPr>
              <a:lnSpc>
                <a:spcPct val="108000"/>
              </a:lnSpc>
              <a:defRPr sz="2200">
                <a:solidFill>
                  <a:srgbClr val="000000"/>
                </a:solidFill>
              </a:defRPr>
            </a:pPr>
            <a:r>
              <a:rPr b="1" dirty="0" err="1"/>
              <a:t>Giugno</a:t>
            </a:r>
            <a:r>
              <a:rPr b="1" dirty="0"/>
              <a:t> 2016</a:t>
            </a:r>
            <a:r>
              <a:rPr dirty="0"/>
              <a:t>: </a:t>
            </a:r>
            <a:r>
              <a:rPr dirty="0" err="1"/>
              <a:t>ricovero</a:t>
            </a:r>
            <a:r>
              <a:rPr dirty="0"/>
              <a:t> in regime </a:t>
            </a:r>
            <a:r>
              <a:rPr dirty="0" err="1"/>
              <a:t>di</a:t>
            </a:r>
            <a:r>
              <a:rPr dirty="0"/>
              <a:t> DH in </a:t>
            </a:r>
            <a:r>
              <a:rPr dirty="0" err="1"/>
              <a:t>attesa</a:t>
            </a:r>
            <a:r>
              <a:rPr dirty="0"/>
              <a:t> </a:t>
            </a:r>
            <a:r>
              <a:rPr dirty="0" err="1"/>
              <a:t>di</a:t>
            </a:r>
            <a:r>
              <a:rPr dirty="0"/>
              <a:t> </a:t>
            </a:r>
            <a:r>
              <a:rPr dirty="0" err="1"/>
              <a:t>presa</a:t>
            </a:r>
            <a:r>
              <a:rPr dirty="0"/>
              <a:t> in </a:t>
            </a:r>
            <a:r>
              <a:rPr dirty="0" err="1"/>
              <a:t>carico</a:t>
            </a:r>
            <a:r>
              <a:rPr dirty="0"/>
              <a:t> </a:t>
            </a:r>
            <a:r>
              <a:rPr dirty="0" err="1"/>
              <a:t>condivisa</a:t>
            </a:r>
            <a:r>
              <a:rPr dirty="0"/>
              <a:t> con </a:t>
            </a:r>
            <a:r>
              <a:rPr dirty="0" smtClean="0"/>
              <a:t>SERT</a:t>
            </a:r>
            <a:r>
              <a:rPr lang="it-IT" dirty="0" smtClean="0"/>
              <a:t>.</a:t>
            </a:r>
            <a:endParaRPr dirty="0"/>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satOff val="-27279"/>
            <a:lumOff val="-14470"/>
          </a:schemeClr>
        </a:solidFill>
        <a:effectLst/>
      </p:bgPr>
    </p:bg>
    <p:spTree>
      <p:nvGrpSpPr>
        <p:cNvPr id="1" name=""/>
        <p:cNvGrpSpPr/>
        <p:nvPr/>
      </p:nvGrpSpPr>
      <p:grpSpPr>
        <a:xfrm>
          <a:off x="0" y="0"/>
          <a:ext cx="0" cy="0"/>
          <a:chOff x="0" y="0"/>
          <a:chExt cx="0" cy="0"/>
        </a:xfrm>
      </p:grpSpPr>
      <p:sp>
        <p:nvSpPr>
          <p:cNvPr id="143" name="Titolo 1"/>
          <p:cNvSpPr>
            <a:spLocks noGrp="1"/>
          </p:cNvSpPr>
          <p:nvPr>
            <p:ph type="title"/>
          </p:nvPr>
        </p:nvSpPr>
        <p:spPr>
          <a:xfrm>
            <a:off x="123928" y="190582"/>
            <a:ext cx="8896144" cy="1786721"/>
          </a:xfrm>
          <a:prstGeom prst="rect">
            <a:avLst/>
          </a:prstGeom>
        </p:spPr>
        <p:txBody>
          <a:bodyPr/>
          <a:lstStyle/>
          <a:p>
            <a:pPr defTabSz="713230">
              <a:defRPr sz="3700">
                <a:solidFill>
                  <a:srgbClr val="000000"/>
                </a:solidFill>
              </a:defRPr>
            </a:pPr>
            <a:r>
              <a:rPr lang="it-IT" b="1" dirty="0" smtClean="0"/>
              <a:t>C</a:t>
            </a:r>
            <a:r>
              <a:rPr b="1" dirty="0" err="1" smtClean="0"/>
              <a:t>omportamento</a:t>
            </a:r>
            <a:r>
              <a:rPr lang="it-IT" b="1" dirty="0" smtClean="0"/>
              <a:t> </a:t>
            </a:r>
            <a:r>
              <a:rPr b="1" dirty="0" err="1" smtClean="0"/>
              <a:t>antigiuridico</a:t>
            </a:r>
            <a:r>
              <a:rPr b="1" dirty="0"/>
              <a:t>: </a:t>
            </a:r>
          </a:p>
          <a:p>
            <a:pPr defTabSz="713230">
              <a:defRPr sz="3700">
                <a:solidFill>
                  <a:srgbClr val="000000"/>
                </a:solidFill>
              </a:defRPr>
            </a:pPr>
            <a:r>
              <a:rPr b="1" dirty="0" err="1"/>
              <a:t>reati</a:t>
            </a:r>
            <a:r>
              <a:rPr b="1" dirty="0"/>
              <a:t> </a:t>
            </a:r>
            <a:r>
              <a:rPr lang="it-IT" b="1" dirty="0" smtClean="0"/>
              <a:t>e</a:t>
            </a:r>
            <a:r>
              <a:rPr b="1" dirty="0" smtClean="0"/>
              <a:t> </a:t>
            </a:r>
            <a:r>
              <a:rPr b="1" dirty="0" err="1"/>
              <a:t>arresto</a:t>
            </a:r>
            <a:endParaRPr b="1" dirty="0"/>
          </a:p>
        </p:txBody>
      </p:sp>
      <p:sp>
        <p:nvSpPr>
          <p:cNvPr id="144" name="Segnaposto contenuto 2"/>
          <p:cNvSpPr>
            <a:spLocks noGrp="1"/>
          </p:cNvSpPr>
          <p:nvPr>
            <p:ph type="body" idx="1"/>
          </p:nvPr>
        </p:nvSpPr>
        <p:spPr>
          <a:xfrm>
            <a:off x="457200" y="1600200"/>
            <a:ext cx="8291264" cy="4925144"/>
          </a:xfrm>
          <a:prstGeom prst="rect">
            <a:avLst/>
          </a:prstGeom>
        </p:spPr>
        <p:txBody>
          <a:bodyPr>
            <a:normAutofit/>
          </a:bodyPr>
          <a:lstStyle/>
          <a:p>
            <a:pPr marL="339470" indent="-339470" defTabSz="905255">
              <a:lnSpc>
                <a:spcPct val="120000"/>
              </a:lnSpc>
              <a:spcBef>
                <a:spcPts val="600"/>
              </a:spcBef>
              <a:defRPr sz="2600">
                <a:solidFill>
                  <a:srgbClr val="000000"/>
                </a:solidFill>
              </a:defRPr>
            </a:pPr>
            <a:r>
              <a:rPr b="1" dirty="0"/>
              <a:t>16 </a:t>
            </a:r>
            <a:r>
              <a:rPr b="1" dirty="0" err="1"/>
              <a:t>giugno</a:t>
            </a:r>
            <a:r>
              <a:rPr b="1" dirty="0"/>
              <a:t> 2016</a:t>
            </a:r>
            <a:r>
              <a:rPr dirty="0"/>
              <a:t>: </a:t>
            </a:r>
            <a:r>
              <a:rPr sz="2600" dirty="0" err="1">
                <a:solidFill>
                  <a:srgbClr val="000000"/>
                </a:solidFill>
              </a:rPr>
              <a:t>arresto</a:t>
            </a:r>
            <a:r>
              <a:rPr sz="2600" dirty="0">
                <a:solidFill>
                  <a:srgbClr val="000000"/>
                </a:solidFill>
              </a:rPr>
              <a:t> in </a:t>
            </a:r>
            <a:r>
              <a:rPr sz="2600" dirty="0" err="1">
                <a:solidFill>
                  <a:srgbClr val="000000"/>
                </a:solidFill>
              </a:rPr>
              <a:t>flagranza</a:t>
            </a:r>
            <a:r>
              <a:rPr sz="2600" dirty="0">
                <a:solidFill>
                  <a:srgbClr val="000000"/>
                </a:solidFill>
              </a:rPr>
              <a:t> </a:t>
            </a:r>
            <a:r>
              <a:rPr sz="2600" dirty="0" err="1">
                <a:solidFill>
                  <a:srgbClr val="000000"/>
                </a:solidFill>
              </a:rPr>
              <a:t>di</a:t>
            </a:r>
            <a:r>
              <a:rPr sz="2600" dirty="0">
                <a:solidFill>
                  <a:srgbClr val="000000"/>
                </a:solidFill>
              </a:rPr>
              <a:t> </a:t>
            </a:r>
            <a:r>
              <a:rPr dirty="0" err="1"/>
              <a:t>reato</a:t>
            </a:r>
            <a:r>
              <a:rPr dirty="0"/>
              <a:t> per </a:t>
            </a:r>
            <a:r>
              <a:rPr dirty="0" err="1"/>
              <a:t>lesioni</a:t>
            </a:r>
            <a:r>
              <a:rPr dirty="0"/>
              <a:t> </a:t>
            </a:r>
            <a:r>
              <a:rPr dirty="0" err="1"/>
              <a:t>personali</a:t>
            </a:r>
            <a:r>
              <a:rPr dirty="0"/>
              <a:t> ad un </a:t>
            </a:r>
            <a:r>
              <a:rPr dirty="0" err="1"/>
              <a:t>sacrestano</a:t>
            </a:r>
            <a:r>
              <a:rPr dirty="0"/>
              <a:t> e </a:t>
            </a:r>
            <a:r>
              <a:rPr dirty="0" err="1"/>
              <a:t>danneggiamento</a:t>
            </a:r>
            <a:r>
              <a:rPr dirty="0"/>
              <a:t> </a:t>
            </a:r>
            <a:r>
              <a:rPr dirty="0" err="1"/>
              <a:t>della</a:t>
            </a:r>
            <a:r>
              <a:rPr dirty="0"/>
              <a:t> </a:t>
            </a:r>
            <a:r>
              <a:rPr dirty="0" err="1"/>
              <a:t>chiesa</a:t>
            </a:r>
            <a:r>
              <a:rPr dirty="0"/>
              <a:t>. </a:t>
            </a:r>
          </a:p>
          <a:p>
            <a:pPr marL="339470" indent="-339470" defTabSz="905255">
              <a:lnSpc>
                <a:spcPct val="120000"/>
              </a:lnSpc>
              <a:spcBef>
                <a:spcPts val="600"/>
              </a:spcBef>
              <a:defRPr sz="2600">
                <a:solidFill>
                  <a:srgbClr val="000000"/>
                </a:solidFill>
              </a:defRPr>
            </a:pPr>
            <a:r>
              <a:rPr dirty="0" err="1"/>
              <a:t>Seguito</a:t>
            </a:r>
            <a:r>
              <a:rPr dirty="0"/>
              <a:t> </a:t>
            </a:r>
            <a:r>
              <a:rPr dirty="0" err="1"/>
              <a:t>dalla</a:t>
            </a:r>
            <a:r>
              <a:rPr dirty="0"/>
              <a:t> </a:t>
            </a:r>
            <a:r>
              <a:rPr dirty="0" err="1"/>
              <a:t>psichiatria</a:t>
            </a:r>
            <a:r>
              <a:rPr dirty="0"/>
              <a:t> </a:t>
            </a:r>
            <a:r>
              <a:rPr dirty="0" err="1"/>
              <a:t>carceraria</a:t>
            </a:r>
            <a:r>
              <a:rPr dirty="0"/>
              <a:t> </a:t>
            </a:r>
            <a:r>
              <a:rPr dirty="0" err="1" smtClean="0"/>
              <a:t>di</a:t>
            </a:r>
            <a:r>
              <a:rPr dirty="0" smtClean="0"/>
              <a:t> </a:t>
            </a:r>
            <a:r>
              <a:rPr dirty="0"/>
              <a:t>San </a:t>
            </a:r>
            <a:r>
              <a:rPr dirty="0" err="1"/>
              <a:t>Vittore</a:t>
            </a:r>
            <a:r>
              <a:rPr dirty="0"/>
              <a:t> </a:t>
            </a:r>
            <a:r>
              <a:rPr dirty="0" err="1"/>
              <a:t>di</a:t>
            </a:r>
            <a:r>
              <a:rPr dirty="0"/>
              <a:t> Milano (</a:t>
            </a:r>
            <a:r>
              <a:rPr b="1" dirty="0" err="1"/>
              <a:t>giugno-agosto</a:t>
            </a:r>
            <a:r>
              <a:rPr b="1" dirty="0"/>
              <a:t> 2016</a:t>
            </a:r>
            <a:r>
              <a:rPr dirty="0"/>
              <a:t>) </a:t>
            </a:r>
          </a:p>
          <a:p>
            <a:pPr marL="339470" indent="-339470" defTabSz="905255">
              <a:lnSpc>
                <a:spcPct val="120000"/>
              </a:lnSpc>
              <a:spcBef>
                <a:spcPts val="600"/>
              </a:spcBef>
              <a:defRPr sz="2600">
                <a:solidFill>
                  <a:srgbClr val="000000"/>
                </a:solidFill>
              </a:defRPr>
            </a:pPr>
            <a:r>
              <a:rPr dirty="0"/>
              <a:t>Busto Arsizio (</a:t>
            </a:r>
            <a:r>
              <a:rPr b="1" dirty="0" err="1"/>
              <a:t>agosto-novembre</a:t>
            </a:r>
            <a:r>
              <a:rPr b="1" dirty="0"/>
              <a:t>)</a:t>
            </a:r>
            <a:r>
              <a:rPr dirty="0"/>
              <a:t> in </a:t>
            </a:r>
            <a:r>
              <a:rPr dirty="0" err="1"/>
              <a:t>terapia</a:t>
            </a:r>
            <a:r>
              <a:rPr dirty="0"/>
              <a:t> con </a:t>
            </a:r>
            <a:r>
              <a:rPr dirty="0" err="1"/>
              <a:t>Abilify</a:t>
            </a:r>
            <a:r>
              <a:rPr dirty="0"/>
              <a:t> </a:t>
            </a:r>
            <a:r>
              <a:rPr dirty="0" err="1"/>
              <a:t>Maintena</a:t>
            </a:r>
            <a:r>
              <a:rPr dirty="0"/>
              <a:t> 400 mg fl </a:t>
            </a:r>
            <a:r>
              <a:rPr dirty="0" err="1"/>
              <a:t>ogni</a:t>
            </a:r>
            <a:r>
              <a:rPr dirty="0"/>
              <a:t> 28 </a:t>
            </a:r>
            <a:r>
              <a:rPr dirty="0" err="1"/>
              <a:t>giorni</a:t>
            </a:r>
            <a:r>
              <a:rPr dirty="0"/>
              <a:t> in </a:t>
            </a:r>
            <a:r>
              <a:rPr dirty="0" err="1"/>
              <a:t>buon</a:t>
            </a:r>
            <a:r>
              <a:rPr dirty="0"/>
              <a:t> </a:t>
            </a:r>
            <a:r>
              <a:rPr dirty="0" err="1"/>
              <a:t>compenso</a:t>
            </a:r>
            <a:r>
              <a:rPr dirty="0"/>
              <a:t> </a:t>
            </a:r>
            <a:r>
              <a:rPr dirty="0" err="1"/>
              <a:t>psichico</a:t>
            </a:r>
            <a:r>
              <a:rPr dirty="0"/>
              <a:t>. Lo </a:t>
            </a:r>
            <a:r>
              <a:rPr dirty="0" err="1"/>
              <a:t>psichiatra</a:t>
            </a:r>
            <a:r>
              <a:rPr dirty="0"/>
              <a:t> del </a:t>
            </a:r>
            <a:r>
              <a:rPr dirty="0" err="1"/>
              <a:t>carcere</a:t>
            </a:r>
            <a:r>
              <a:rPr dirty="0"/>
              <a:t> </a:t>
            </a:r>
            <a:r>
              <a:rPr dirty="0" err="1"/>
              <a:t>relaziona</a:t>
            </a:r>
            <a:r>
              <a:rPr dirty="0"/>
              <a:t> al </a:t>
            </a:r>
            <a:r>
              <a:rPr dirty="0" err="1"/>
              <a:t>giudice</a:t>
            </a:r>
            <a:r>
              <a:rPr dirty="0"/>
              <a:t> per </a:t>
            </a:r>
            <a:r>
              <a:rPr dirty="0" err="1"/>
              <a:t>l’udienza</a:t>
            </a:r>
            <a:r>
              <a:rPr dirty="0"/>
              <a:t> del </a:t>
            </a:r>
            <a:r>
              <a:rPr b="1" dirty="0" smtClean="0"/>
              <a:t>4.11.2016</a:t>
            </a:r>
            <a:r>
              <a:rPr lang="it-IT" dirty="0" smtClean="0"/>
              <a:t> </a:t>
            </a:r>
            <a:r>
              <a:rPr dirty="0" smtClean="0"/>
              <a:t>(</a:t>
            </a:r>
            <a:r>
              <a:rPr dirty="0" err="1" smtClean="0"/>
              <a:t>documentazione</a:t>
            </a:r>
            <a:r>
              <a:rPr lang="it-IT" dirty="0" smtClean="0"/>
              <a:t> mancante)</a:t>
            </a:r>
            <a:endParaRPr dirty="0"/>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4">
            <a:satOff val="-27279"/>
            <a:lumOff val="-14470"/>
          </a:schemeClr>
        </a:solidFill>
        <a:effectLst/>
      </p:bgPr>
    </p:bg>
    <p:spTree>
      <p:nvGrpSpPr>
        <p:cNvPr id="1" name=""/>
        <p:cNvGrpSpPr/>
        <p:nvPr/>
      </p:nvGrpSpPr>
      <p:grpSpPr>
        <a:xfrm>
          <a:off x="0" y="0"/>
          <a:ext cx="0" cy="0"/>
          <a:chOff x="0" y="0"/>
          <a:chExt cx="0" cy="0"/>
        </a:xfrm>
      </p:grpSpPr>
      <p:grpSp>
        <p:nvGrpSpPr>
          <p:cNvPr id="156" name="Segnaposto contenuto 7"/>
          <p:cNvGrpSpPr/>
          <p:nvPr/>
        </p:nvGrpSpPr>
        <p:grpSpPr>
          <a:xfrm>
            <a:off x="467544" y="404664"/>
            <a:ext cx="8430599" cy="3528392"/>
            <a:chOff x="0" y="38079"/>
            <a:chExt cx="8331898" cy="3420927"/>
          </a:xfrm>
        </p:grpSpPr>
        <p:grpSp>
          <p:nvGrpSpPr>
            <p:cNvPr id="149" name="Raggruppa"/>
            <p:cNvGrpSpPr/>
            <p:nvPr/>
          </p:nvGrpSpPr>
          <p:grpSpPr>
            <a:xfrm>
              <a:off x="0" y="38079"/>
              <a:ext cx="1917525" cy="1517559"/>
              <a:chOff x="0" y="0"/>
              <a:chExt cx="1917524" cy="1517556"/>
            </a:xfrm>
          </p:grpSpPr>
          <p:sp>
            <p:nvSpPr>
              <p:cNvPr id="147" name="Rettangolo arrotondato"/>
              <p:cNvSpPr/>
              <p:nvPr/>
            </p:nvSpPr>
            <p:spPr>
              <a:xfrm>
                <a:off x="118647" y="0"/>
                <a:ext cx="1716507" cy="1517556"/>
              </a:xfrm>
              <a:prstGeom prst="roundRect">
                <a:avLst>
                  <a:gd name="adj" fmla="val 13824"/>
                </a:avLst>
              </a:prstGeom>
              <a:gradFill flip="none" rotWithShape="1">
                <a:gsLst>
                  <a:gs pos="0">
                    <a:srgbClr val="BC9225"/>
                  </a:gs>
                  <a:gs pos="80000">
                    <a:srgbClr val="F7C031"/>
                  </a:gs>
                  <a:gs pos="100000">
                    <a:srgbClr val="FCC32D"/>
                  </a:gs>
                </a:gsLst>
                <a:lin ang="16200000" scaled="0"/>
              </a:gradFill>
              <a:ln w="12700" cap="flat">
                <a:noFill/>
                <a:miter lim="400000"/>
              </a:ln>
              <a:effectLst>
                <a:outerShdw blurRad="38100" dist="23000" dir="5400000" rotWithShape="0">
                  <a:srgbClr val="000000">
                    <a:alpha val="35000"/>
                  </a:srgbClr>
                </a:outerShdw>
              </a:effectLst>
            </p:spPr>
            <p:txBody>
              <a:bodyPr wrap="square" lIns="45718" tIns="45718" rIns="45718" bIns="45718" numCol="1" anchor="ctr">
                <a:noAutofit/>
              </a:bodyPr>
              <a:lstStyle/>
              <a:p>
                <a:pPr algn="ctr" defTabSz="755650">
                  <a:lnSpc>
                    <a:spcPct val="90000"/>
                  </a:lnSpc>
                  <a:spcBef>
                    <a:spcPts val="1300"/>
                  </a:spcBef>
                  <a:defRPr sz="1700">
                    <a:latin typeface="+mn-lt"/>
                    <a:ea typeface="+mn-ea"/>
                    <a:cs typeface="+mn-cs"/>
                    <a:sym typeface="Corbel"/>
                  </a:defRPr>
                </a:pPr>
                <a:endParaRPr/>
              </a:p>
            </p:txBody>
          </p:sp>
          <p:sp>
            <p:nvSpPr>
              <p:cNvPr id="148" name="22.03. 2016…"/>
              <p:cNvSpPr/>
              <p:nvPr/>
            </p:nvSpPr>
            <p:spPr>
              <a:xfrm>
                <a:off x="0" y="48143"/>
                <a:ext cx="1917524" cy="12876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4768" tIns="64768" rIns="64768" bIns="64768" numCol="1" anchor="ctr">
                <a:spAutoFit/>
              </a:bodyPr>
              <a:lstStyle/>
              <a:p>
                <a:pPr marL="342900" indent="-342900" algn="ctr" defTabSz="755650">
                  <a:lnSpc>
                    <a:spcPct val="90000"/>
                  </a:lnSpc>
                  <a:spcBef>
                    <a:spcPts val="700"/>
                  </a:spcBef>
                  <a:defRPr sz="1100">
                    <a:latin typeface="+mn-lt"/>
                    <a:ea typeface="+mn-ea"/>
                    <a:cs typeface="+mn-cs"/>
                    <a:sym typeface="Corbel"/>
                  </a:defRPr>
                </a:pPr>
                <a:endParaRPr b="1" dirty="0">
                  <a:solidFill>
                    <a:srgbClr val="FFFFFF"/>
                  </a:solidFill>
                </a:endParaRPr>
              </a:p>
              <a:p>
                <a:pPr marL="342900" indent="-342900" algn="ctr" defTabSz="755650">
                  <a:lnSpc>
                    <a:spcPct val="90000"/>
                  </a:lnSpc>
                  <a:spcBef>
                    <a:spcPts val="700"/>
                  </a:spcBef>
                  <a:defRPr sz="1000">
                    <a:latin typeface="+mn-lt"/>
                    <a:ea typeface="+mn-ea"/>
                    <a:cs typeface="+mn-cs"/>
                    <a:sym typeface="Corbel"/>
                  </a:defRPr>
                </a:pPr>
                <a:r>
                  <a:rPr sz="1200" dirty="0" smtClean="0"/>
                  <a:t> </a:t>
                </a:r>
                <a:r>
                  <a:rPr sz="1400" dirty="0" err="1">
                    <a:latin typeface="+mn-lt"/>
                    <a:ea typeface="+mn-ea"/>
                    <a:cs typeface="+mn-cs"/>
                    <a:sym typeface="Corbel"/>
                  </a:rPr>
                  <a:t>lesione</a:t>
                </a:r>
                <a:r>
                  <a:rPr sz="1400" dirty="0">
                    <a:latin typeface="+mn-lt"/>
                    <a:ea typeface="+mn-ea"/>
                    <a:cs typeface="+mn-cs"/>
                    <a:sym typeface="Corbel"/>
                  </a:rPr>
                  <a:t> </a:t>
                </a:r>
                <a:r>
                  <a:rPr sz="1400" dirty="0" err="1">
                    <a:latin typeface="+mn-lt"/>
                    <a:ea typeface="+mn-ea"/>
                    <a:cs typeface="+mn-cs"/>
                    <a:sym typeface="Corbel"/>
                  </a:rPr>
                  <a:t>personale</a:t>
                </a:r>
                <a:endParaRPr sz="1400" dirty="0">
                  <a:latin typeface="+mn-lt"/>
                  <a:ea typeface="+mn-ea"/>
                  <a:cs typeface="+mn-cs"/>
                  <a:sym typeface="Corbel"/>
                </a:endParaRPr>
              </a:p>
              <a:p>
                <a:pPr marL="342900" indent="-342900" algn="ctr" defTabSz="755650">
                  <a:lnSpc>
                    <a:spcPct val="90000"/>
                  </a:lnSpc>
                  <a:spcBef>
                    <a:spcPts val="700"/>
                  </a:spcBef>
                  <a:defRPr sz="1000">
                    <a:latin typeface="+mn-lt"/>
                    <a:ea typeface="+mn-ea"/>
                    <a:cs typeface="+mn-cs"/>
                    <a:sym typeface="Corbel"/>
                  </a:defRPr>
                </a:pPr>
                <a:r>
                  <a:rPr sz="1400" dirty="0" err="1">
                    <a:latin typeface="+mn-lt"/>
                    <a:ea typeface="+mn-ea"/>
                    <a:cs typeface="+mn-cs"/>
                    <a:sym typeface="Corbel"/>
                  </a:rPr>
                  <a:t>da</a:t>
                </a:r>
                <a:r>
                  <a:rPr sz="1400" dirty="0">
                    <a:latin typeface="+mn-lt"/>
                    <a:ea typeface="+mn-ea"/>
                    <a:cs typeface="+mn-cs"/>
                    <a:sym typeface="Corbel"/>
                  </a:rPr>
                  <a:t> parte </a:t>
                </a:r>
                <a:r>
                  <a:rPr sz="1400" dirty="0" err="1" smtClean="0">
                    <a:latin typeface="+mn-lt"/>
                    <a:ea typeface="+mn-ea"/>
                    <a:cs typeface="+mn-cs"/>
                    <a:sym typeface="Corbel"/>
                  </a:rPr>
                  <a:t>dell’operatore</a:t>
                </a:r>
                <a:endParaRPr lang="it-IT" sz="1400" dirty="0" smtClean="0">
                  <a:latin typeface="+mn-lt"/>
                  <a:ea typeface="+mn-ea"/>
                  <a:cs typeface="+mn-cs"/>
                  <a:sym typeface="Corbel"/>
                </a:endParaRPr>
              </a:p>
              <a:p>
                <a:pPr marL="342900" indent="-342900" algn="ctr" defTabSz="755650">
                  <a:lnSpc>
                    <a:spcPct val="90000"/>
                  </a:lnSpc>
                  <a:spcBef>
                    <a:spcPts val="700"/>
                  </a:spcBef>
                  <a:defRPr sz="1000">
                    <a:latin typeface="+mn-lt"/>
                    <a:ea typeface="+mn-ea"/>
                    <a:cs typeface="+mn-cs"/>
                    <a:sym typeface="Corbel"/>
                  </a:defRPr>
                </a:pPr>
                <a:r>
                  <a:rPr sz="1400" dirty="0" smtClean="0">
                    <a:latin typeface="+mn-lt"/>
                    <a:ea typeface="+mn-ea"/>
                    <a:cs typeface="+mn-cs"/>
                    <a:sym typeface="Corbel"/>
                  </a:rPr>
                  <a:t>AMSA </a:t>
                </a:r>
                <a:r>
                  <a:rPr sz="1400" dirty="0" smtClean="0">
                    <a:latin typeface="+mn-lt"/>
                    <a:ea typeface="+mn-ea"/>
                    <a:cs typeface="+mn-cs"/>
                    <a:sym typeface="Corbel"/>
                  </a:rPr>
                  <a:t>per</a:t>
                </a:r>
                <a:r>
                  <a:rPr lang="it-IT" sz="1400" dirty="0" smtClean="0">
                    <a:latin typeface="+mn-lt"/>
                    <a:ea typeface="+mn-ea"/>
                    <a:cs typeface="+mn-cs"/>
                    <a:sym typeface="Corbel"/>
                  </a:rPr>
                  <a:t> </a:t>
                </a:r>
                <a:r>
                  <a:rPr sz="1400" dirty="0" smtClean="0">
                    <a:latin typeface="+mn-lt"/>
                    <a:ea typeface="+mn-ea"/>
                    <a:cs typeface="+mn-cs"/>
                    <a:sym typeface="Corbel"/>
                  </a:rPr>
                  <a:t> </a:t>
                </a:r>
                <a:r>
                  <a:rPr sz="1400" dirty="0" err="1">
                    <a:latin typeface="+mn-lt"/>
                    <a:ea typeface="+mn-ea"/>
                    <a:cs typeface="+mn-cs"/>
                    <a:sym typeface="Corbel"/>
                  </a:rPr>
                  <a:t>reato</a:t>
                </a:r>
                <a:r>
                  <a:rPr sz="1400" dirty="0">
                    <a:latin typeface="+mn-lt"/>
                    <a:ea typeface="+mn-ea"/>
                    <a:cs typeface="+mn-cs"/>
                    <a:sym typeface="Corbel"/>
                  </a:rPr>
                  <a:t> del </a:t>
                </a:r>
                <a:r>
                  <a:rPr sz="1400" b="1" dirty="0">
                    <a:latin typeface="+mn-lt"/>
                    <a:ea typeface="+mn-ea"/>
                    <a:cs typeface="+mn-cs"/>
                    <a:sym typeface="Corbel"/>
                  </a:rPr>
                  <a:t>14.05.16</a:t>
                </a:r>
              </a:p>
            </p:txBody>
          </p:sp>
        </p:grpSp>
        <p:grpSp>
          <p:nvGrpSpPr>
            <p:cNvPr id="152" name="Raggruppa"/>
            <p:cNvGrpSpPr/>
            <p:nvPr/>
          </p:nvGrpSpPr>
          <p:grpSpPr>
            <a:xfrm>
              <a:off x="0" y="1960859"/>
              <a:ext cx="2140993" cy="1498147"/>
              <a:chOff x="-58818" y="150209"/>
              <a:chExt cx="2140992" cy="1498146"/>
            </a:xfrm>
          </p:grpSpPr>
          <p:sp>
            <p:nvSpPr>
              <p:cNvPr id="150" name="Rettangolo arrotondato"/>
              <p:cNvSpPr/>
              <p:nvPr/>
            </p:nvSpPr>
            <p:spPr>
              <a:xfrm>
                <a:off x="39106" y="150209"/>
                <a:ext cx="2043068" cy="1498146"/>
              </a:xfrm>
              <a:prstGeom prst="roundRect">
                <a:avLst>
                  <a:gd name="adj" fmla="val 16667"/>
                </a:avLst>
              </a:prstGeom>
              <a:gradFill flip="none" rotWithShape="1">
                <a:gsLst>
                  <a:gs pos="0">
                    <a:srgbClr val="BC9225"/>
                  </a:gs>
                  <a:gs pos="80000">
                    <a:srgbClr val="F7C031"/>
                  </a:gs>
                  <a:gs pos="100000">
                    <a:srgbClr val="FCC32D"/>
                  </a:gs>
                </a:gsLst>
                <a:lin ang="16200000" scaled="0"/>
              </a:gradFill>
              <a:ln w="12700" cap="flat">
                <a:noFill/>
                <a:miter lim="400000"/>
              </a:ln>
              <a:effectLst>
                <a:outerShdw blurRad="38100" dist="23000" dir="5400000" rotWithShape="0">
                  <a:srgbClr val="000000">
                    <a:alpha val="35000"/>
                  </a:srgbClr>
                </a:outerShdw>
              </a:effectLst>
            </p:spPr>
            <p:txBody>
              <a:bodyPr wrap="square" lIns="45718" tIns="45718" rIns="45718" bIns="45718" numCol="1" anchor="ctr">
                <a:noAutofit/>
              </a:bodyPr>
              <a:lstStyle/>
              <a:p>
                <a:pPr algn="ctr" defTabSz="755650">
                  <a:lnSpc>
                    <a:spcPct val="90000"/>
                  </a:lnSpc>
                  <a:spcBef>
                    <a:spcPts val="1300"/>
                  </a:spcBef>
                  <a:defRPr sz="1700">
                    <a:latin typeface="+mn-lt"/>
                    <a:ea typeface="+mn-ea"/>
                    <a:cs typeface="+mn-cs"/>
                    <a:sym typeface="Corbel"/>
                  </a:defRPr>
                </a:pPr>
                <a:endParaRPr/>
              </a:p>
            </p:txBody>
          </p:sp>
          <p:sp>
            <p:nvSpPr>
              <p:cNvPr id="151" name="22.03.2016…"/>
              <p:cNvSpPr/>
              <p:nvPr/>
            </p:nvSpPr>
            <p:spPr>
              <a:xfrm>
                <a:off x="-58818" y="182245"/>
                <a:ext cx="2121280" cy="13839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4768" tIns="64768" rIns="64768" bIns="64768" numCol="1" anchor="ctr">
                <a:spAutoFit/>
              </a:bodyPr>
              <a:lstStyle/>
              <a:p>
                <a:pPr marL="342900" indent="-342900" algn="ctr" defTabSz="755650">
                  <a:lnSpc>
                    <a:spcPct val="90000"/>
                  </a:lnSpc>
                  <a:spcBef>
                    <a:spcPts val="700"/>
                  </a:spcBef>
                  <a:defRPr sz="1700">
                    <a:latin typeface="+mn-lt"/>
                    <a:ea typeface="+mn-ea"/>
                    <a:cs typeface="+mn-cs"/>
                    <a:sym typeface="Corbel"/>
                  </a:defRPr>
                </a:pPr>
                <a:r>
                  <a:rPr sz="1400" b="1" dirty="0" smtClean="0"/>
                  <a:t>20</a:t>
                </a:r>
                <a:r>
                  <a:rPr lang="it-IT" sz="1400" b="1" dirty="0" smtClean="0"/>
                  <a:t>.05</a:t>
                </a:r>
                <a:r>
                  <a:rPr sz="1400" b="1" dirty="0" smtClean="0"/>
                  <a:t>.2016</a:t>
                </a:r>
                <a:endParaRPr sz="1400" b="1" dirty="0">
                  <a:solidFill>
                    <a:srgbClr val="FFFFFF"/>
                  </a:solidFill>
                </a:endParaRPr>
              </a:p>
              <a:p>
                <a:pPr marL="342900" indent="-342900" algn="ctr" defTabSz="755650">
                  <a:lnSpc>
                    <a:spcPct val="90000"/>
                  </a:lnSpc>
                  <a:spcBef>
                    <a:spcPts val="700"/>
                  </a:spcBef>
                  <a:defRPr sz="1700">
                    <a:latin typeface="+mn-lt"/>
                    <a:ea typeface="+mn-ea"/>
                    <a:cs typeface="+mn-cs"/>
                    <a:sym typeface="Corbel"/>
                  </a:defRPr>
                </a:pPr>
                <a:r>
                  <a:rPr sz="1400" dirty="0" err="1"/>
                  <a:t>Denuncia</a:t>
                </a:r>
                <a:r>
                  <a:rPr sz="1400" dirty="0"/>
                  <a:t> </a:t>
                </a:r>
                <a:r>
                  <a:rPr sz="1400" dirty="0" err="1"/>
                  <a:t>fatta</a:t>
                </a:r>
                <a:r>
                  <a:rPr sz="1400" dirty="0"/>
                  <a:t> </a:t>
                </a:r>
                <a:r>
                  <a:rPr sz="1400" dirty="0" err="1"/>
                  <a:t>dal</a:t>
                </a:r>
                <a:r>
                  <a:rPr sz="1400" dirty="0"/>
                  <a:t> </a:t>
                </a:r>
                <a:r>
                  <a:rPr sz="1400" dirty="0" err="1"/>
                  <a:t>Reparto</a:t>
                </a:r>
                <a:r>
                  <a:rPr sz="1400" dirty="0"/>
                  <a:t> </a:t>
                </a:r>
                <a:r>
                  <a:rPr sz="1400" dirty="0" err="1"/>
                  <a:t>lesione</a:t>
                </a:r>
                <a:r>
                  <a:rPr sz="1400" dirty="0"/>
                  <a:t> </a:t>
                </a:r>
                <a:r>
                  <a:rPr sz="1400" dirty="0" err="1"/>
                  <a:t>personale</a:t>
                </a:r>
                <a:r>
                  <a:rPr sz="1400" dirty="0"/>
                  <a:t> </a:t>
                </a:r>
                <a:r>
                  <a:rPr sz="1400" dirty="0" err="1"/>
                  <a:t>da</a:t>
                </a:r>
                <a:r>
                  <a:rPr sz="1400" dirty="0"/>
                  <a:t> parte </a:t>
                </a:r>
                <a:r>
                  <a:rPr sz="1400" dirty="0" err="1"/>
                  <a:t>dell’operatore</a:t>
                </a:r>
                <a:r>
                  <a:rPr sz="1400" dirty="0"/>
                  <a:t> </a:t>
                </a:r>
                <a:r>
                  <a:rPr sz="1400" dirty="0" err="1"/>
                  <a:t>sanitario</a:t>
                </a:r>
                <a:r>
                  <a:rPr sz="1400" dirty="0"/>
                  <a:t> per </a:t>
                </a:r>
                <a:r>
                  <a:rPr sz="1400" dirty="0" err="1"/>
                  <a:t>reato</a:t>
                </a:r>
                <a:r>
                  <a:rPr sz="1400" dirty="0"/>
                  <a:t> del 20.05.16</a:t>
                </a:r>
              </a:p>
            </p:txBody>
          </p:sp>
        </p:grpSp>
        <p:grpSp>
          <p:nvGrpSpPr>
            <p:cNvPr id="155" name="Raggruppa"/>
            <p:cNvGrpSpPr/>
            <p:nvPr/>
          </p:nvGrpSpPr>
          <p:grpSpPr>
            <a:xfrm>
              <a:off x="5445916" y="274365"/>
              <a:ext cx="2885982" cy="2463599"/>
              <a:chOff x="98763" y="274365"/>
              <a:chExt cx="2885980" cy="2463598"/>
            </a:xfrm>
          </p:grpSpPr>
          <p:sp>
            <p:nvSpPr>
              <p:cNvPr id="153" name="Rettangolo arrotondato"/>
              <p:cNvSpPr/>
              <p:nvPr/>
            </p:nvSpPr>
            <p:spPr>
              <a:xfrm>
                <a:off x="98763" y="621724"/>
                <a:ext cx="2885980" cy="2116239"/>
              </a:xfrm>
              <a:prstGeom prst="roundRect">
                <a:avLst>
                  <a:gd name="adj" fmla="val 16667"/>
                </a:avLst>
              </a:prstGeom>
              <a:gradFill flip="none" rotWithShape="1">
                <a:gsLst>
                  <a:gs pos="0">
                    <a:srgbClr val="BC9225"/>
                  </a:gs>
                  <a:gs pos="80000">
                    <a:srgbClr val="F7C031"/>
                  </a:gs>
                  <a:gs pos="100000">
                    <a:srgbClr val="FCC32D"/>
                  </a:gs>
                </a:gsLst>
                <a:lin ang="16200000" scaled="0"/>
              </a:gradFill>
              <a:ln w="12700" cap="flat">
                <a:noFill/>
                <a:miter lim="400000"/>
              </a:ln>
              <a:effectLst>
                <a:outerShdw blurRad="38100" dist="23000" dir="5400000" rotWithShape="0">
                  <a:srgbClr val="000000">
                    <a:alpha val="35000"/>
                  </a:srgbClr>
                </a:outerShdw>
              </a:effectLst>
            </p:spPr>
            <p:txBody>
              <a:bodyPr wrap="square" lIns="45718" tIns="45718" rIns="45718" bIns="45718" numCol="1" anchor="ctr">
                <a:noAutofit/>
              </a:bodyPr>
              <a:lstStyle/>
              <a:p>
                <a:pPr algn="ctr" defTabSz="755650">
                  <a:lnSpc>
                    <a:spcPct val="90000"/>
                  </a:lnSpc>
                  <a:spcBef>
                    <a:spcPts val="1300"/>
                  </a:spcBef>
                  <a:defRPr sz="1700">
                    <a:latin typeface="+mn-lt"/>
                    <a:ea typeface="+mn-ea"/>
                    <a:cs typeface="+mn-cs"/>
                    <a:sym typeface="Corbel"/>
                  </a:defRPr>
                </a:pPr>
                <a:endParaRPr/>
              </a:p>
            </p:txBody>
          </p:sp>
          <p:sp>
            <p:nvSpPr>
              <p:cNvPr id="154" name="18.04.2016 DSM…"/>
              <p:cNvSpPr/>
              <p:nvPr/>
            </p:nvSpPr>
            <p:spPr>
              <a:xfrm>
                <a:off x="274880" y="274365"/>
                <a:ext cx="2704200" cy="22141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4768" tIns="64768" rIns="64768" bIns="64768" numCol="1" anchor="ctr">
                <a:spAutoFit/>
              </a:bodyPr>
              <a:lstStyle/>
              <a:p>
                <a:pPr marL="342900" indent="-342900" algn="ctr" defTabSz="755650">
                  <a:lnSpc>
                    <a:spcPct val="90000"/>
                  </a:lnSpc>
                  <a:spcBef>
                    <a:spcPts val="1300"/>
                  </a:spcBef>
                  <a:buSzPct val="100000"/>
                  <a:buFont typeface="Arial"/>
                  <a:buChar char="•"/>
                  <a:defRPr sz="1700">
                    <a:latin typeface="+mn-lt"/>
                    <a:ea typeface="+mn-ea"/>
                    <a:cs typeface="+mn-cs"/>
                    <a:sym typeface="Corbel"/>
                  </a:defRPr>
                </a:pPr>
                <a:endParaRPr dirty="0"/>
              </a:p>
              <a:p>
                <a:pPr marL="342900" indent="-342900" algn="ctr" defTabSz="755650">
                  <a:lnSpc>
                    <a:spcPct val="90000"/>
                  </a:lnSpc>
                  <a:spcBef>
                    <a:spcPts val="700"/>
                  </a:spcBef>
                  <a:buSzPct val="100000"/>
                  <a:buFont typeface="Arial" pitchFamily="34" charset="0"/>
                  <a:buChar char="•"/>
                  <a:defRPr sz="1700">
                    <a:latin typeface="+mn-lt"/>
                    <a:ea typeface="+mn-ea"/>
                    <a:cs typeface="+mn-cs"/>
                    <a:sym typeface="Corbel"/>
                  </a:defRPr>
                </a:pPr>
                <a:r>
                  <a:rPr b="1" dirty="0"/>
                  <a:t>22.09.2016 </a:t>
                </a:r>
                <a:r>
                  <a:rPr dirty="0"/>
                  <a:t>PERICOLOSITA’ SOCIALE</a:t>
                </a:r>
                <a:endParaRPr sz="3200" dirty="0">
                  <a:solidFill>
                    <a:srgbClr val="FFFFFF"/>
                  </a:solidFill>
                </a:endParaRPr>
              </a:p>
              <a:p>
                <a:pPr marL="342900" indent="-342900" algn="ctr" defTabSz="755650">
                  <a:lnSpc>
                    <a:spcPct val="90000"/>
                  </a:lnSpc>
                  <a:spcBef>
                    <a:spcPts val="700"/>
                  </a:spcBef>
                  <a:buSzPct val="100000"/>
                  <a:buFont typeface="Arial"/>
                  <a:buChar char="•"/>
                  <a:defRPr sz="1700">
                    <a:latin typeface="+mn-lt"/>
                    <a:ea typeface="+mn-ea"/>
                    <a:cs typeface="+mn-cs"/>
                    <a:sym typeface="Corbel"/>
                  </a:defRPr>
                </a:pPr>
                <a:r>
                  <a:rPr lang="it-IT" dirty="0" smtClean="0"/>
                  <a:t>Ingresso in REMS il </a:t>
                </a:r>
                <a:r>
                  <a:rPr lang="it-IT" b="1" dirty="0" smtClean="0"/>
                  <a:t>27.01.2017</a:t>
                </a:r>
              </a:p>
              <a:p>
                <a:pPr marL="342900" indent="-342900" algn="ctr" defTabSz="755650">
                  <a:lnSpc>
                    <a:spcPct val="90000"/>
                  </a:lnSpc>
                  <a:spcBef>
                    <a:spcPts val="700"/>
                  </a:spcBef>
                  <a:buSzPct val="100000"/>
                  <a:defRPr sz="1700">
                    <a:latin typeface="+mn-lt"/>
                    <a:ea typeface="+mn-ea"/>
                    <a:cs typeface="+mn-cs"/>
                    <a:sym typeface="Corbel"/>
                  </a:defRPr>
                </a:pPr>
                <a:r>
                  <a:rPr lang="it-IT" sz="1600" dirty="0" smtClean="0"/>
                  <a:t>(vedi ordinanza su richiamo della </a:t>
                </a:r>
                <a:r>
                  <a:rPr lang="it-IT" sz="1600" i="1" dirty="0" smtClean="0"/>
                  <a:t>questura</a:t>
                </a:r>
                <a:r>
                  <a:rPr lang="it-IT" sz="1600" dirty="0" smtClean="0"/>
                  <a:t>)</a:t>
                </a:r>
                <a:endParaRPr sz="1600" dirty="0"/>
              </a:p>
            </p:txBody>
          </p:sp>
        </p:grpSp>
      </p:grpSp>
      <p:grpSp>
        <p:nvGrpSpPr>
          <p:cNvPr id="159" name="Raggruppa"/>
          <p:cNvGrpSpPr/>
          <p:nvPr/>
        </p:nvGrpSpPr>
        <p:grpSpPr>
          <a:xfrm>
            <a:off x="539552" y="4941167"/>
            <a:ext cx="2411483" cy="1847994"/>
            <a:chOff x="0" y="0"/>
            <a:chExt cx="2681896" cy="1966587"/>
          </a:xfrm>
        </p:grpSpPr>
        <p:sp>
          <p:nvSpPr>
            <p:cNvPr id="157" name="Rettangolo arrotondato"/>
            <p:cNvSpPr/>
            <p:nvPr/>
          </p:nvSpPr>
          <p:spPr>
            <a:xfrm>
              <a:off x="0" y="0"/>
              <a:ext cx="2681896" cy="1966587"/>
            </a:xfrm>
            <a:prstGeom prst="roundRect">
              <a:avLst>
                <a:gd name="adj" fmla="val 16667"/>
              </a:avLst>
            </a:prstGeom>
            <a:gradFill flip="none" rotWithShape="1">
              <a:gsLst>
                <a:gs pos="0">
                  <a:srgbClr val="BC9225"/>
                </a:gs>
                <a:gs pos="80000">
                  <a:srgbClr val="F7C031"/>
                </a:gs>
                <a:gs pos="100000">
                  <a:srgbClr val="FCC32D"/>
                </a:gs>
              </a:gsLst>
              <a:lin ang="16200000" scaled="0"/>
            </a:gradFill>
            <a:ln w="12700" cap="flat">
              <a:noFill/>
              <a:miter lim="400000"/>
            </a:ln>
            <a:effectLst>
              <a:outerShdw blurRad="38100" dist="23000" dir="5400000" rotWithShape="0">
                <a:srgbClr val="000000">
                  <a:alpha val="35000"/>
                </a:srgbClr>
              </a:outerShdw>
            </a:effectLst>
          </p:spPr>
          <p:txBody>
            <a:bodyPr wrap="square" lIns="45718" tIns="45718" rIns="45718" bIns="45718" numCol="1" anchor="ctr">
              <a:noAutofit/>
            </a:bodyPr>
            <a:lstStyle/>
            <a:p>
              <a:pPr algn="ctr" defTabSz="755650">
                <a:lnSpc>
                  <a:spcPct val="90000"/>
                </a:lnSpc>
                <a:spcBef>
                  <a:spcPts val="1300"/>
                </a:spcBef>
                <a:defRPr sz="1700">
                  <a:latin typeface="+mn-lt"/>
                  <a:ea typeface="+mn-ea"/>
                  <a:cs typeface="+mn-cs"/>
                  <a:sym typeface="Corbel"/>
                </a:defRPr>
              </a:pPr>
              <a:endParaRPr/>
            </a:p>
          </p:txBody>
        </p:sp>
        <p:sp>
          <p:nvSpPr>
            <p:cNvPr id="158" name="22.03. 2016…"/>
            <p:cNvSpPr/>
            <p:nvPr/>
          </p:nvSpPr>
          <p:spPr>
            <a:xfrm>
              <a:off x="0" y="451102"/>
              <a:ext cx="2681896" cy="123695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4768" tIns="64768" rIns="64768" bIns="64768" numCol="1" anchor="ctr">
              <a:spAutoFit/>
            </a:bodyPr>
            <a:lstStyle/>
            <a:p>
              <a:pPr marL="342900" indent="-342900" algn="ctr" defTabSz="755650">
                <a:lnSpc>
                  <a:spcPct val="90000"/>
                </a:lnSpc>
                <a:spcBef>
                  <a:spcPts val="700"/>
                </a:spcBef>
                <a:defRPr sz="1700">
                  <a:latin typeface="+mn-lt"/>
                  <a:ea typeface="+mn-ea"/>
                  <a:cs typeface="+mn-cs"/>
                  <a:sym typeface="Corbel"/>
                </a:defRPr>
              </a:pPr>
              <a:r>
                <a:rPr b="1" dirty="0" err="1"/>
                <a:t>Giugno</a:t>
              </a:r>
              <a:r>
                <a:rPr b="1" dirty="0"/>
                <a:t> 2016 </a:t>
              </a:r>
              <a:endParaRPr sz="3200" b="1" dirty="0">
                <a:solidFill>
                  <a:srgbClr val="FFFFFF"/>
                </a:solidFill>
              </a:endParaRPr>
            </a:p>
            <a:p>
              <a:pPr marL="342900" indent="-342900" algn="ctr" defTabSz="755650">
                <a:lnSpc>
                  <a:spcPct val="90000"/>
                </a:lnSpc>
                <a:spcBef>
                  <a:spcPts val="700"/>
                </a:spcBef>
                <a:defRPr sz="1700">
                  <a:latin typeface="+mn-lt"/>
                  <a:ea typeface="+mn-ea"/>
                  <a:cs typeface="+mn-cs"/>
                  <a:sym typeface="Corbel"/>
                </a:defRPr>
              </a:pPr>
              <a:r>
                <a:rPr dirty="0" err="1"/>
                <a:t>Denuncia</a:t>
              </a:r>
              <a:r>
                <a:rPr dirty="0"/>
                <a:t> – </a:t>
              </a:r>
              <a:r>
                <a:rPr dirty="0" err="1"/>
                <a:t>querela</a:t>
              </a:r>
              <a:r>
                <a:rPr dirty="0"/>
                <a:t> </a:t>
              </a:r>
              <a:r>
                <a:rPr dirty="0" err="1"/>
                <a:t>della</a:t>
              </a:r>
              <a:r>
                <a:rPr dirty="0"/>
                <a:t> </a:t>
              </a:r>
              <a:r>
                <a:rPr dirty="0" err="1"/>
                <a:t>madre</a:t>
              </a:r>
              <a:r>
                <a:rPr dirty="0"/>
                <a:t> </a:t>
              </a:r>
              <a:r>
                <a:rPr dirty="0" smtClean="0"/>
                <a:t>per </a:t>
              </a:r>
              <a:r>
                <a:rPr dirty="0" err="1"/>
                <a:t>maltrattamenti</a:t>
              </a:r>
              <a:endParaRPr dirty="0"/>
            </a:p>
          </p:txBody>
        </p:sp>
      </p:grpSp>
      <p:grpSp>
        <p:nvGrpSpPr>
          <p:cNvPr id="162" name="Provv.giudiziari"/>
          <p:cNvGrpSpPr/>
          <p:nvPr/>
        </p:nvGrpSpPr>
        <p:grpSpPr>
          <a:xfrm>
            <a:off x="2411760" y="692696"/>
            <a:ext cx="3672408" cy="2736304"/>
            <a:chOff x="57451" y="350921"/>
            <a:chExt cx="2930088" cy="1905001"/>
          </a:xfrm>
        </p:grpSpPr>
        <p:sp>
          <p:nvSpPr>
            <p:cNvPr id="160" name="Freccia"/>
            <p:cNvSpPr/>
            <p:nvPr/>
          </p:nvSpPr>
          <p:spPr>
            <a:xfrm>
              <a:off x="114904" y="350921"/>
              <a:ext cx="2872633" cy="1905001"/>
            </a:xfrm>
            <a:prstGeom prst="rightArrow">
              <a:avLst>
                <a:gd name="adj1" fmla="val 32000"/>
                <a:gd name="adj2" fmla="val 64000"/>
              </a:avLst>
            </a:prstGeom>
            <a:gradFill flip="none" rotWithShape="1">
              <a:gsLst>
                <a:gs pos="0">
                  <a:srgbClr val="89AA33"/>
                </a:gs>
                <a:gs pos="100000">
                  <a:srgbClr val="D4F0A2"/>
                </a:gs>
              </a:gsLst>
              <a:lin ang="16200000" scaled="0"/>
            </a:gradFill>
            <a:ln w="9525" cap="flat">
              <a:solidFill>
                <a:srgbClr val="819B3D"/>
              </a:solidFill>
              <a:prstDash val="solid"/>
              <a:round/>
            </a:ln>
            <a:effectLst>
              <a:outerShdw blurRad="38100" dist="23000" dir="5400000" rotWithShape="0">
                <a:srgbClr val="000000">
                  <a:alpha val="35000"/>
                </a:srgbClr>
              </a:outerShdw>
            </a:effectLst>
          </p:spPr>
          <p:txBody>
            <a:bodyPr wrap="square" lIns="45718" tIns="45718" rIns="45718" bIns="45718" numCol="1" anchor="ctr">
              <a:noAutofit/>
            </a:bodyPr>
            <a:lstStyle/>
            <a:p>
              <a:pPr>
                <a:defRPr>
                  <a:solidFill>
                    <a:srgbClr val="FFFFFF"/>
                  </a:solidFill>
                </a:defRPr>
              </a:pPr>
              <a:endParaRPr/>
            </a:p>
          </p:txBody>
        </p:sp>
        <p:sp>
          <p:nvSpPr>
            <p:cNvPr id="161" name="Provv.giudiziari"/>
            <p:cNvSpPr/>
            <p:nvPr/>
          </p:nvSpPr>
          <p:spPr>
            <a:xfrm>
              <a:off x="57451" y="976100"/>
              <a:ext cx="2930088" cy="6428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a:solidFill>
                    <a:srgbClr val="FFFFFF"/>
                  </a:solidFill>
                </a:defRPr>
              </a:pPr>
              <a:endParaRPr dirty="0"/>
            </a:p>
            <a:p>
              <a:pPr algn="ctr">
                <a:defRPr>
                  <a:solidFill>
                    <a:srgbClr val="FFFFFF"/>
                  </a:solidFill>
                </a:defRPr>
              </a:pPr>
              <a:r>
                <a:rPr i="1" dirty="0" err="1" smtClean="0">
                  <a:solidFill>
                    <a:schemeClr val="tx1"/>
                  </a:solidFill>
                </a:rPr>
                <a:t>Provv.giudiziari</a:t>
              </a:r>
              <a:r>
                <a:rPr lang="it-IT" i="1" dirty="0" smtClean="0">
                  <a:solidFill>
                    <a:schemeClr val="tx1"/>
                  </a:solidFill>
                </a:rPr>
                <a:t> (Procura/GIP) senza perizia </a:t>
              </a:r>
              <a:endParaRPr i="1" dirty="0">
                <a:solidFill>
                  <a:schemeClr val="tx1"/>
                </a:solidFill>
              </a:endParaRPr>
            </a:p>
          </p:txBody>
        </p:sp>
      </p:grpSp>
      <p:grpSp>
        <p:nvGrpSpPr>
          <p:cNvPr id="165" name="Raggruppa"/>
          <p:cNvGrpSpPr/>
          <p:nvPr/>
        </p:nvGrpSpPr>
        <p:grpSpPr>
          <a:xfrm>
            <a:off x="6390232" y="4660782"/>
            <a:ext cx="2681897" cy="1966589"/>
            <a:chOff x="0" y="0"/>
            <a:chExt cx="2681896" cy="1966587"/>
          </a:xfrm>
        </p:grpSpPr>
        <p:sp>
          <p:nvSpPr>
            <p:cNvPr id="163" name="Rettangolo arrotondato"/>
            <p:cNvSpPr/>
            <p:nvPr/>
          </p:nvSpPr>
          <p:spPr>
            <a:xfrm>
              <a:off x="0" y="0"/>
              <a:ext cx="2681896" cy="1966587"/>
            </a:xfrm>
            <a:prstGeom prst="roundRect">
              <a:avLst>
                <a:gd name="adj" fmla="val 16667"/>
              </a:avLst>
            </a:prstGeom>
            <a:gradFill flip="none" rotWithShape="1">
              <a:gsLst>
                <a:gs pos="0">
                  <a:srgbClr val="BC9225"/>
                </a:gs>
                <a:gs pos="80000">
                  <a:srgbClr val="F7C031"/>
                </a:gs>
                <a:gs pos="100000">
                  <a:srgbClr val="FCC32D"/>
                </a:gs>
              </a:gsLst>
              <a:lin ang="16200000" scaled="0"/>
            </a:gradFill>
            <a:ln w="12700" cap="flat">
              <a:noFill/>
              <a:miter lim="400000"/>
            </a:ln>
            <a:effectLst>
              <a:outerShdw blurRad="38100" dist="23000" dir="5400000" rotWithShape="0">
                <a:srgbClr val="000000">
                  <a:alpha val="35000"/>
                </a:srgbClr>
              </a:outerShdw>
            </a:effectLst>
          </p:spPr>
          <p:txBody>
            <a:bodyPr wrap="square" lIns="45718" tIns="45718" rIns="45718" bIns="45718" numCol="1" anchor="ctr">
              <a:noAutofit/>
            </a:bodyPr>
            <a:lstStyle/>
            <a:p>
              <a:pPr algn="ctr" defTabSz="755650">
                <a:lnSpc>
                  <a:spcPct val="90000"/>
                </a:lnSpc>
                <a:spcBef>
                  <a:spcPts val="1300"/>
                </a:spcBef>
                <a:defRPr sz="1700">
                  <a:latin typeface="+mn-lt"/>
                  <a:ea typeface="+mn-ea"/>
                  <a:cs typeface="+mn-cs"/>
                  <a:sym typeface="Corbel"/>
                </a:defRPr>
              </a:pPr>
              <a:endParaRPr/>
            </a:p>
          </p:txBody>
        </p:sp>
        <p:sp>
          <p:nvSpPr>
            <p:cNvPr id="164" name="22.03. 2016…"/>
            <p:cNvSpPr/>
            <p:nvPr/>
          </p:nvSpPr>
          <p:spPr>
            <a:xfrm>
              <a:off x="0" y="723848"/>
              <a:ext cx="2681896" cy="6914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4768" tIns="64768" rIns="64768" bIns="64768" numCol="1" anchor="ctr">
              <a:spAutoFit/>
            </a:bodyPr>
            <a:lstStyle>
              <a:lvl1pPr marL="342900" indent="-342900" algn="ctr" defTabSz="755650">
                <a:lnSpc>
                  <a:spcPct val="90000"/>
                </a:lnSpc>
                <a:spcBef>
                  <a:spcPts val="700"/>
                </a:spcBef>
                <a:defRPr sz="1700">
                  <a:latin typeface="+mn-lt"/>
                  <a:ea typeface="+mn-ea"/>
                  <a:cs typeface="+mn-cs"/>
                  <a:sym typeface="Corbel"/>
                </a:defRPr>
              </a:lvl1pPr>
            </a:lstStyle>
            <a:p>
              <a:r>
                <a:rPr dirty="0" err="1"/>
                <a:t>Udienza</a:t>
              </a:r>
              <a:r>
                <a:rPr dirty="0"/>
                <a:t>  </a:t>
              </a:r>
              <a:r>
                <a:rPr lang="it-IT" b="1" dirty="0" smtClean="0"/>
                <a:t>14.06.</a:t>
              </a:r>
              <a:r>
                <a:rPr b="1" dirty="0" smtClean="0"/>
                <a:t>2017</a:t>
              </a:r>
              <a:endParaRPr lang="it-IT" b="1" dirty="0" smtClean="0"/>
            </a:p>
            <a:p>
              <a:r>
                <a:rPr lang="it-IT" i="1" dirty="0" smtClean="0"/>
                <a:t>V sezione penale</a:t>
              </a:r>
              <a:endParaRPr i="1" dirty="0"/>
            </a:p>
          </p:txBody>
        </p:sp>
      </p:grpSp>
      <p:grpSp>
        <p:nvGrpSpPr>
          <p:cNvPr id="168" name="Ordinanze-Provvedimenti…"/>
          <p:cNvGrpSpPr/>
          <p:nvPr/>
        </p:nvGrpSpPr>
        <p:grpSpPr>
          <a:xfrm>
            <a:off x="2915817" y="4653136"/>
            <a:ext cx="4032447" cy="1943441"/>
            <a:chOff x="0" y="0"/>
            <a:chExt cx="3434115" cy="1905001"/>
          </a:xfrm>
        </p:grpSpPr>
        <p:sp>
          <p:nvSpPr>
            <p:cNvPr id="166" name="Freccia"/>
            <p:cNvSpPr/>
            <p:nvPr/>
          </p:nvSpPr>
          <p:spPr>
            <a:xfrm>
              <a:off x="0" y="0"/>
              <a:ext cx="3250145" cy="1905001"/>
            </a:xfrm>
            <a:prstGeom prst="rightArrow">
              <a:avLst>
                <a:gd name="adj1" fmla="val 32000"/>
                <a:gd name="adj2" fmla="val 64000"/>
              </a:avLst>
            </a:prstGeom>
            <a:gradFill flip="none" rotWithShape="1">
              <a:gsLst>
                <a:gs pos="0">
                  <a:srgbClr val="89AA33"/>
                </a:gs>
                <a:gs pos="100000">
                  <a:srgbClr val="D4F0A2"/>
                </a:gs>
              </a:gsLst>
              <a:lin ang="16200000" scaled="0"/>
            </a:gradFill>
            <a:ln w="9525" cap="flat">
              <a:solidFill>
                <a:srgbClr val="819B3D"/>
              </a:solidFill>
              <a:prstDash val="solid"/>
              <a:round/>
            </a:ln>
            <a:effectLst>
              <a:outerShdw blurRad="38100" dist="23000" dir="5400000" rotWithShape="0">
                <a:srgbClr val="000000">
                  <a:alpha val="35000"/>
                </a:srgbClr>
              </a:outerShdw>
            </a:effectLst>
          </p:spPr>
          <p:txBody>
            <a:bodyPr wrap="square" lIns="45718" tIns="45718" rIns="45718" bIns="45718" numCol="1" anchor="ctr">
              <a:noAutofit/>
            </a:bodyPr>
            <a:lstStyle/>
            <a:p>
              <a:pPr>
                <a:defRPr>
                  <a:solidFill>
                    <a:srgbClr val="FFFFFF"/>
                  </a:solidFill>
                </a:defRPr>
              </a:pPr>
              <a:endParaRPr/>
            </a:p>
          </p:txBody>
        </p:sp>
        <p:sp>
          <p:nvSpPr>
            <p:cNvPr id="167" name="Ordinanze-Provvedimenti…"/>
            <p:cNvSpPr/>
            <p:nvPr/>
          </p:nvSpPr>
          <p:spPr>
            <a:xfrm>
              <a:off x="122646" y="756738"/>
              <a:ext cx="3311469" cy="33185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a:solidFill>
                    <a:srgbClr val="FFFFFF"/>
                  </a:solidFill>
                </a:defRPr>
              </a:pPr>
              <a:r>
                <a:rPr sz="1600" i="1" dirty="0" err="1" smtClean="0">
                  <a:solidFill>
                    <a:schemeClr val="tx1"/>
                  </a:solidFill>
                </a:rPr>
                <a:t>Ordinanze-Provvedimenti</a:t>
              </a:r>
              <a:r>
                <a:rPr lang="it-IT" sz="1600" i="1" dirty="0" smtClean="0">
                  <a:solidFill>
                    <a:schemeClr val="tx1"/>
                  </a:solidFill>
                </a:rPr>
                <a:t> </a:t>
              </a:r>
              <a:r>
                <a:rPr sz="1600" i="1" dirty="0" err="1" smtClean="0">
                  <a:solidFill>
                    <a:schemeClr val="tx1"/>
                  </a:solidFill>
                </a:rPr>
                <a:t>giudiziari</a:t>
              </a:r>
              <a:endParaRPr sz="1600" i="1" dirty="0">
                <a:solidFill>
                  <a:schemeClr val="tx1"/>
                </a:solidFill>
              </a:endParaRPr>
            </a:p>
          </p:txBody>
        </p:sp>
      </p:grpSp>
      <p:sp>
        <p:nvSpPr>
          <p:cNvPr id="27" name="Ovale 26"/>
          <p:cNvSpPr/>
          <p:nvPr/>
        </p:nvSpPr>
        <p:spPr>
          <a:xfrm>
            <a:off x="971600" y="3791842"/>
            <a:ext cx="1872208" cy="1168533"/>
          </a:xfrm>
          <a:prstGeom prst="ellipse">
            <a:avLst/>
          </a:prstGeom>
          <a:solidFill>
            <a:srgbClr val="FFFFFF"/>
          </a:solidFill>
          <a:ln w="25400" cap="flat">
            <a:solidFill>
              <a:schemeClr val="accent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it-IT" sz="1600" b="0" i="0" u="none" strike="noStrike" cap="none" spc="0" normalizeH="0" baseline="0" dirty="0" smtClean="0">
                <a:ln>
                  <a:noFill/>
                </a:ln>
                <a:solidFill>
                  <a:srgbClr val="000000"/>
                </a:solidFill>
                <a:effectLst/>
                <a:uFillTx/>
                <a:latin typeface="+mj-lt"/>
                <a:ea typeface="+mj-ea"/>
                <a:cs typeface="+mj-cs"/>
                <a:sym typeface="Helvetica"/>
              </a:rPr>
              <a:t>Carcerazione avvenuta</a:t>
            </a:r>
            <a:r>
              <a:rPr kumimoji="0" lang="it-IT" sz="1600" b="0" i="0" u="none" strike="noStrike" cap="none" spc="0" normalizeH="0" dirty="0" smtClean="0">
                <a:ln>
                  <a:noFill/>
                </a:ln>
                <a:solidFill>
                  <a:srgbClr val="000000"/>
                </a:solidFill>
                <a:effectLst/>
                <a:uFillTx/>
                <a:latin typeface="+mj-lt"/>
                <a:ea typeface="+mj-ea"/>
                <a:cs typeface="+mj-cs"/>
                <a:sym typeface="Helvetica"/>
              </a:rPr>
              <a:t> il </a:t>
            </a:r>
            <a:r>
              <a:rPr kumimoji="0" lang="it-IT" sz="1600" b="1" i="0" u="none" strike="noStrike" cap="none" spc="0" normalizeH="0" dirty="0" smtClean="0">
                <a:ln>
                  <a:noFill/>
                </a:ln>
                <a:solidFill>
                  <a:srgbClr val="000000"/>
                </a:solidFill>
                <a:effectLst/>
                <a:uFillTx/>
                <a:latin typeface="+mj-lt"/>
                <a:ea typeface="+mj-ea"/>
                <a:cs typeface="+mj-cs"/>
                <a:sym typeface="Helvetica"/>
              </a:rPr>
              <a:t>16.06.2016</a:t>
            </a:r>
            <a:r>
              <a:rPr kumimoji="0" lang="it-IT" sz="1600" b="0" i="0" u="none" strike="noStrike" cap="none" spc="0" normalizeH="0" dirty="0" smtClean="0">
                <a:ln>
                  <a:noFill/>
                </a:ln>
                <a:solidFill>
                  <a:srgbClr val="000000"/>
                </a:solidFill>
                <a:effectLst/>
                <a:uFillTx/>
                <a:latin typeface="+mj-lt"/>
                <a:ea typeface="+mj-ea"/>
                <a:cs typeface="+mj-cs"/>
                <a:sym typeface="Helvetica"/>
              </a:rPr>
              <a:t> </a:t>
            </a:r>
            <a:endParaRPr kumimoji="0" lang="it-IT" sz="1600" b="0" i="0" u="none" strike="noStrike" cap="none" spc="0" normalizeH="0" baseline="0" dirty="0">
              <a:ln>
                <a:noFill/>
              </a:ln>
              <a:solidFill>
                <a:srgbClr val="000000"/>
              </a:solidFill>
              <a:effectLst/>
              <a:uFillTx/>
              <a:latin typeface="+mj-lt"/>
              <a:ea typeface="+mj-ea"/>
              <a:cs typeface="+mj-cs"/>
              <a:sym typeface="Helvetica"/>
            </a:endParaRPr>
          </a:p>
        </p:txBody>
      </p:sp>
      <p:cxnSp>
        <p:nvCxnSpPr>
          <p:cNvPr id="29" name="Connettore 4 28"/>
          <p:cNvCxnSpPr/>
          <p:nvPr/>
        </p:nvCxnSpPr>
        <p:spPr>
          <a:xfrm>
            <a:off x="2771800" y="4149080"/>
            <a:ext cx="3888432" cy="288032"/>
          </a:xfrm>
          <a:prstGeom prst="bentConnector3">
            <a:avLst>
              <a:gd name="adj1" fmla="val 50000"/>
            </a:avLst>
          </a:prstGeom>
          <a:noFill/>
          <a:ln w="25400" cap="flat">
            <a:solidFill>
              <a:schemeClr val="accent1"/>
            </a:solidFill>
            <a:prstDash val="solid"/>
            <a:round/>
            <a:tailEnd type="arrow"/>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sp>
        <p:nvSpPr>
          <p:cNvPr id="33" name="Ovale 32"/>
          <p:cNvSpPr/>
          <p:nvPr/>
        </p:nvSpPr>
        <p:spPr>
          <a:xfrm>
            <a:off x="6660232" y="3854145"/>
            <a:ext cx="2088232" cy="822299"/>
          </a:xfrm>
          <a:prstGeom prst="ellipse">
            <a:avLst/>
          </a:prstGeom>
          <a:solidFill>
            <a:srgbClr val="FFFFFF"/>
          </a:solidFill>
          <a:ln w="25400" cap="flat">
            <a:solidFill>
              <a:schemeClr val="accent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it-IT" sz="1600" b="0" i="0" u="none" strike="noStrike" cap="none" spc="0" normalizeH="0" baseline="0" dirty="0" smtClean="0">
                <a:ln>
                  <a:noFill/>
                </a:ln>
                <a:solidFill>
                  <a:srgbClr val="000000"/>
                </a:solidFill>
                <a:effectLst/>
                <a:uFillTx/>
                <a:latin typeface="+mj-lt"/>
                <a:ea typeface="+mj-ea"/>
                <a:cs typeface="+mj-cs"/>
                <a:sym typeface="Helvetica"/>
              </a:rPr>
              <a:t>Scarcerazione</a:t>
            </a:r>
            <a:r>
              <a:rPr kumimoji="0" lang="it-IT" sz="1600" b="0" i="0" u="none" strike="noStrike" cap="none" spc="0" normalizeH="0" dirty="0" smtClean="0">
                <a:ln>
                  <a:noFill/>
                </a:ln>
                <a:solidFill>
                  <a:srgbClr val="000000"/>
                </a:solidFill>
                <a:effectLst/>
                <a:uFillTx/>
                <a:latin typeface="+mj-lt"/>
                <a:ea typeface="+mj-ea"/>
                <a:cs typeface="+mj-cs"/>
                <a:sym typeface="Helvetica"/>
              </a:rPr>
              <a:t> del </a:t>
            </a:r>
            <a:r>
              <a:rPr kumimoji="0" lang="it-IT" sz="1600" b="1" i="0" u="none" strike="noStrike" cap="none" spc="0" normalizeH="0" dirty="0" smtClean="0">
                <a:ln>
                  <a:noFill/>
                </a:ln>
                <a:solidFill>
                  <a:srgbClr val="000000"/>
                </a:solidFill>
                <a:effectLst/>
                <a:uFillTx/>
                <a:latin typeface="+mj-lt"/>
                <a:ea typeface="+mj-ea"/>
                <a:cs typeface="+mj-cs"/>
                <a:sym typeface="Helvetica"/>
              </a:rPr>
              <a:t>17.12.2016 </a:t>
            </a:r>
            <a:endParaRPr kumimoji="0" lang="it-IT" sz="1600" b="1" i="0" u="none" strike="noStrike" cap="none" spc="0" normalizeH="0" baseline="0" dirty="0">
              <a:ln>
                <a:noFill/>
              </a:ln>
              <a:solidFill>
                <a:srgbClr val="000000"/>
              </a:solidFill>
              <a:effectLst/>
              <a:uFillTx/>
              <a:latin typeface="+mj-lt"/>
              <a:ea typeface="+mj-ea"/>
              <a:cs typeface="+mj-cs"/>
              <a:sym typeface="Helvetica"/>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itolo 1"/>
          <p:cNvSpPr>
            <a:spLocks noGrp="1"/>
          </p:cNvSpPr>
          <p:nvPr>
            <p:ph type="title"/>
          </p:nvPr>
        </p:nvSpPr>
        <p:spPr>
          <a:xfrm>
            <a:off x="179512" y="1052736"/>
            <a:ext cx="8712968" cy="836380"/>
          </a:xfrm>
          <a:prstGeom prst="rect">
            <a:avLst/>
          </a:prstGeom>
        </p:spPr>
        <p:txBody>
          <a:bodyPr>
            <a:noAutofit/>
          </a:bodyPr>
          <a:lstStyle>
            <a:lvl1pPr>
              <a:defRPr sz="4000">
                <a:solidFill>
                  <a:srgbClr val="000000"/>
                </a:solidFill>
              </a:defRPr>
            </a:lvl1pPr>
          </a:lstStyle>
          <a:p>
            <a:r>
              <a:rPr sz="3200" b="1" dirty="0" err="1">
                <a:solidFill>
                  <a:schemeClr val="bg1"/>
                </a:solidFill>
              </a:rPr>
              <a:t>Prescrizione</a:t>
            </a:r>
            <a:r>
              <a:rPr sz="3200" b="1" dirty="0">
                <a:solidFill>
                  <a:schemeClr val="bg1"/>
                </a:solidFill>
              </a:rPr>
              <a:t> </a:t>
            </a:r>
            <a:r>
              <a:rPr lang="it-IT" sz="3200" b="1" dirty="0" smtClean="0">
                <a:solidFill>
                  <a:schemeClr val="bg1"/>
                </a:solidFill>
              </a:rPr>
              <a:t>da parte del GIP </a:t>
            </a:r>
            <a:r>
              <a:rPr sz="3200" b="1" dirty="0" err="1" smtClean="0">
                <a:solidFill>
                  <a:schemeClr val="bg1"/>
                </a:solidFill>
              </a:rPr>
              <a:t>della</a:t>
            </a:r>
            <a:r>
              <a:rPr sz="3200" b="1" dirty="0" smtClean="0">
                <a:solidFill>
                  <a:schemeClr val="bg1"/>
                </a:solidFill>
              </a:rPr>
              <a:t> </a:t>
            </a:r>
            <a:r>
              <a:rPr sz="3200" b="1" dirty="0" err="1">
                <a:solidFill>
                  <a:schemeClr val="bg1"/>
                </a:solidFill>
              </a:rPr>
              <a:t>misura</a:t>
            </a:r>
            <a:r>
              <a:rPr sz="3200" b="1" dirty="0">
                <a:solidFill>
                  <a:schemeClr val="bg1"/>
                </a:solidFill>
              </a:rPr>
              <a:t> </a:t>
            </a:r>
            <a:r>
              <a:rPr sz="3200" b="1" dirty="0" err="1">
                <a:solidFill>
                  <a:schemeClr val="bg1"/>
                </a:solidFill>
              </a:rPr>
              <a:t>di</a:t>
            </a:r>
            <a:r>
              <a:rPr sz="3200" b="1" dirty="0">
                <a:solidFill>
                  <a:schemeClr val="bg1"/>
                </a:solidFill>
              </a:rPr>
              <a:t> </a:t>
            </a:r>
            <a:r>
              <a:rPr sz="3200" b="1" dirty="0" err="1">
                <a:solidFill>
                  <a:schemeClr val="bg1"/>
                </a:solidFill>
              </a:rPr>
              <a:t>sicurezza</a:t>
            </a:r>
            <a:endParaRPr sz="3200" b="1" dirty="0">
              <a:solidFill>
                <a:schemeClr val="bg1"/>
              </a:solidFill>
            </a:endParaRPr>
          </a:p>
        </p:txBody>
      </p:sp>
      <p:grpSp>
        <p:nvGrpSpPr>
          <p:cNvPr id="2" name="Rettangolo arrotondato 5"/>
          <p:cNvGrpSpPr/>
          <p:nvPr/>
        </p:nvGrpSpPr>
        <p:grpSpPr>
          <a:xfrm>
            <a:off x="899592" y="141711"/>
            <a:ext cx="7416824" cy="882874"/>
            <a:chOff x="-587619" y="0"/>
            <a:chExt cx="6757197" cy="882873"/>
          </a:xfrm>
        </p:grpSpPr>
        <p:sp>
          <p:nvSpPr>
            <p:cNvPr id="194" name="Rettangolo arrotondato"/>
            <p:cNvSpPr/>
            <p:nvPr/>
          </p:nvSpPr>
          <p:spPr>
            <a:xfrm>
              <a:off x="-1" y="0"/>
              <a:ext cx="6169579" cy="882873"/>
            </a:xfrm>
            <a:prstGeom prst="roundRect">
              <a:avLst>
                <a:gd name="adj" fmla="val 16667"/>
              </a:avLst>
            </a:prstGeom>
            <a:solidFill>
              <a:schemeClr val="accent1"/>
            </a:solidFill>
            <a:ln w="25400" cap="flat">
              <a:solidFill>
                <a:srgbClr val="A98936"/>
              </a:solidFill>
              <a:prstDash val="solid"/>
              <a:round/>
            </a:ln>
            <a:effectLst/>
          </p:spPr>
          <p:txBody>
            <a:bodyPr wrap="square" lIns="45718" tIns="45718" rIns="45718" bIns="45718" numCol="1" anchor="ctr">
              <a:noAutofit/>
            </a:bodyPr>
            <a:lstStyle/>
            <a:p>
              <a:pPr algn="ctr">
                <a:defRPr>
                  <a:latin typeface="+mn-lt"/>
                  <a:ea typeface="+mn-ea"/>
                  <a:cs typeface="+mn-cs"/>
                  <a:sym typeface="Corbel"/>
                </a:defRPr>
              </a:pPr>
              <a:endParaRPr/>
            </a:p>
          </p:txBody>
        </p:sp>
        <p:sp>
          <p:nvSpPr>
            <p:cNvPr id="195" name="Relazione del Dipartimento di  Salute Mentale alla Procura"/>
            <p:cNvSpPr/>
            <p:nvPr/>
          </p:nvSpPr>
          <p:spPr>
            <a:xfrm>
              <a:off x="-587619" y="154609"/>
              <a:ext cx="6264696" cy="6463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a:latin typeface="+mn-lt"/>
                  <a:ea typeface="+mn-ea"/>
                  <a:cs typeface="+mn-cs"/>
                  <a:sym typeface="Corbel"/>
                </a:defRPr>
              </a:pPr>
              <a:r>
                <a:rPr lang="it-IT" dirty="0" smtClean="0"/>
                <a:t>Utilizzo della </a:t>
              </a:r>
              <a:r>
                <a:rPr dirty="0" smtClean="0"/>
                <a:t> </a:t>
              </a:r>
              <a:r>
                <a:rPr dirty="0" err="1"/>
                <a:t>Relazione</a:t>
              </a:r>
              <a:r>
                <a:rPr dirty="0"/>
                <a:t> del </a:t>
              </a:r>
              <a:r>
                <a:rPr dirty="0" err="1"/>
                <a:t>Dipartimento</a:t>
              </a:r>
              <a:r>
                <a:rPr dirty="0"/>
                <a:t> </a:t>
              </a:r>
              <a:r>
                <a:rPr dirty="0" err="1"/>
                <a:t>di</a:t>
              </a:r>
              <a:r>
                <a:rPr dirty="0"/>
                <a:t>  Salute </a:t>
              </a:r>
              <a:r>
                <a:rPr dirty="0" err="1"/>
                <a:t>Mentale</a:t>
              </a:r>
              <a:r>
                <a:rPr dirty="0"/>
                <a:t> </a:t>
              </a:r>
            </a:p>
            <a:p>
              <a:pPr algn="ctr">
                <a:defRPr>
                  <a:latin typeface="+mn-lt"/>
                  <a:ea typeface="+mn-ea"/>
                  <a:cs typeface="+mn-cs"/>
                  <a:sym typeface="Corbel"/>
                </a:defRPr>
              </a:pPr>
              <a:r>
                <a:rPr lang="it-IT" dirty="0" smtClean="0"/>
                <a:t>a</a:t>
              </a:r>
              <a:r>
                <a:rPr dirty="0" err="1" smtClean="0"/>
                <a:t>lle</a:t>
              </a:r>
              <a:r>
                <a:rPr dirty="0" smtClean="0"/>
                <a:t> </a:t>
              </a:r>
              <a:r>
                <a:rPr dirty="0" err="1"/>
                <a:t>dimissioni</a:t>
              </a:r>
              <a:endParaRPr dirty="0"/>
            </a:p>
          </p:txBody>
        </p:sp>
      </p:grpSp>
      <p:pic>
        <p:nvPicPr>
          <p:cNvPr id="197" name="Immagine 8" descr="Immagine 8"/>
          <p:cNvPicPr>
            <a:picLocks noChangeAspect="1"/>
          </p:cNvPicPr>
          <p:nvPr/>
        </p:nvPicPr>
        <p:blipFill>
          <a:blip r:embed="rId2" cstate="print">
            <a:extLst/>
          </a:blip>
          <a:stretch>
            <a:fillRect/>
          </a:stretch>
        </p:blipFill>
        <p:spPr>
          <a:xfrm>
            <a:off x="-97075" y="2038942"/>
            <a:ext cx="9144001" cy="2135671"/>
          </a:xfrm>
          <a:prstGeom prst="rect">
            <a:avLst/>
          </a:prstGeom>
          <a:ln w="12700">
            <a:miter lim="400000"/>
          </a:ln>
        </p:spPr>
      </p:pic>
      <p:pic>
        <p:nvPicPr>
          <p:cNvPr id="198" name="Immagine 9" descr="Immagine 9"/>
          <p:cNvPicPr>
            <a:picLocks noChangeAspect="1"/>
          </p:cNvPicPr>
          <p:nvPr/>
        </p:nvPicPr>
        <p:blipFill>
          <a:blip r:embed="rId3" cstate="print">
            <a:extLst/>
          </a:blip>
          <a:stretch>
            <a:fillRect/>
          </a:stretch>
        </p:blipFill>
        <p:spPr>
          <a:xfrm rot="10800000">
            <a:off x="0" y="4324437"/>
            <a:ext cx="9144001" cy="288499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Titolo 1"/>
          <p:cNvSpPr>
            <a:spLocks noGrp="1"/>
          </p:cNvSpPr>
          <p:nvPr>
            <p:ph type="title"/>
          </p:nvPr>
        </p:nvSpPr>
        <p:spPr>
          <a:xfrm>
            <a:off x="457200" y="190582"/>
            <a:ext cx="8686800" cy="1770335"/>
          </a:xfrm>
          <a:prstGeom prst="rect">
            <a:avLst/>
          </a:prstGeom>
        </p:spPr>
        <p:txBody>
          <a:bodyPr/>
          <a:lstStyle/>
          <a:p>
            <a:pPr>
              <a:defRPr sz="3200">
                <a:solidFill>
                  <a:srgbClr val="000000"/>
                </a:solidFill>
              </a:defRPr>
            </a:pPr>
            <a:r>
              <a:t>Criticità: le modalità della  scarcerazione </a:t>
            </a:r>
          </a:p>
        </p:txBody>
      </p:sp>
      <p:sp>
        <p:nvSpPr>
          <p:cNvPr id="4" name="Rettangolo 3"/>
          <p:cNvSpPr/>
          <p:nvPr/>
        </p:nvSpPr>
        <p:spPr>
          <a:xfrm>
            <a:off x="0" y="188640"/>
            <a:ext cx="9144000" cy="954107"/>
          </a:xfrm>
          <a:prstGeom prst="rect">
            <a:avLst/>
          </a:prstGeom>
        </p:spPr>
        <p:txBody>
          <a:bodyPr wrap="square">
            <a:spAutoFit/>
          </a:bodyPr>
          <a:lstStyle/>
          <a:p>
            <a:pPr algn="ctr"/>
            <a:r>
              <a:rPr lang="it-IT" sz="2800" dirty="0" smtClean="0">
                <a:solidFill>
                  <a:schemeClr val="bg1"/>
                </a:solidFill>
              </a:rPr>
              <a:t>Provvedimento di scarcerazione da parte della Sorveglianza</a:t>
            </a:r>
            <a:endParaRPr lang="it-IT" sz="2800" dirty="0">
              <a:solidFill>
                <a:schemeClr val="bg1"/>
              </a:solidFill>
            </a:endParaRPr>
          </a:p>
        </p:txBody>
      </p:sp>
      <p:pic>
        <p:nvPicPr>
          <p:cNvPr id="2050" name="Picture 2" descr="C:\Users\mtferla\AppData\Local\Microsoft\Windows\Temporary Internet Files\Content.IE5\XQDN4VS1\IMG_20170529_135810[1].jpg"/>
          <p:cNvPicPr>
            <a:picLocks noChangeAspect="1" noChangeArrowheads="1"/>
          </p:cNvPicPr>
          <p:nvPr/>
        </p:nvPicPr>
        <p:blipFill>
          <a:blip r:embed="rId2" cstate="print"/>
          <a:srcRect/>
          <a:stretch>
            <a:fillRect/>
          </a:stretch>
        </p:blipFill>
        <p:spPr bwMode="auto">
          <a:xfrm rot="16200000">
            <a:off x="1775689" y="1901449"/>
            <a:ext cx="5664629" cy="4248472"/>
          </a:xfrm>
          <a:prstGeom prst="rect">
            <a:avLst/>
          </a:prstGeom>
          <a:noFill/>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4">
            <a:satOff val="-27279"/>
            <a:lumOff val="-14470"/>
          </a:schemeClr>
        </a:solidFill>
        <a:effectLst/>
      </p:bgPr>
    </p:bg>
    <p:spTree>
      <p:nvGrpSpPr>
        <p:cNvPr id="1" name=""/>
        <p:cNvGrpSpPr/>
        <p:nvPr/>
      </p:nvGrpSpPr>
      <p:grpSpPr>
        <a:xfrm>
          <a:off x="0" y="0"/>
          <a:ext cx="0" cy="0"/>
          <a:chOff x="0" y="0"/>
          <a:chExt cx="0" cy="0"/>
        </a:xfrm>
      </p:grpSpPr>
      <p:sp>
        <p:nvSpPr>
          <p:cNvPr id="203" name="Titolo 1"/>
          <p:cNvSpPr>
            <a:spLocks noGrp="1"/>
          </p:cNvSpPr>
          <p:nvPr>
            <p:ph type="title"/>
          </p:nvPr>
        </p:nvSpPr>
        <p:spPr>
          <a:xfrm>
            <a:off x="457200" y="190582"/>
            <a:ext cx="8686800" cy="1770335"/>
          </a:xfrm>
          <a:prstGeom prst="rect">
            <a:avLst/>
          </a:prstGeom>
        </p:spPr>
        <p:txBody>
          <a:bodyPr/>
          <a:lstStyle/>
          <a:p>
            <a:pPr>
              <a:defRPr sz="3200">
                <a:solidFill>
                  <a:srgbClr val="000000"/>
                </a:solidFill>
              </a:defRPr>
            </a:pPr>
            <a:r>
              <a:t>Criticità: le modalità della  scarcerazione </a:t>
            </a:r>
          </a:p>
        </p:txBody>
      </p:sp>
      <p:pic>
        <p:nvPicPr>
          <p:cNvPr id="204" name="Immagine 6" descr="Immagine 6"/>
          <p:cNvPicPr>
            <a:picLocks noChangeAspect="1"/>
          </p:cNvPicPr>
          <p:nvPr/>
        </p:nvPicPr>
        <p:blipFill>
          <a:blip r:embed="rId2" cstate="print">
            <a:extLst/>
          </a:blip>
          <a:stretch>
            <a:fillRect/>
          </a:stretch>
        </p:blipFill>
        <p:spPr>
          <a:xfrm>
            <a:off x="899592" y="1028732"/>
            <a:ext cx="7272811" cy="582926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satOff val="-27279"/>
            <a:lumOff val="-14470"/>
          </a:schemeClr>
        </a:solidFill>
        <a:effectLst/>
      </p:bgPr>
    </p:bg>
    <p:spTree>
      <p:nvGrpSpPr>
        <p:cNvPr id="1" name=""/>
        <p:cNvGrpSpPr/>
        <p:nvPr/>
      </p:nvGrpSpPr>
      <p:grpSpPr>
        <a:xfrm>
          <a:off x="0" y="0"/>
          <a:ext cx="0" cy="0"/>
          <a:chOff x="0" y="0"/>
          <a:chExt cx="0" cy="0"/>
        </a:xfrm>
      </p:grpSpPr>
      <p:sp>
        <p:nvSpPr>
          <p:cNvPr id="206" name="Titolo 1"/>
          <p:cNvSpPr>
            <a:spLocks noGrp="1"/>
          </p:cNvSpPr>
          <p:nvPr>
            <p:ph type="title"/>
          </p:nvPr>
        </p:nvSpPr>
        <p:spPr>
          <a:prstGeom prst="rect">
            <a:avLst/>
          </a:prstGeom>
        </p:spPr>
        <p:txBody>
          <a:bodyPr/>
          <a:lstStyle>
            <a:lvl1pPr>
              <a:defRPr sz="6600">
                <a:solidFill>
                  <a:srgbClr val="000000"/>
                </a:solidFill>
              </a:defRPr>
            </a:lvl1pPr>
          </a:lstStyle>
          <a:p>
            <a:r>
              <a:t>Criticità</a:t>
            </a:r>
          </a:p>
        </p:txBody>
      </p:sp>
      <p:sp>
        <p:nvSpPr>
          <p:cNvPr id="207" name="Segnaposto contenuto 2"/>
          <p:cNvSpPr>
            <a:spLocks noGrp="1"/>
          </p:cNvSpPr>
          <p:nvPr>
            <p:ph type="body" idx="1"/>
          </p:nvPr>
        </p:nvSpPr>
        <p:spPr>
          <a:xfrm>
            <a:off x="457200" y="1600200"/>
            <a:ext cx="8229600" cy="4525963"/>
          </a:xfrm>
          <a:prstGeom prst="rect">
            <a:avLst/>
          </a:prstGeom>
        </p:spPr>
        <p:txBody>
          <a:bodyPr/>
          <a:lstStyle/>
          <a:p>
            <a:pPr>
              <a:lnSpc>
                <a:spcPct val="135000"/>
              </a:lnSpc>
              <a:spcBef>
                <a:spcPts val="600"/>
              </a:spcBef>
              <a:defRPr sz="2700">
                <a:solidFill>
                  <a:srgbClr val="000000"/>
                </a:solidFill>
              </a:defRPr>
            </a:pPr>
            <a:r>
              <a:rPr dirty="0" err="1"/>
              <a:t>Scarcerazione</a:t>
            </a:r>
            <a:r>
              <a:rPr dirty="0"/>
              <a:t> </a:t>
            </a:r>
            <a:r>
              <a:rPr b="1" dirty="0"/>
              <a:t>19.12.16 </a:t>
            </a:r>
            <a:r>
              <a:rPr dirty="0" err="1"/>
              <a:t>senza</a:t>
            </a:r>
            <a:r>
              <a:rPr dirty="0"/>
              <a:t> </a:t>
            </a:r>
            <a:r>
              <a:rPr dirty="0" err="1"/>
              <a:t>comunicazione</a:t>
            </a:r>
            <a:r>
              <a:rPr dirty="0"/>
              <a:t> </a:t>
            </a:r>
            <a:r>
              <a:rPr dirty="0" err="1"/>
              <a:t>diretta</a:t>
            </a:r>
            <a:r>
              <a:rPr dirty="0"/>
              <a:t> al </a:t>
            </a:r>
            <a:r>
              <a:rPr dirty="0" err="1"/>
              <a:t>servizio</a:t>
            </a:r>
            <a:r>
              <a:rPr dirty="0"/>
              <a:t> </a:t>
            </a:r>
            <a:r>
              <a:rPr dirty="0" err="1"/>
              <a:t>psichiatrico</a:t>
            </a:r>
            <a:r>
              <a:rPr dirty="0"/>
              <a:t> (ultimo depot </a:t>
            </a:r>
            <a:r>
              <a:rPr dirty="0" err="1"/>
              <a:t>il</a:t>
            </a:r>
            <a:r>
              <a:rPr dirty="0"/>
              <a:t> 30.11.2016</a:t>
            </a:r>
            <a:r>
              <a:rPr dirty="0" smtClean="0"/>
              <a:t>)</a:t>
            </a:r>
            <a:endParaRPr dirty="0"/>
          </a:p>
          <a:p>
            <a:pPr>
              <a:lnSpc>
                <a:spcPct val="135000"/>
              </a:lnSpc>
              <a:spcBef>
                <a:spcPts val="600"/>
              </a:spcBef>
              <a:defRPr sz="2700">
                <a:solidFill>
                  <a:srgbClr val="000000"/>
                </a:solidFill>
              </a:defRPr>
            </a:pPr>
            <a:r>
              <a:rPr dirty="0" err="1"/>
              <a:t>Ingresso</a:t>
            </a:r>
            <a:r>
              <a:rPr dirty="0"/>
              <a:t> in REMS </a:t>
            </a:r>
            <a:r>
              <a:rPr dirty="0" err="1"/>
              <a:t>previsto</a:t>
            </a:r>
            <a:r>
              <a:rPr dirty="0"/>
              <a:t> </a:t>
            </a:r>
            <a:r>
              <a:rPr dirty="0" err="1"/>
              <a:t>il</a:t>
            </a:r>
            <a:r>
              <a:rPr dirty="0"/>
              <a:t> </a:t>
            </a:r>
            <a:r>
              <a:rPr b="1" dirty="0" smtClean="0"/>
              <a:t>2</a:t>
            </a:r>
            <a:r>
              <a:rPr lang="it-IT" b="1" dirty="0" smtClean="0"/>
              <a:t>7</a:t>
            </a:r>
            <a:r>
              <a:rPr b="1" dirty="0" smtClean="0"/>
              <a:t>.01.2017</a:t>
            </a:r>
            <a:r>
              <a:rPr b="1" dirty="0"/>
              <a:t>;</a:t>
            </a:r>
          </a:p>
          <a:p>
            <a:pPr>
              <a:lnSpc>
                <a:spcPct val="135000"/>
              </a:lnSpc>
              <a:spcBef>
                <a:spcPts val="600"/>
              </a:spcBef>
              <a:defRPr sz="2700">
                <a:solidFill>
                  <a:srgbClr val="000000"/>
                </a:solidFill>
              </a:defRPr>
            </a:pPr>
            <a:r>
              <a:rPr dirty="0"/>
              <a:t>Il </a:t>
            </a:r>
            <a:r>
              <a:rPr dirty="0" err="1"/>
              <a:t>pz</a:t>
            </a:r>
            <a:r>
              <a:rPr dirty="0"/>
              <a:t> </a:t>
            </a:r>
            <a:r>
              <a:rPr dirty="0" err="1"/>
              <a:t>torna</a:t>
            </a:r>
            <a:r>
              <a:rPr dirty="0"/>
              <a:t> al </a:t>
            </a:r>
            <a:r>
              <a:rPr dirty="0" err="1"/>
              <a:t>domicilio</a:t>
            </a:r>
            <a:r>
              <a:rPr dirty="0"/>
              <a:t> </a:t>
            </a:r>
            <a:r>
              <a:rPr dirty="0" err="1"/>
              <a:t>fino</a:t>
            </a:r>
            <a:r>
              <a:rPr dirty="0"/>
              <a:t> </a:t>
            </a:r>
            <a:r>
              <a:rPr dirty="0" err="1"/>
              <a:t>all’ingresso</a:t>
            </a:r>
            <a:r>
              <a:rPr dirty="0"/>
              <a:t> in REMS</a:t>
            </a: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Off val="-8666"/>
          </a:schemeClr>
        </a:solidFill>
        <a:effectLst/>
      </p:bgPr>
    </p:bg>
    <p:spTree>
      <p:nvGrpSpPr>
        <p:cNvPr id="1" name=""/>
        <p:cNvGrpSpPr/>
        <p:nvPr/>
      </p:nvGrpSpPr>
      <p:grpSpPr>
        <a:xfrm>
          <a:off x="0" y="0"/>
          <a:ext cx="0" cy="0"/>
          <a:chOff x="0" y="0"/>
          <a:chExt cx="0" cy="0"/>
        </a:xfrm>
      </p:grpSpPr>
      <p:sp>
        <p:nvSpPr>
          <p:cNvPr id="209" name="Titolo 1"/>
          <p:cNvSpPr>
            <a:spLocks noGrp="1"/>
          </p:cNvSpPr>
          <p:nvPr>
            <p:ph type="title"/>
          </p:nvPr>
        </p:nvSpPr>
        <p:spPr>
          <a:prstGeom prst="rect">
            <a:avLst/>
          </a:prstGeom>
        </p:spPr>
        <p:txBody>
          <a:bodyPr>
            <a:normAutofit fontScale="90000"/>
          </a:bodyPr>
          <a:lstStyle/>
          <a:p>
            <a:pPr>
              <a:defRPr sz="3600">
                <a:solidFill>
                  <a:srgbClr val="000000"/>
                </a:solidFill>
              </a:defRPr>
            </a:pPr>
            <a:r>
              <a:rPr b="1" dirty="0"/>
              <a:t>REMS Castiglione </a:t>
            </a:r>
            <a:r>
              <a:rPr b="1" dirty="0" err="1"/>
              <a:t>delle</a:t>
            </a:r>
            <a:r>
              <a:rPr b="1" dirty="0"/>
              <a:t> </a:t>
            </a:r>
            <a:r>
              <a:rPr b="1" dirty="0" err="1"/>
              <a:t>Stiviere</a:t>
            </a:r>
            <a:endParaRPr b="1" dirty="0"/>
          </a:p>
          <a:p>
            <a:pPr>
              <a:defRPr sz="3600">
                <a:solidFill>
                  <a:srgbClr val="000000"/>
                </a:solidFill>
              </a:defRPr>
            </a:pPr>
            <a:r>
              <a:rPr b="1" dirty="0" err="1"/>
              <a:t>Percorso</a:t>
            </a:r>
            <a:r>
              <a:rPr b="1" dirty="0"/>
              <a:t> </a:t>
            </a:r>
            <a:r>
              <a:rPr b="1" dirty="0" err="1"/>
              <a:t>condiviso</a:t>
            </a:r>
            <a:r>
              <a:rPr b="1" dirty="0"/>
              <a:t> con </a:t>
            </a:r>
            <a:r>
              <a:rPr b="1" dirty="0" err="1"/>
              <a:t>il</a:t>
            </a:r>
            <a:r>
              <a:rPr b="1" dirty="0"/>
              <a:t> DSM</a:t>
            </a:r>
          </a:p>
        </p:txBody>
      </p:sp>
      <p:sp>
        <p:nvSpPr>
          <p:cNvPr id="210" name="Segnaposto contenuto 2"/>
          <p:cNvSpPr>
            <a:spLocks noGrp="1"/>
          </p:cNvSpPr>
          <p:nvPr>
            <p:ph type="body" idx="1"/>
          </p:nvPr>
        </p:nvSpPr>
        <p:spPr>
          <a:xfrm>
            <a:off x="144615" y="1200729"/>
            <a:ext cx="9149176" cy="5772715"/>
          </a:xfrm>
          <a:prstGeom prst="rect">
            <a:avLst/>
          </a:prstGeom>
        </p:spPr>
        <p:txBody>
          <a:bodyPr/>
          <a:lstStyle/>
          <a:p>
            <a:pPr>
              <a:lnSpc>
                <a:spcPct val="108000"/>
              </a:lnSpc>
              <a:spcBef>
                <a:spcPts val="600"/>
              </a:spcBef>
              <a:defRPr sz="2000">
                <a:solidFill>
                  <a:srgbClr val="000000"/>
                </a:solidFill>
              </a:defRPr>
            </a:pPr>
            <a:r>
              <a:rPr dirty="0" err="1"/>
              <a:t>Ingresso</a:t>
            </a:r>
            <a:r>
              <a:rPr dirty="0"/>
              <a:t> </a:t>
            </a:r>
            <a:r>
              <a:rPr dirty="0" err="1"/>
              <a:t>il</a:t>
            </a:r>
            <a:r>
              <a:rPr dirty="0"/>
              <a:t> 27.01.2017</a:t>
            </a:r>
          </a:p>
          <a:p>
            <a:pPr>
              <a:lnSpc>
                <a:spcPct val="108000"/>
              </a:lnSpc>
              <a:spcBef>
                <a:spcPts val="600"/>
              </a:spcBef>
              <a:defRPr sz="2000">
                <a:solidFill>
                  <a:srgbClr val="000000"/>
                </a:solidFill>
              </a:defRPr>
            </a:pPr>
            <a:r>
              <a:rPr dirty="0" err="1"/>
              <a:t>Incontri</a:t>
            </a:r>
            <a:r>
              <a:rPr dirty="0"/>
              <a:t> </a:t>
            </a:r>
            <a:r>
              <a:rPr dirty="0" err="1"/>
              <a:t>periodici</a:t>
            </a:r>
            <a:r>
              <a:rPr dirty="0"/>
              <a:t> </a:t>
            </a:r>
            <a:r>
              <a:rPr dirty="0" err="1"/>
              <a:t>fra</a:t>
            </a:r>
            <a:r>
              <a:rPr dirty="0"/>
              <a:t> </a:t>
            </a:r>
            <a:r>
              <a:rPr dirty="0" err="1"/>
              <a:t>equipe</a:t>
            </a:r>
            <a:r>
              <a:rPr dirty="0"/>
              <a:t> </a:t>
            </a:r>
            <a:r>
              <a:rPr dirty="0" err="1"/>
              <a:t>della</a:t>
            </a:r>
            <a:r>
              <a:rPr dirty="0"/>
              <a:t> </a:t>
            </a:r>
            <a:r>
              <a:rPr dirty="0" err="1"/>
              <a:t>rems</a:t>
            </a:r>
            <a:r>
              <a:rPr dirty="0"/>
              <a:t> e </a:t>
            </a:r>
            <a:r>
              <a:rPr dirty="0" err="1"/>
              <a:t>equipe</a:t>
            </a:r>
            <a:r>
              <a:rPr dirty="0"/>
              <a:t> </a:t>
            </a:r>
            <a:r>
              <a:rPr dirty="0" err="1"/>
              <a:t>curante</a:t>
            </a:r>
            <a:r>
              <a:rPr dirty="0"/>
              <a:t> del Cps : PTI </a:t>
            </a:r>
            <a:r>
              <a:rPr dirty="0" err="1"/>
              <a:t>condiviso</a:t>
            </a:r>
            <a:r>
              <a:rPr dirty="0"/>
              <a:t>, </a:t>
            </a:r>
            <a:r>
              <a:rPr dirty="0" err="1"/>
              <a:t>valutazione</a:t>
            </a:r>
            <a:r>
              <a:rPr dirty="0"/>
              <a:t> </a:t>
            </a:r>
            <a:r>
              <a:rPr dirty="0" err="1"/>
              <a:t>cognitivo</a:t>
            </a:r>
            <a:r>
              <a:rPr dirty="0"/>
              <a:t> </a:t>
            </a:r>
            <a:r>
              <a:rPr dirty="0" err="1"/>
              <a:t>psicologica</a:t>
            </a:r>
            <a:r>
              <a:rPr dirty="0"/>
              <a:t> (</a:t>
            </a:r>
            <a:r>
              <a:rPr dirty="0" err="1"/>
              <a:t>alla</a:t>
            </a:r>
            <a:r>
              <a:rPr dirty="0"/>
              <a:t> WAIS-IV QI tot </a:t>
            </a:r>
            <a:r>
              <a:rPr dirty="0" smtClean="0"/>
              <a:t>74</a:t>
            </a:r>
            <a:r>
              <a:rPr lang="it-IT" dirty="0" smtClean="0"/>
              <a:t>)</a:t>
            </a:r>
            <a:endParaRPr dirty="0"/>
          </a:p>
          <a:p>
            <a:pPr>
              <a:lnSpc>
                <a:spcPct val="108000"/>
              </a:lnSpc>
              <a:spcBef>
                <a:spcPts val="600"/>
              </a:spcBef>
              <a:defRPr sz="2000">
                <a:solidFill>
                  <a:srgbClr val="000000"/>
                </a:solidFill>
              </a:defRPr>
            </a:pPr>
            <a:endParaRPr dirty="0"/>
          </a:p>
          <a:p>
            <a:pPr>
              <a:lnSpc>
                <a:spcPct val="108000"/>
              </a:lnSpc>
              <a:spcBef>
                <a:spcPts val="600"/>
              </a:spcBef>
              <a:defRPr sz="2000">
                <a:solidFill>
                  <a:srgbClr val="000000"/>
                </a:solidFill>
              </a:defRPr>
            </a:pPr>
            <a:r>
              <a:rPr dirty="0" err="1"/>
              <a:t>Diagnosi</a:t>
            </a:r>
            <a:r>
              <a:rPr dirty="0"/>
              <a:t>: </a:t>
            </a:r>
            <a:r>
              <a:rPr dirty="0" err="1"/>
              <a:t>disturbo</a:t>
            </a:r>
            <a:r>
              <a:rPr dirty="0"/>
              <a:t> Borderline </a:t>
            </a:r>
            <a:r>
              <a:rPr dirty="0" err="1"/>
              <a:t>personalità</a:t>
            </a:r>
            <a:r>
              <a:rPr dirty="0"/>
              <a:t> con </a:t>
            </a:r>
            <a:r>
              <a:rPr dirty="0" err="1"/>
              <a:t>tratti</a:t>
            </a:r>
            <a:r>
              <a:rPr dirty="0"/>
              <a:t> </a:t>
            </a:r>
            <a:r>
              <a:rPr dirty="0" err="1"/>
              <a:t>antisociali</a:t>
            </a:r>
            <a:r>
              <a:rPr dirty="0"/>
              <a:t> ( </a:t>
            </a:r>
            <a:r>
              <a:rPr dirty="0" err="1"/>
              <a:t>psicosi</a:t>
            </a:r>
            <a:r>
              <a:rPr dirty="0"/>
              <a:t> </a:t>
            </a:r>
            <a:r>
              <a:rPr dirty="0" err="1"/>
              <a:t>regredita</a:t>
            </a:r>
            <a:r>
              <a:rPr dirty="0"/>
              <a:t> in </a:t>
            </a:r>
            <a:r>
              <a:rPr dirty="0" err="1"/>
              <a:t>assenza</a:t>
            </a:r>
            <a:r>
              <a:rPr dirty="0"/>
              <a:t> </a:t>
            </a:r>
            <a:r>
              <a:rPr dirty="0" err="1"/>
              <a:t>di</a:t>
            </a:r>
            <a:r>
              <a:rPr dirty="0"/>
              <a:t> </a:t>
            </a:r>
            <a:r>
              <a:rPr dirty="0" err="1"/>
              <a:t>sostanze</a:t>
            </a:r>
            <a:r>
              <a:rPr dirty="0"/>
              <a:t>) in </a:t>
            </a:r>
            <a:r>
              <a:rPr dirty="0" err="1"/>
              <a:t>terapia</a:t>
            </a:r>
            <a:r>
              <a:rPr dirty="0"/>
              <a:t> con </a:t>
            </a:r>
            <a:r>
              <a:rPr dirty="0" err="1"/>
              <a:t>quetiapina</a:t>
            </a:r>
            <a:r>
              <a:rPr dirty="0"/>
              <a:t> 200 mg/die, </a:t>
            </a:r>
            <a:r>
              <a:rPr dirty="0" err="1"/>
              <a:t>promazina</a:t>
            </a:r>
            <a:r>
              <a:rPr dirty="0"/>
              <a:t> 20 </a:t>
            </a:r>
            <a:r>
              <a:rPr dirty="0" err="1"/>
              <a:t>gtt</a:t>
            </a:r>
            <a:r>
              <a:rPr dirty="0"/>
              <a:t> + </a:t>
            </a:r>
            <a:r>
              <a:rPr dirty="0" err="1"/>
              <a:t>flurazepam</a:t>
            </a:r>
            <a:r>
              <a:rPr dirty="0"/>
              <a:t> 30 mg la sera</a:t>
            </a:r>
          </a:p>
          <a:p>
            <a:pPr>
              <a:lnSpc>
                <a:spcPct val="108000"/>
              </a:lnSpc>
              <a:spcBef>
                <a:spcPts val="600"/>
              </a:spcBef>
              <a:defRPr sz="2000">
                <a:solidFill>
                  <a:srgbClr val="000000"/>
                </a:solidFill>
              </a:defRPr>
            </a:pPr>
            <a:endParaRPr dirty="0"/>
          </a:p>
          <a:p>
            <a:pPr>
              <a:lnSpc>
                <a:spcPct val="108000"/>
              </a:lnSpc>
              <a:spcBef>
                <a:spcPts val="600"/>
              </a:spcBef>
              <a:defRPr sz="2000">
                <a:solidFill>
                  <a:srgbClr val="000000"/>
                </a:solidFill>
              </a:defRPr>
            </a:pPr>
            <a:r>
              <a:rPr dirty="0" err="1"/>
              <a:t>Coinvolgimento</a:t>
            </a:r>
            <a:r>
              <a:rPr dirty="0"/>
              <a:t> </a:t>
            </a:r>
            <a:r>
              <a:rPr dirty="0" err="1"/>
              <a:t>dei</a:t>
            </a:r>
            <a:r>
              <a:rPr dirty="0"/>
              <a:t> </a:t>
            </a:r>
            <a:r>
              <a:rPr dirty="0" err="1"/>
              <a:t>familiari</a:t>
            </a:r>
            <a:r>
              <a:rPr dirty="0"/>
              <a:t>: </a:t>
            </a:r>
            <a:r>
              <a:rPr dirty="0" err="1"/>
              <a:t>rete</a:t>
            </a:r>
            <a:r>
              <a:rPr dirty="0"/>
              <a:t> </a:t>
            </a:r>
            <a:r>
              <a:rPr dirty="0" err="1"/>
              <a:t>territoriale</a:t>
            </a:r>
            <a:r>
              <a:rPr dirty="0"/>
              <a:t> </a:t>
            </a:r>
            <a:r>
              <a:rPr dirty="0" err="1"/>
              <a:t>deficitaria</a:t>
            </a:r>
            <a:r>
              <a:rPr dirty="0"/>
              <a:t>, </a:t>
            </a:r>
            <a:r>
              <a:rPr dirty="0" err="1"/>
              <a:t>vede</a:t>
            </a:r>
            <a:r>
              <a:rPr dirty="0"/>
              <a:t> </a:t>
            </a:r>
            <a:r>
              <a:rPr dirty="0" err="1"/>
              <a:t>il</a:t>
            </a:r>
            <a:r>
              <a:rPr dirty="0"/>
              <a:t> </a:t>
            </a:r>
            <a:r>
              <a:rPr dirty="0" err="1"/>
              <a:t>figlio</a:t>
            </a:r>
            <a:r>
              <a:rPr dirty="0"/>
              <a:t>;</a:t>
            </a:r>
          </a:p>
          <a:p>
            <a:pPr>
              <a:lnSpc>
                <a:spcPct val="108000"/>
              </a:lnSpc>
              <a:spcBef>
                <a:spcPts val="600"/>
              </a:spcBef>
              <a:defRPr sz="2000">
                <a:solidFill>
                  <a:srgbClr val="000000"/>
                </a:solidFill>
              </a:defRPr>
            </a:pPr>
            <a:r>
              <a:rPr dirty="0" err="1"/>
              <a:t>Tentativo</a:t>
            </a:r>
            <a:r>
              <a:rPr dirty="0"/>
              <a:t> </a:t>
            </a:r>
            <a:r>
              <a:rPr dirty="0" err="1"/>
              <a:t>di</a:t>
            </a:r>
            <a:r>
              <a:rPr dirty="0"/>
              <a:t> </a:t>
            </a:r>
            <a:r>
              <a:rPr dirty="0" err="1"/>
              <a:t>Coinvolgimento</a:t>
            </a:r>
            <a:r>
              <a:rPr dirty="0"/>
              <a:t> del SERT per </a:t>
            </a:r>
            <a:r>
              <a:rPr dirty="0" err="1"/>
              <a:t>prosecuzione</a:t>
            </a:r>
            <a:r>
              <a:rPr dirty="0"/>
              <a:t> </a:t>
            </a:r>
            <a:r>
              <a:rPr dirty="0" err="1"/>
              <a:t>della</a:t>
            </a:r>
            <a:r>
              <a:rPr dirty="0"/>
              <a:t> </a:t>
            </a:r>
            <a:r>
              <a:rPr dirty="0" err="1"/>
              <a:t>cura</a:t>
            </a:r>
            <a:r>
              <a:rPr dirty="0"/>
              <a:t> in </a:t>
            </a:r>
            <a:r>
              <a:rPr dirty="0" err="1"/>
              <a:t>una</a:t>
            </a:r>
            <a:r>
              <a:rPr dirty="0"/>
              <a:t> </a:t>
            </a:r>
            <a:r>
              <a:rPr dirty="0" err="1"/>
              <a:t>comunità</a:t>
            </a:r>
            <a:r>
              <a:rPr dirty="0"/>
              <a:t> a DD </a:t>
            </a:r>
            <a:r>
              <a:rPr dirty="0" err="1"/>
              <a:t>dopo</a:t>
            </a:r>
            <a:r>
              <a:rPr dirty="0"/>
              <a:t> la </a:t>
            </a:r>
            <a:r>
              <a:rPr dirty="0" err="1"/>
              <a:t>dimissione</a:t>
            </a:r>
            <a:r>
              <a:rPr dirty="0"/>
              <a:t> </a:t>
            </a:r>
            <a:r>
              <a:rPr dirty="0" err="1"/>
              <a:t>dalla</a:t>
            </a:r>
            <a:r>
              <a:rPr dirty="0"/>
              <a:t> REMS o </a:t>
            </a:r>
            <a:r>
              <a:rPr dirty="0" err="1"/>
              <a:t>Comunità</a:t>
            </a:r>
            <a:r>
              <a:rPr dirty="0"/>
              <a:t> </a:t>
            </a:r>
            <a:r>
              <a:rPr dirty="0" err="1" smtClean="0"/>
              <a:t>Psichiatrica</a:t>
            </a:r>
            <a:r>
              <a:rPr lang="it-IT" dirty="0" smtClean="0"/>
              <a:t>.</a:t>
            </a:r>
            <a:endParaRPr dirty="0"/>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Percorsi clinici"/>
          <p:cNvSpPr>
            <a:spLocks noGrp="1"/>
          </p:cNvSpPr>
          <p:nvPr>
            <p:ph type="ctrTitle"/>
          </p:nvPr>
        </p:nvSpPr>
        <p:spPr>
          <a:xfrm>
            <a:off x="-161099" y="3667388"/>
            <a:ext cx="6486370" cy="2442392"/>
          </a:xfrm>
          <a:prstGeom prst="rect">
            <a:avLst/>
          </a:prstGeom>
        </p:spPr>
        <p:txBody>
          <a:bodyPr/>
          <a:lstStyle/>
          <a:p>
            <a:r>
              <a:t>Percorsi clinici</a:t>
            </a:r>
          </a:p>
        </p:txBody>
      </p:sp>
      <p:pic>
        <p:nvPicPr>
          <p:cNvPr id="110" name="FC379C7B-2D55-4F24-A0EF-E61F1C6E19BD-L0-001.jpeg" descr="FC379C7B-2D55-4F24-A0EF-E61F1C6E19BD-L0-001.jpeg"/>
          <p:cNvPicPr>
            <a:picLocks noChangeAspect="1"/>
          </p:cNvPicPr>
          <p:nvPr/>
        </p:nvPicPr>
        <p:blipFill>
          <a:blip r:embed="rId2" cstate="print">
            <a:extLst/>
          </a:blip>
          <a:stretch>
            <a:fillRect/>
          </a:stretch>
        </p:blipFill>
        <p:spPr>
          <a:xfrm>
            <a:off x="1066463" y="435609"/>
            <a:ext cx="7900216" cy="443992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Off val="-8666"/>
          </a:schemeClr>
        </a:solidFill>
        <a:effectLst/>
      </p:bgPr>
    </p:bg>
    <p:spTree>
      <p:nvGrpSpPr>
        <p:cNvPr id="1" name=""/>
        <p:cNvGrpSpPr/>
        <p:nvPr/>
      </p:nvGrpSpPr>
      <p:grpSpPr>
        <a:xfrm>
          <a:off x="0" y="0"/>
          <a:ext cx="0" cy="0"/>
          <a:chOff x="0" y="0"/>
          <a:chExt cx="0" cy="0"/>
        </a:xfrm>
      </p:grpSpPr>
      <p:sp>
        <p:nvSpPr>
          <p:cNvPr id="212" name="Titolo 1"/>
          <p:cNvSpPr>
            <a:spLocks noGrp="1"/>
          </p:cNvSpPr>
          <p:nvPr>
            <p:ph type="title"/>
          </p:nvPr>
        </p:nvSpPr>
        <p:spPr>
          <a:prstGeom prst="rect">
            <a:avLst/>
          </a:prstGeom>
        </p:spPr>
        <p:txBody>
          <a:bodyPr/>
          <a:lstStyle>
            <a:lvl1pPr>
              <a:defRPr sz="3600">
                <a:solidFill>
                  <a:srgbClr val="000000"/>
                </a:solidFill>
              </a:defRPr>
            </a:lvl1pPr>
          </a:lstStyle>
          <a:p>
            <a:r>
              <a:rPr b="1" dirty="0" err="1"/>
              <a:t>Conclusione</a:t>
            </a:r>
            <a:r>
              <a:rPr b="1" dirty="0"/>
              <a:t> WAIS-IV</a:t>
            </a:r>
          </a:p>
        </p:txBody>
      </p:sp>
      <p:pic>
        <p:nvPicPr>
          <p:cNvPr id="213" name="Immagine 4" descr="Immagine 4"/>
          <p:cNvPicPr>
            <a:picLocks noChangeAspect="1"/>
          </p:cNvPicPr>
          <p:nvPr/>
        </p:nvPicPr>
        <p:blipFill>
          <a:blip r:embed="rId2" cstate="print">
            <a:extLst/>
          </a:blip>
          <a:stretch>
            <a:fillRect/>
          </a:stretch>
        </p:blipFill>
        <p:spPr>
          <a:xfrm>
            <a:off x="2627783" y="1152128"/>
            <a:ext cx="4279406" cy="570587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Off val="-8666"/>
          </a:schemeClr>
        </a:solidFill>
        <a:effectLst/>
      </p:bgPr>
    </p:bg>
    <p:spTree>
      <p:nvGrpSpPr>
        <p:cNvPr id="1" name=""/>
        <p:cNvGrpSpPr/>
        <p:nvPr/>
      </p:nvGrpSpPr>
      <p:grpSpPr>
        <a:xfrm>
          <a:off x="0" y="0"/>
          <a:ext cx="0" cy="0"/>
          <a:chOff x="0" y="0"/>
          <a:chExt cx="0" cy="0"/>
        </a:xfrm>
      </p:grpSpPr>
      <p:sp>
        <p:nvSpPr>
          <p:cNvPr id="215" name="Titolo 1"/>
          <p:cNvSpPr>
            <a:spLocks noGrp="1"/>
          </p:cNvSpPr>
          <p:nvPr>
            <p:ph type="title"/>
          </p:nvPr>
        </p:nvSpPr>
        <p:spPr>
          <a:prstGeom prst="rect">
            <a:avLst/>
          </a:prstGeom>
        </p:spPr>
        <p:txBody>
          <a:bodyPr>
            <a:normAutofit fontScale="90000"/>
          </a:bodyPr>
          <a:lstStyle>
            <a:lvl1pPr>
              <a:defRPr sz="3600">
                <a:solidFill>
                  <a:srgbClr val="000000"/>
                </a:solidFill>
              </a:defRPr>
            </a:lvl1pPr>
          </a:lstStyle>
          <a:p>
            <a:r>
              <a:rPr b="1" dirty="0"/>
              <a:t>La </a:t>
            </a:r>
            <a:r>
              <a:rPr b="1" dirty="0" err="1"/>
              <a:t>denuncia</a:t>
            </a:r>
            <a:r>
              <a:rPr b="1" dirty="0"/>
              <a:t> </a:t>
            </a:r>
            <a:r>
              <a:rPr b="1" dirty="0" err="1"/>
              <a:t>della</a:t>
            </a:r>
            <a:r>
              <a:rPr b="1" dirty="0"/>
              <a:t> </a:t>
            </a:r>
            <a:r>
              <a:rPr b="1" dirty="0" err="1"/>
              <a:t>madre</a:t>
            </a:r>
            <a:r>
              <a:rPr b="1" dirty="0"/>
              <a:t> per </a:t>
            </a:r>
            <a:r>
              <a:rPr b="1" dirty="0" err="1"/>
              <a:t>maltrattamento</a:t>
            </a:r>
            <a:endParaRPr b="1" dirty="0"/>
          </a:p>
        </p:txBody>
      </p:sp>
      <p:pic>
        <p:nvPicPr>
          <p:cNvPr id="216" name="Immagine 2" descr="Immagine 2"/>
          <p:cNvPicPr>
            <a:picLocks noChangeAspect="1"/>
          </p:cNvPicPr>
          <p:nvPr/>
        </p:nvPicPr>
        <p:blipFill>
          <a:blip r:embed="rId2" cstate="print">
            <a:extLst/>
          </a:blip>
          <a:stretch>
            <a:fillRect/>
          </a:stretch>
        </p:blipFill>
        <p:spPr>
          <a:xfrm rot="10800000">
            <a:off x="0" y="1628799"/>
            <a:ext cx="9144000" cy="455545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lumOff val="-8666"/>
          </a:schemeClr>
        </a:solidFill>
        <a:effectLst/>
      </p:bgPr>
    </p:bg>
    <p:spTree>
      <p:nvGrpSpPr>
        <p:cNvPr id="1" name=""/>
        <p:cNvGrpSpPr/>
        <p:nvPr/>
      </p:nvGrpSpPr>
      <p:grpSpPr>
        <a:xfrm>
          <a:off x="0" y="0"/>
          <a:ext cx="0" cy="0"/>
          <a:chOff x="0" y="0"/>
          <a:chExt cx="0" cy="0"/>
        </a:xfrm>
      </p:grpSpPr>
      <p:sp>
        <p:nvSpPr>
          <p:cNvPr id="218" name="Titolo 1"/>
          <p:cNvSpPr>
            <a:spLocks noGrp="1"/>
          </p:cNvSpPr>
          <p:nvPr>
            <p:ph type="title"/>
          </p:nvPr>
        </p:nvSpPr>
        <p:spPr>
          <a:xfrm>
            <a:off x="457200" y="18067"/>
            <a:ext cx="8686800" cy="1582133"/>
          </a:xfrm>
          <a:prstGeom prst="rect">
            <a:avLst/>
          </a:prstGeom>
        </p:spPr>
        <p:txBody>
          <a:bodyPr/>
          <a:lstStyle/>
          <a:p>
            <a:pPr>
              <a:defRPr sz="3600">
                <a:solidFill>
                  <a:srgbClr val="000000"/>
                </a:solidFill>
              </a:defRPr>
            </a:pPr>
            <a:r>
              <a:rPr b="1" dirty="0" err="1"/>
              <a:t>Ordinanza</a:t>
            </a:r>
            <a:r>
              <a:rPr b="1" dirty="0"/>
              <a:t> </a:t>
            </a:r>
            <a:r>
              <a:rPr b="1" dirty="0" err="1"/>
              <a:t>emessa</a:t>
            </a:r>
            <a:r>
              <a:rPr b="1" dirty="0"/>
              <a:t> </a:t>
            </a:r>
            <a:r>
              <a:rPr b="1" dirty="0" err="1"/>
              <a:t>dal</a:t>
            </a:r>
            <a:r>
              <a:rPr b="1" dirty="0"/>
              <a:t> GIP </a:t>
            </a:r>
          </a:p>
          <a:p>
            <a:pPr>
              <a:defRPr sz="3600">
                <a:solidFill>
                  <a:srgbClr val="000000"/>
                </a:solidFill>
              </a:defRPr>
            </a:pPr>
            <a:r>
              <a:rPr b="1" dirty="0" err="1"/>
              <a:t>Problematiche</a:t>
            </a:r>
            <a:r>
              <a:rPr b="1" dirty="0"/>
              <a:t> </a:t>
            </a:r>
            <a:r>
              <a:rPr b="1" dirty="0" err="1"/>
              <a:t>di</a:t>
            </a:r>
            <a:r>
              <a:rPr b="1" dirty="0"/>
              <a:t> </a:t>
            </a:r>
            <a:r>
              <a:rPr b="1" dirty="0" err="1"/>
              <a:t>rientro</a:t>
            </a:r>
            <a:r>
              <a:rPr b="1" dirty="0"/>
              <a:t> al </a:t>
            </a:r>
            <a:r>
              <a:rPr b="1" dirty="0" err="1"/>
              <a:t>domicilio</a:t>
            </a:r>
            <a:endParaRPr b="1" dirty="0"/>
          </a:p>
        </p:txBody>
      </p:sp>
      <p:pic>
        <p:nvPicPr>
          <p:cNvPr id="219" name="Immagine 8" descr="Immagine 8"/>
          <p:cNvPicPr>
            <a:picLocks noChangeAspect="1"/>
          </p:cNvPicPr>
          <p:nvPr/>
        </p:nvPicPr>
        <p:blipFill>
          <a:blip r:embed="rId2" cstate="print">
            <a:extLst/>
          </a:blip>
          <a:stretch>
            <a:fillRect/>
          </a:stretch>
        </p:blipFill>
        <p:spPr>
          <a:xfrm rot="10800000">
            <a:off x="1168386" y="1311558"/>
            <a:ext cx="6807228" cy="527982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5">
            <a:lumOff val="-8666"/>
          </a:schemeClr>
        </a:solidFill>
        <a:effectLst/>
      </p:bgPr>
    </p:bg>
    <p:spTree>
      <p:nvGrpSpPr>
        <p:cNvPr id="1" name=""/>
        <p:cNvGrpSpPr/>
        <p:nvPr/>
      </p:nvGrpSpPr>
      <p:grpSpPr>
        <a:xfrm>
          <a:off x="0" y="0"/>
          <a:ext cx="0" cy="0"/>
          <a:chOff x="0" y="0"/>
          <a:chExt cx="0" cy="0"/>
        </a:xfrm>
      </p:grpSpPr>
      <p:sp>
        <p:nvSpPr>
          <p:cNvPr id="240" name="Titolo 4"/>
          <p:cNvSpPr>
            <a:spLocks noGrp="1"/>
          </p:cNvSpPr>
          <p:nvPr>
            <p:ph type="title"/>
          </p:nvPr>
        </p:nvSpPr>
        <p:spPr>
          <a:xfrm>
            <a:off x="539552" y="0"/>
            <a:ext cx="8229600" cy="1080121"/>
          </a:xfrm>
          <a:prstGeom prst="rect">
            <a:avLst/>
          </a:prstGeom>
        </p:spPr>
        <p:txBody>
          <a:bodyPr/>
          <a:lstStyle>
            <a:lvl1pPr>
              <a:defRPr sz="3200">
                <a:solidFill>
                  <a:srgbClr val="000000"/>
                </a:solidFill>
              </a:defRPr>
            </a:lvl1pPr>
          </a:lstStyle>
          <a:p>
            <a:r>
              <a:rPr lang="it-IT" b="1" dirty="0" smtClean="0"/>
              <a:t>P</a:t>
            </a:r>
            <a:r>
              <a:rPr b="1" dirty="0" err="1" smtClean="0"/>
              <a:t>rossima</a:t>
            </a:r>
            <a:r>
              <a:rPr lang="it-IT" b="1" dirty="0" smtClean="0"/>
              <a:t> u</a:t>
            </a:r>
            <a:r>
              <a:rPr b="1" dirty="0" err="1" smtClean="0"/>
              <a:t>dienza</a:t>
            </a:r>
            <a:r>
              <a:rPr b="1" dirty="0" smtClean="0"/>
              <a:t> </a:t>
            </a:r>
            <a:r>
              <a:rPr b="1" dirty="0"/>
              <a:t>del </a:t>
            </a:r>
            <a:r>
              <a:rPr b="1" dirty="0" smtClean="0"/>
              <a:t>14.06.2017</a:t>
            </a:r>
            <a:r>
              <a:rPr lang="it-IT" b="1" dirty="0" smtClean="0"/>
              <a:t/>
            </a:r>
            <a:br>
              <a:rPr lang="it-IT" b="1" dirty="0" smtClean="0"/>
            </a:br>
            <a:r>
              <a:rPr lang="it-IT" b="1" dirty="0" smtClean="0"/>
              <a:t>V sezione penale </a:t>
            </a:r>
            <a:endParaRPr b="1" dirty="0"/>
          </a:p>
        </p:txBody>
      </p:sp>
      <p:pic>
        <p:nvPicPr>
          <p:cNvPr id="241" name="Immagine 2" descr="Immagine 2"/>
          <p:cNvPicPr>
            <a:picLocks noChangeAspect="1"/>
          </p:cNvPicPr>
          <p:nvPr/>
        </p:nvPicPr>
        <p:blipFill>
          <a:blip r:embed="rId2" cstate="print">
            <a:extLst/>
          </a:blip>
          <a:stretch>
            <a:fillRect/>
          </a:stretch>
        </p:blipFill>
        <p:spPr>
          <a:xfrm>
            <a:off x="2015350" y="1268760"/>
            <a:ext cx="5220946" cy="558924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5">
            <a:lumOff val="-8666"/>
          </a:schemeClr>
        </a:solidFill>
        <a:effectLst/>
      </p:bgPr>
    </p:bg>
    <p:spTree>
      <p:nvGrpSpPr>
        <p:cNvPr id="1" name=""/>
        <p:cNvGrpSpPr/>
        <p:nvPr/>
      </p:nvGrpSpPr>
      <p:grpSpPr>
        <a:xfrm>
          <a:off x="0" y="0"/>
          <a:ext cx="0" cy="0"/>
          <a:chOff x="0" y="0"/>
          <a:chExt cx="0" cy="0"/>
        </a:xfrm>
      </p:grpSpPr>
      <p:sp>
        <p:nvSpPr>
          <p:cNvPr id="243" name="Titolo 3"/>
          <p:cNvSpPr>
            <a:spLocks noGrp="1"/>
          </p:cNvSpPr>
          <p:nvPr>
            <p:ph type="title"/>
          </p:nvPr>
        </p:nvSpPr>
        <p:spPr>
          <a:xfrm>
            <a:off x="556784" y="515805"/>
            <a:ext cx="8616316" cy="5386930"/>
          </a:xfrm>
          <a:prstGeom prst="rect">
            <a:avLst/>
          </a:prstGeom>
        </p:spPr>
        <p:txBody>
          <a:bodyPr>
            <a:normAutofit fontScale="90000"/>
          </a:bodyPr>
          <a:lstStyle/>
          <a:p>
            <a:pPr defTabSz="813816">
              <a:defRPr sz="4400">
                <a:solidFill>
                  <a:srgbClr val="000000"/>
                </a:solidFill>
              </a:defRPr>
            </a:pPr>
            <a:r>
              <a:rPr dirty="0" err="1"/>
              <a:t>Relazione</a:t>
            </a:r>
            <a:r>
              <a:rPr dirty="0"/>
              <a:t> </a:t>
            </a:r>
            <a:r>
              <a:rPr dirty="0" err="1"/>
              <a:t>condivisa</a:t>
            </a:r>
            <a:r>
              <a:rPr dirty="0"/>
              <a:t> </a:t>
            </a:r>
          </a:p>
          <a:p>
            <a:pPr defTabSz="813816">
              <a:defRPr sz="4400">
                <a:solidFill>
                  <a:srgbClr val="000000"/>
                </a:solidFill>
              </a:defRPr>
            </a:pPr>
            <a:r>
              <a:rPr lang="it-IT" dirty="0" err="1" smtClean="0"/>
              <a:t>t</a:t>
            </a:r>
            <a:r>
              <a:rPr dirty="0" err="1" smtClean="0"/>
              <a:t>ra</a:t>
            </a:r>
            <a:r>
              <a:rPr dirty="0" smtClean="0"/>
              <a:t> </a:t>
            </a:r>
            <a:r>
              <a:rPr dirty="0"/>
              <a:t>REMS e DSM</a:t>
            </a:r>
          </a:p>
          <a:p>
            <a:pPr defTabSz="813816">
              <a:defRPr sz="4400">
                <a:solidFill>
                  <a:srgbClr val="000000"/>
                </a:solidFill>
              </a:defRPr>
            </a:pPr>
            <a:endParaRPr dirty="0"/>
          </a:p>
          <a:p>
            <a:pPr defTabSz="813816">
              <a:defRPr sz="4400">
                <a:solidFill>
                  <a:srgbClr val="000000"/>
                </a:solidFill>
              </a:defRPr>
            </a:pPr>
            <a:r>
              <a:rPr dirty="0" err="1"/>
              <a:t>Da</a:t>
            </a:r>
            <a:r>
              <a:rPr dirty="0"/>
              <a:t> far </a:t>
            </a:r>
            <a:r>
              <a:rPr dirty="0" err="1"/>
              <a:t>pervenire</a:t>
            </a:r>
            <a:r>
              <a:rPr dirty="0"/>
              <a:t> </a:t>
            </a:r>
            <a:r>
              <a:rPr dirty="0" err="1"/>
              <a:t>all'udienza</a:t>
            </a:r>
            <a:r>
              <a:rPr dirty="0"/>
              <a:t> </a:t>
            </a:r>
            <a:r>
              <a:rPr dirty="0" err="1"/>
              <a:t>che</a:t>
            </a:r>
            <a:r>
              <a:rPr dirty="0"/>
              <a:t> </a:t>
            </a:r>
            <a:r>
              <a:rPr dirty="0" err="1"/>
              <a:t>si</a:t>
            </a:r>
            <a:r>
              <a:rPr dirty="0"/>
              <a:t> </a:t>
            </a:r>
            <a:r>
              <a:rPr dirty="0" err="1"/>
              <a:t>esprima</a:t>
            </a:r>
            <a:r>
              <a:rPr dirty="0"/>
              <a:t> </a:t>
            </a:r>
            <a:r>
              <a:rPr dirty="0" err="1"/>
              <a:t>sulla</a:t>
            </a:r>
            <a:r>
              <a:rPr dirty="0"/>
              <a:t>:</a:t>
            </a:r>
          </a:p>
          <a:p>
            <a:pPr defTabSz="813816">
              <a:defRPr sz="4400">
                <a:solidFill>
                  <a:srgbClr val="000000"/>
                </a:solidFill>
              </a:defRPr>
            </a:pPr>
            <a:r>
              <a:rPr dirty="0"/>
              <a:t>- </a:t>
            </a:r>
            <a:r>
              <a:rPr dirty="0" err="1"/>
              <a:t>imputabilità</a:t>
            </a:r>
            <a:endParaRPr dirty="0"/>
          </a:p>
          <a:p>
            <a:pPr defTabSz="813816">
              <a:defRPr sz="4400">
                <a:solidFill>
                  <a:srgbClr val="000000"/>
                </a:solidFill>
              </a:defRPr>
            </a:pPr>
            <a:r>
              <a:rPr dirty="0"/>
              <a:t>- </a:t>
            </a:r>
            <a:r>
              <a:rPr dirty="0" err="1"/>
              <a:t>pericolosita</a:t>
            </a:r>
            <a:endParaRPr dirty="0"/>
          </a:p>
          <a:p>
            <a:pPr defTabSz="813816">
              <a:defRPr sz="4400">
                <a:solidFill>
                  <a:srgbClr val="000000"/>
                </a:solidFill>
              </a:defRPr>
            </a:pPr>
            <a:r>
              <a:rPr dirty="0"/>
              <a:t>- </a:t>
            </a:r>
            <a:r>
              <a:rPr dirty="0" err="1"/>
              <a:t>capacità</a:t>
            </a:r>
            <a:r>
              <a:rPr dirty="0"/>
              <a:t> </a:t>
            </a:r>
            <a:r>
              <a:rPr dirty="0" err="1"/>
              <a:t>di</a:t>
            </a:r>
            <a:r>
              <a:rPr dirty="0"/>
              <a:t> stare in </a:t>
            </a:r>
            <a:r>
              <a:rPr dirty="0" err="1" smtClean="0"/>
              <a:t>giudizio</a:t>
            </a:r>
            <a:r>
              <a:rPr lang="it-IT" dirty="0" smtClean="0"/>
              <a:t/>
            </a:r>
            <a:br>
              <a:rPr lang="it-IT" dirty="0" smtClean="0"/>
            </a:br>
            <a:r>
              <a:rPr lang="it-IT" dirty="0" smtClean="0"/>
              <a:t/>
            </a:r>
            <a:br>
              <a:rPr lang="it-IT" dirty="0" smtClean="0"/>
            </a:br>
            <a:r>
              <a:rPr lang="it-IT" i="1" dirty="0" smtClean="0"/>
              <a:t>necessità di valutazione peritale</a:t>
            </a:r>
            <a:endParaRPr i="1" dirty="0"/>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45" name="Titolo 1"/>
          <p:cNvSpPr>
            <a:spLocks noGrp="1"/>
          </p:cNvSpPr>
          <p:nvPr>
            <p:ph type="title"/>
          </p:nvPr>
        </p:nvSpPr>
        <p:spPr>
          <a:prstGeom prst="rect">
            <a:avLst/>
          </a:prstGeom>
        </p:spPr>
        <p:txBody>
          <a:bodyPr>
            <a:normAutofit fontScale="90000"/>
          </a:bodyPr>
          <a:lstStyle>
            <a:lvl1pPr>
              <a:defRPr>
                <a:solidFill>
                  <a:srgbClr val="000000"/>
                </a:solidFill>
              </a:defRPr>
            </a:lvl1pPr>
          </a:lstStyle>
          <a:p>
            <a:r>
              <a:rPr lang="it-IT" sz="4000" b="1" i="1" dirty="0" err="1" smtClean="0">
                <a:solidFill>
                  <a:srgbClr val="002060"/>
                </a:solidFill>
              </a:rPr>
              <a:t>…per</a:t>
            </a:r>
            <a:r>
              <a:rPr lang="it-IT" sz="4000" b="1" i="1" dirty="0" smtClean="0">
                <a:solidFill>
                  <a:srgbClr val="002060"/>
                </a:solidFill>
              </a:rPr>
              <a:t> la discussione </a:t>
            </a:r>
            <a:r>
              <a:rPr lang="it-IT" sz="4000" dirty="0" smtClean="0"/>
              <a:t/>
            </a:r>
            <a:br>
              <a:rPr lang="it-IT" sz="4000" dirty="0" smtClean="0"/>
            </a:br>
            <a:endParaRPr sz="4000" dirty="0"/>
          </a:p>
        </p:txBody>
      </p:sp>
      <p:sp>
        <p:nvSpPr>
          <p:cNvPr id="246" name="È valida e completa la Documentazione clinica utilizzata dal Giudice  nel primo provvedimento?"/>
          <p:cNvSpPr/>
          <p:nvPr/>
        </p:nvSpPr>
        <p:spPr>
          <a:xfrm>
            <a:off x="122489" y="1196752"/>
            <a:ext cx="9021511" cy="144016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ormAutofit/>
          </a:bodyPr>
          <a:lstStyle>
            <a:lvl1pPr algn="ctr" defTabSz="603504">
              <a:defRPr sz="3300">
                <a:latin typeface="+mn-lt"/>
                <a:ea typeface="+mn-ea"/>
                <a:cs typeface="+mn-cs"/>
                <a:sym typeface="Corbel"/>
              </a:defRPr>
            </a:lvl1pPr>
          </a:lstStyle>
          <a:p>
            <a:pPr algn="l">
              <a:buFont typeface="Arial" pitchFamily="34" charset="0"/>
              <a:buChar char="•"/>
            </a:pPr>
            <a:r>
              <a:rPr dirty="0"/>
              <a:t> </a:t>
            </a:r>
            <a:r>
              <a:rPr lang="it-IT" sz="3200" dirty="0" smtClean="0"/>
              <a:t>È </a:t>
            </a:r>
            <a:r>
              <a:rPr lang="it-IT" sz="3200" dirty="0" smtClean="0"/>
              <a:t>sufficiente </a:t>
            </a:r>
            <a:r>
              <a:rPr lang="it-IT" sz="3200" dirty="0" smtClean="0"/>
              <a:t>la documentazione clinica utilizzata dal Giudice nel primo provvedimento?</a:t>
            </a:r>
            <a:endParaRPr lang="it-IT" sz="4000" dirty="0" smtClean="0"/>
          </a:p>
        </p:txBody>
      </p:sp>
      <p:sp>
        <p:nvSpPr>
          <p:cNvPr id="247" name="Come arrivare con la documentazione adeguata e completa alle udienze ?"/>
          <p:cNvSpPr/>
          <p:nvPr/>
        </p:nvSpPr>
        <p:spPr>
          <a:xfrm>
            <a:off x="0" y="2204864"/>
            <a:ext cx="9143999" cy="181984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ormAutofit/>
          </a:bodyPr>
          <a:lstStyle>
            <a:lvl1pPr algn="just" defTabSz="758951">
              <a:defRPr sz="4100">
                <a:latin typeface="+mn-lt"/>
                <a:ea typeface="+mn-ea"/>
                <a:cs typeface="+mn-cs"/>
                <a:sym typeface="Corbel"/>
              </a:defRPr>
            </a:lvl1pPr>
          </a:lstStyle>
          <a:p>
            <a:pPr algn="l">
              <a:buFont typeface="Arial" pitchFamily="34" charset="0"/>
              <a:buChar char="•"/>
            </a:pPr>
            <a:r>
              <a:rPr lang="it-IT" dirty="0" smtClean="0"/>
              <a:t> </a:t>
            </a:r>
            <a:r>
              <a:rPr lang="it-IT" sz="3200" dirty="0" smtClean="0"/>
              <a:t>il NFD </a:t>
            </a:r>
            <a:r>
              <a:rPr lang="it-IT" sz="3200" dirty="0" smtClean="0"/>
              <a:t>può rispondere al bisogno di far pervenire una documentazione adeguata e completa alle udienze ?</a:t>
            </a:r>
            <a:endParaRPr lang="it-IT" sz="3200" dirty="0" smtClean="0"/>
          </a:p>
        </p:txBody>
      </p:sp>
      <p:sp>
        <p:nvSpPr>
          <p:cNvPr id="248" name="Nel caso di una imputabilità ( seminfermo o non malato) come si conteggia il tempo della pena  per sentenze su persone a cui la misura è già stata applicata?"/>
          <p:cNvSpPr/>
          <p:nvPr/>
        </p:nvSpPr>
        <p:spPr>
          <a:xfrm>
            <a:off x="0" y="3501008"/>
            <a:ext cx="9144000" cy="144016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ormAutofit/>
          </a:bodyPr>
          <a:lstStyle>
            <a:lvl1pPr algn="ctr" defTabSz="521208">
              <a:defRPr sz="2800">
                <a:latin typeface="+mn-lt"/>
                <a:ea typeface="+mn-ea"/>
                <a:cs typeface="+mn-cs"/>
                <a:sym typeface="Corbel"/>
              </a:defRPr>
            </a:lvl1pPr>
          </a:lstStyle>
          <a:p>
            <a:pPr algn="l">
              <a:buFont typeface="Arial" pitchFamily="34" charset="0"/>
              <a:buChar char="•"/>
            </a:pPr>
            <a:r>
              <a:rPr lang="it-IT" dirty="0" smtClean="0"/>
              <a:t> </a:t>
            </a:r>
            <a:r>
              <a:rPr lang="it-IT" sz="3200" dirty="0" smtClean="0"/>
              <a:t>Nel caso </a:t>
            </a:r>
            <a:r>
              <a:rPr lang="it-IT" sz="3200" dirty="0" smtClean="0"/>
              <a:t>in questione come si conteggerà il tempo della pena se verrà giudicato imputabile</a:t>
            </a:r>
            <a:r>
              <a:rPr lang="it-IT" sz="3200" dirty="0" smtClean="0"/>
              <a:t>?</a:t>
            </a:r>
            <a:endParaRPr lang="it-IT" sz="3200" dirty="0" smtClean="0"/>
          </a:p>
        </p:txBody>
      </p:sp>
      <p:sp>
        <p:nvSpPr>
          <p:cNvPr id="6" name="CasellaDiTesto 5"/>
          <p:cNvSpPr txBox="1"/>
          <p:nvPr/>
        </p:nvSpPr>
        <p:spPr>
          <a:xfrm>
            <a:off x="0" y="4725144"/>
            <a:ext cx="9094874" cy="10772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 typeface="Arial" pitchFamily="34" charset="0"/>
              <a:buChar char="•"/>
              <a:tabLst/>
            </a:pPr>
            <a:r>
              <a:rPr lang="it-IT" sz="3200" dirty="0" smtClean="0">
                <a:latin typeface="+mn-lt"/>
                <a:ea typeface="+mn-ea"/>
                <a:cs typeface="+mn-cs"/>
              </a:rPr>
              <a:t>Come risolvere la difficile comunicazione tra dipartimenti e  </a:t>
            </a:r>
            <a:r>
              <a:rPr lang="it-IT" sz="3200" dirty="0" smtClean="0">
                <a:latin typeface="+mn-lt"/>
                <a:ea typeface="+mn-ea"/>
                <a:cs typeface="+mn-cs"/>
              </a:rPr>
              <a:t>carcere? </a:t>
            </a:r>
            <a:endParaRPr lang="it-IT" sz="3200" dirty="0">
              <a:latin typeface="+mn-lt"/>
              <a:ea typeface="+mn-ea"/>
              <a:cs typeface="+mn-cs"/>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Le indagini…"/>
          <p:cNvSpPr>
            <a:spLocks noGrp="1"/>
          </p:cNvSpPr>
          <p:nvPr>
            <p:ph type="subTitle" idx="1"/>
          </p:nvPr>
        </p:nvSpPr>
        <p:spPr>
          <a:xfrm>
            <a:off x="4359300" y="867162"/>
            <a:ext cx="4550141" cy="5698566"/>
          </a:xfrm>
          <a:prstGeom prst="rect">
            <a:avLst/>
          </a:prstGeom>
        </p:spPr>
        <p:txBody>
          <a:bodyPr/>
          <a:lstStyle/>
          <a:p>
            <a:pPr defTabSz="365759">
              <a:spcBef>
                <a:spcPts val="200"/>
              </a:spcBef>
              <a:defRPr sz="1700"/>
            </a:pPr>
            <a:endParaRPr lang="it-IT" dirty="0" smtClean="0"/>
          </a:p>
          <a:p>
            <a:pPr defTabSz="365759">
              <a:spcBef>
                <a:spcPts val="200"/>
              </a:spcBef>
              <a:defRPr sz="1700"/>
            </a:pPr>
            <a:r>
              <a:rPr b="1" dirty="0" smtClean="0"/>
              <a:t>Le </a:t>
            </a:r>
            <a:r>
              <a:rPr b="1" dirty="0" err="1"/>
              <a:t>indagini</a:t>
            </a:r>
            <a:endParaRPr b="1" dirty="0"/>
          </a:p>
          <a:p>
            <a:pPr defTabSz="365759">
              <a:spcBef>
                <a:spcPts val="200"/>
              </a:spcBef>
              <a:defRPr sz="1700"/>
            </a:pPr>
            <a:r>
              <a:rPr b="1" dirty="0"/>
              <a:t>Il </a:t>
            </a:r>
            <a:r>
              <a:rPr b="1" dirty="0" err="1"/>
              <a:t>giudizio</a:t>
            </a:r>
            <a:r>
              <a:rPr b="1" dirty="0"/>
              <a:t> o </a:t>
            </a:r>
            <a:r>
              <a:rPr b="1" dirty="0" err="1"/>
              <a:t>il</a:t>
            </a:r>
            <a:r>
              <a:rPr b="1" dirty="0"/>
              <a:t> non </a:t>
            </a:r>
            <a:r>
              <a:rPr b="1" dirty="0" err="1"/>
              <a:t>reinvio</a:t>
            </a:r>
            <a:endParaRPr b="1" dirty="0"/>
          </a:p>
          <a:p>
            <a:pPr defTabSz="365759">
              <a:spcBef>
                <a:spcPts val="200"/>
              </a:spcBef>
              <a:defRPr sz="1700"/>
            </a:pPr>
            <a:r>
              <a:rPr b="1" dirty="0"/>
              <a:t>Il </a:t>
            </a:r>
            <a:r>
              <a:rPr b="1" dirty="0" err="1"/>
              <a:t>processo</a:t>
            </a:r>
            <a:endParaRPr b="1" dirty="0"/>
          </a:p>
          <a:p>
            <a:pPr defTabSz="365759">
              <a:spcBef>
                <a:spcPts val="200"/>
              </a:spcBef>
              <a:defRPr sz="1700"/>
            </a:pPr>
            <a:r>
              <a:rPr b="1" dirty="0"/>
              <a:t>Il </a:t>
            </a:r>
            <a:r>
              <a:rPr b="1" dirty="0" err="1"/>
              <a:t>dibattimento</a:t>
            </a:r>
            <a:endParaRPr b="1" dirty="0"/>
          </a:p>
          <a:p>
            <a:pPr defTabSz="365759">
              <a:spcBef>
                <a:spcPts val="200"/>
              </a:spcBef>
              <a:defRPr sz="1700"/>
            </a:pPr>
            <a:r>
              <a:rPr b="1" dirty="0"/>
              <a:t>Il </a:t>
            </a:r>
            <a:r>
              <a:rPr b="1" dirty="0" err="1"/>
              <a:t>riesame</a:t>
            </a:r>
            <a:endParaRPr b="1" dirty="0"/>
          </a:p>
          <a:p>
            <a:pPr defTabSz="365759">
              <a:spcBef>
                <a:spcPts val="200"/>
              </a:spcBef>
              <a:defRPr sz="1700"/>
            </a:pPr>
            <a:endParaRPr dirty="0"/>
          </a:p>
          <a:p>
            <a:pPr defTabSz="365759">
              <a:spcBef>
                <a:spcPts val="200"/>
              </a:spcBef>
              <a:defRPr sz="1700"/>
            </a:pPr>
            <a:endParaRPr dirty="0"/>
          </a:p>
          <a:p>
            <a:pPr defTabSz="365759">
              <a:spcBef>
                <a:spcPts val="200"/>
              </a:spcBef>
              <a:defRPr sz="1700"/>
            </a:pPr>
            <a:r>
              <a:rPr dirty="0" err="1"/>
              <a:t>Nei</a:t>
            </a:r>
            <a:r>
              <a:rPr dirty="0"/>
              <a:t> </a:t>
            </a:r>
            <a:r>
              <a:rPr dirty="0" err="1"/>
              <a:t>pz</a:t>
            </a:r>
            <a:r>
              <a:rPr dirty="0"/>
              <a:t> </a:t>
            </a:r>
            <a:r>
              <a:rPr dirty="0" err="1"/>
              <a:t>psichiatrici</a:t>
            </a:r>
            <a:endParaRPr dirty="0"/>
          </a:p>
          <a:p>
            <a:pPr defTabSz="365759">
              <a:spcBef>
                <a:spcPts val="200"/>
              </a:spcBef>
              <a:defRPr sz="1700"/>
            </a:pPr>
            <a:r>
              <a:rPr dirty="0"/>
              <a:t>(</a:t>
            </a:r>
            <a:r>
              <a:rPr dirty="0" err="1"/>
              <a:t>Infermi</a:t>
            </a:r>
            <a:r>
              <a:rPr dirty="0"/>
              <a:t> ,</a:t>
            </a:r>
            <a:r>
              <a:rPr dirty="0" err="1"/>
              <a:t>Semininfermi</a:t>
            </a:r>
            <a:endParaRPr dirty="0"/>
          </a:p>
          <a:p>
            <a:pPr defTabSz="365759">
              <a:spcBef>
                <a:spcPts val="200"/>
              </a:spcBef>
              <a:defRPr sz="1700"/>
            </a:pPr>
            <a:r>
              <a:rPr dirty="0" err="1"/>
              <a:t>Capaci</a:t>
            </a:r>
            <a:r>
              <a:rPr dirty="0"/>
              <a:t> /</a:t>
            </a:r>
            <a:r>
              <a:rPr dirty="0" err="1"/>
              <a:t>Incapci</a:t>
            </a:r>
            <a:endParaRPr dirty="0"/>
          </a:p>
          <a:p>
            <a:pPr defTabSz="365759">
              <a:spcBef>
                <a:spcPts val="200"/>
              </a:spcBef>
              <a:defRPr sz="1700"/>
            </a:pPr>
            <a:r>
              <a:rPr dirty="0"/>
              <a:t>Di </a:t>
            </a:r>
            <a:r>
              <a:rPr dirty="0" err="1"/>
              <a:t>intendere</a:t>
            </a:r>
            <a:r>
              <a:rPr dirty="0"/>
              <a:t>/ </a:t>
            </a:r>
            <a:r>
              <a:rPr dirty="0" err="1"/>
              <a:t>volere</a:t>
            </a:r>
            <a:endParaRPr dirty="0"/>
          </a:p>
          <a:p>
            <a:pPr defTabSz="365759">
              <a:spcBef>
                <a:spcPts val="200"/>
              </a:spcBef>
              <a:defRPr sz="1700"/>
            </a:pPr>
            <a:r>
              <a:rPr dirty="0"/>
              <a:t>Di stare o non stare in </a:t>
            </a:r>
            <a:r>
              <a:rPr dirty="0" err="1"/>
              <a:t>giudizio</a:t>
            </a:r>
            <a:r>
              <a:rPr dirty="0"/>
              <a:t>)</a:t>
            </a:r>
          </a:p>
        </p:txBody>
      </p:sp>
      <p:pic>
        <p:nvPicPr>
          <p:cNvPr id="113" name="78DD6037-2665-444F-8C12-5C230BB6DF12-L0-001.jpeg" descr="78DD6037-2665-444F-8C12-5C230BB6DF12-L0-001.jpeg"/>
          <p:cNvPicPr>
            <a:picLocks noChangeAspect="1"/>
          </p:cNvPicPr>
          <p:nvPr/>
        </p:nvPicPr>
        <p:blipFill>
          <a:blip r:embed="rId2" cstate="print">
            <a:extLst/>
          </a:blip>
          <a:stretch>
            <a:fillRect/>
          </a:stretch>
        </p:blipFill>
        <p:spPr>
          <a:xfrm>
            <a:off x="604762" y="303128"/>
            <a:ext cx="4001964" cy="6251744"/>
          </a:xfrm>
          <a:prstGeom prst="rect">
            <a:avLst/>
          </a:prstGeom>
          <a:ln w="12700">
            <a:miter lim="400000"/>
          </a:ln>
        </p:spPr>
      </p:pic>
      <p:sp>
        <p:nvSpPr>
          <p:cNvPr id="114" name="Percorsi giudiziari"/>
          <p:cNvSpPr/>
          <p:nvPr/>
        </p:nvSpPr>
        <p:spPr>
          <a:xfrm>
            <a:off x="4807220" y="231361"/>
            <a:ext cx="4390752" cy="92024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lnSpc>
                <a:spcPct val="150000"/>
              </a:lnSpc>
              <a:spcBef>
                <a:spcPts val="600"/>
              </a:spcBef>
              <a:defRPr sz="2800">
                <a:solidFill>
                  <a:srgbClr val="E9EAF0"/>
                </a:solidFill>
                <a:latin typeface="+mn-lt"/>
                <a:ea typeface="+mn-ea"/>
                <a:cs typeface="+mn-cs"/>
                <a:sym typeface="Corbel"/>
              </a:defRPr>
            </a:lvl1pPr>
          </a:lstStyle>
          <a:p>
            <a:r>
              <a:rPr sz="4000" dirty="0" err="1" smtClean="0"/>
              <a:t>Percorsi</a:t>
            </a:r>
            <a:r>
              <a:rPr sz="4000" dirty="0" smtClean="0"/>
              <a:t> </a:t>
            </a:r>
            <a:r>
              <a:rPr sz="4000" dirty="0" err="1"/>
              <a:t>giudiziari</a:t>
            </a:r>
            <a:endParaRPr sz="4000" dirty="0"/>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16" name="Titolo 1"/>
          <p:cNvSpPr>
            <a:spLocks noGrp="1"/>
          </p:cNvSpPr>
          <p:nvPr>
            <p:ph type="title"/>
          </p:nvPr>
        </p:nvSpPr>
        <p:spPr>
          <a:xfrm>
            <a:off x="457199" y="174900"/>
            <a:ext cx="8425644" cy="1974215"/>
          </a:xfrm>
          <a:prstGeom prst="rect">
            <a:avLst/>
          </a:prstGeom>
        </p:spPr>
        <p:txBody>
          <a:bodyPr>
            <a:normAutofit fontScale="90000"/>
          </a:bodyPr>
          <a:lstStyle>
            <a:lvl1pPr>
              <a:defRPr sz="6300">
                <a:solidFill>
                  <a:srgbClr val="000000"/>
                </a:solidFill>
              </a:defRPr>
            </a:lvl1pPr>
          </a:lstStyle>
          <a:p>
            <a:r>
              <a:rPr b="1" dirty="0" err="1"/>
              <a:t>Caso</a:t>
            </a:r>
            <a:r>
              <a:rPr b="1" dirty="0"/>
              <a:t> </a:t>
            </a:r>
            <a:r>
              <a:rPr b="1" dirty="0" err="1"/>
              <a:t>clinico</a:t>
            </a:r>
            <a:r>
              <a:rPr b="1" dirty="0"/>
              <a:t>: D.A. </a:t>
            </a:r>
            <a:r>
              <a:rPr b="1" dirty="0" err="1"/>
              <a:t>diagnosi</a:t>
            </a:r>
            <a:endParaRPr b="1" dirty="0"/>
          </a:p>
        </p:txBody>
      </p:sp>
      <p:sp>
        <p:nvSpPr>
          <p:cNvPr id="117" name="Segnaposto contenuto 2"/>
          <p:cNvSpPr>
            <a:spLocks noGrp="1"/>
          </p:cNvSpPr>
          <p:nvPr>
            <p:ph type="body" idx="1"/>
          </p:nvPr>
        </p:nvSpPr>
        <p:spPr>
          <a:xfrm>
            <a:off x="457200" y="1600200"/>
            <a:ext cx="8229600" cy="4525963"/>
          </a:xfrm>
          <a:prstGeom prst="rect">
            <a:avLst/>
          </a:prstGeom>
        </p:spPr>
        <p:txBody>
          <a:bodyPr>
            <a:normAutofit/>
          </a:bodyPr>
          <a:lstStyle/>
          <a:p>
            <a:pPr marL="347077" indent="-347077" defTabSz="722376">
              <a:spcBef>
                <a:spcPts val="500"/>
              </a:spcBef>
              <a:defRPr sz="2900">
                <a:solidFill>
                  <a:srgbClr val="000000"/>
                </a:solidFill>
              </a:defRPr>
            </a:pPr>
            <a:endParaRPr dirty="0"/>
          </a:p>
          <a:p>
            <a:pPr marL="403360" indent="-403360" defTabSz="722376">
              <a:spcBef>
                <a:spcPts val="500"/>
              </a:spcBef>
              <a:defRPr sz="3300">
                <a:solidFill>
                  <a:srgbClr val="000000"/>
                </a:solidFill>
              </a:defRPr>
            </a:pPr>
            <a:r>
              <a:rPr sz="3600" dirty="0" err="1"/>
              <a:t>Disturbo</a:t>
            </a:r>
            <a:r>
              <a:rPr sz="3600" dirty="0"/>
              <a:t> </a:t>
            </a:r>
            <a:r>
              <a:rPr sz="3600" dirty="0" err="1"/>
              <a:t>Psicotico</a:t>
            </a:r>
            <a:r>
              <a:rPr sz="3600" dirty="0"/>
              <a:t> con </a:t>
            </a:r>
            <a:r>
              <a:rPr sz="3600" dirty="0" err="1"/>
              <a:t>deliri</a:t>
            </a:r>
            <a:r>
              <a:rPr sz="3600" dirty="0"/>
              <a:t> </a:t>
            </a:r>
            <a:r>
              <a:rPr sz="3600" dirty="0" err="1"/>
              <a:t>indotto</a:t>
            </a:r>
            <a:r>
              <a:rPr sz="3600" dirty="0"/>
              <a:t> </a:t>
            </a:r>
            <a:r>
              <a:rPr sz="3600" dirty="0" err="1"/>
              <a:t>da</a:t>
            </a:r>
            <a:r>
              <a:rPr sz="3600" dirty="0"/>
              <a:t> </a:t>
            </a:r>
            <a:r>
              <a:rPr sz="3600" dirty="0" err="1" smtClean="0"/>
              <a:t>droghe</a:t>
            </a:r>
            <a:r>
              <a:rPr lang="it-IT" sz="3600" dirty="0" smtClean="0"/>
              <a:t>   (ICD 10  292.11)  </a:t>
            </a:r>
            <a:endParaRPr sz="3600" dirty="0"/>
          </a:p>
          <a:p>
            <a:pPr marL="403360" indent="-403360" defTabSz="722376">
              <a:spcBef>
                <a:spcPts val="500"/>
              </a:spcBef>
              <a:buNone/>
              <a:defRPr sz="3300">
                <a:solidFill>
                  <a:srgbClr val="000000"/>
                </a:solidFill>
              </a:defRPr>
            </a:pPr>
            <a:endParaRPr sz="3600" dirty="0"/>
          </a:p>
          <a:p>
            <a:pPr marL="403360" indent="-403360" defTabSz="722376">
              <a:spcBef>
                <a:spcPts val="500"/>
              </a:spcBef>
              <a:defRPr sz="3300">
                <a:solidFill>
                  <a:srgbClr val="000000"/>
                </a:solidFill>
              </a:defRPr>
            </a:pPr>
            <a:r>
              <a:rPr sz="3600" dirty="0" err="1"/>
              <a:t>Dipendenza</a:t>
            </a:r>
            <a:r>
              <a:rPr sz="3600" dirty="0"/>
              <a:t> </a:t>
            </a:r>
            <a:r>
              <a:rPr sz="3600" dirty="0" err="1"/>
              <a:t>da</a:t>
            </a:r>
            <a:r>
              <a:rPr sz="3600" dirty="0"/>
              <a:t> </a:t>
            </a:r>
            <a:r>
              <a:rPr sz="3600" dirty="0" err="1" smtClean="0"/>
              <a:t>droghe</a:t>
            </a:r>
            <a:r>
              <a:rPr lang="it-IT" sz="3600" dirty="0" smtClean="0"/>
              <a:t>  (ICD 10   304.81) </a:t>
            </a:r>
            <a:endParaRPr sz="3600" dirty="0"/>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19" name="Titolo 1"/>
          <p:cNvSpPr>
            <a:spLocks noGrp="1"/>
          </p:cNvSpPr>
          <p:nvPr>
            <p:ph type="title"/>
          </p:nvPr>
        </p:nvSpPr>
        <p:spPr>
          <a:prstGeom prst="rect">
            <a:avLst/>
          </a:prstGeom>
        </p:spPr>
        <p:txBody>
          <a:bodyPr>
            <a:normAutofit/>
          </a:bodyPr>
          <a:lstStyle>
            <a:lvl1pPr>
              <a:defRPr sz="5700">
                <a:solidFill>
                  <a:srgbClr val="000000"/>
                </a:solidFill>
              </a:defRPr>
            </a:lvl1pPr>
          </a:lstStyle>
          <a:p>
            <a:r>
              <a:rPr lang="it-IT" b="1" dirty="0" smtClean="0"/>
              <a:t>F</a:t>
            </a:r>
            <a:r>
              <a:rPr b="1" dirty="0" err="1" smtClean="0"/>
              <a:t>amiliarità</a:t>
            </a:r>
            <a:r>
              <a:rPr lang="it-IT" b="1" dirty="0" smtClean="0"/>
              <a:t> </a:t>
            </a:r>
            <a:endParaRPr b="1" dirty="0"/>
          </a:p>
        </p:txBody>
      </p:sp>
      <p:sp>
        <p:nvSpPr>
          <p:cNvPr id="120" name="Segnaposto contenuto 2"/>
          <p:cNvSpPr>
            <a:spLocks noGrp="1"/>
          </p:cNvSpPr>
          <p:nvPr>
            <p:ph type="body" idx="1"/>
          </p:nvPr>
        </p:nvSpPr>
        <p:spPr>
          <a:xfrm>
            <a:off x="457200" y="1600200"/>
            <a:ext cx="8229600" cy="4525963"/>
          </a:xfrm>
          <a:prstGeom prst="rect">
            <a:avLst/>
          </a:prstGeom>
        </p:spPr>
        <p:txBody>
          <a:bodyPr/>
          <a:lstStyle/>
          <a:p>
            <a:pPr marL="439338" indent="-439338">
              <a:lnSpc>
                <a:spcPct val="120000"/>
              </a:lnSpc>
              <a:defRPr sz="2800">
                <a:solidFill>
                  <a:srgbClr val="000000"/>
                </a:solidFill>
              </a:defRPr>
            </a:pPr>
            <a:r>
              <a:t>Nonno paterno aggressivo e iracondo;</a:t>
            </a:r>
          </a:p>
          <a:p>
            <a:pPr marL="439338" indent="-439338">
              <a:lnSpc>
                <a:spcPct val="120000"/>
              </a:lnSpc>
              <a:defRPr sz="2800">
                <a:solidFill>
                  <a:srgbClr val="000000"/>
                </a:solidFill>
              </a:defRPr>
            </a:pPr>
            <a:r>
              <a:t>Padre, zio paterno e fratellastro tossicodipendenti;</a:t>
            </a:r>
          </a:p>
          <a:p>
            <a:pPr marL="439338" indent="-439338">
              <a:lnSpc>
                <a:spcPct val="120000"/>
              </a:lnSpc>
              <a:defRPr sz="2800">
                <a:solidFill>
                  <a:srgbClr val="000000"/>
                </a:solidFill>
              </a:defRPr>
            </a:pPr>
            <a:r>
              <a:t>nonna materna alcool dipendente;</a:t>
            </a:r>
          </a:p>
          <a:p>
            <a:pPr marL="439338" indent="-439338">
              <a:lnSpc>
                <a:spcPct val="120000"/>
              </a:lnSpc>
              <a:defRPr sz="2800">
                <a:solidFill>
                  <a:srgbClr val="000000"/>
                </a:solidFill>
              </a:defRPr>
            </a:pPr>
            <a:r>
              <a:t>Madre con passato di tossicodipendenza con reclusione per spaccio insieme al padre </a:t>
            </a:r>
          </a:p>
          <a:p>
            <a:pPr marL="439338" indent="-439338">
              <a:lnSpc>
                <a:spcPct val="120000"/>
              </a:lnSpc>
              <a:buSzTx/>
              <a:buNone/>
              <a:defRPr sz="2800">
                <a:solidFill>
                  <a:srgbClr val="000000"/>
                </a:solidFill>
              </a:defRPr>
            </a:pPr>
            <a:r>
              <a:t> </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22" name="Titolo 1"/>
          <p:cNvSpPr>
            <a:spLocks noGrp="1"/>
          </p:cNvSpPr>
          <p:nvPr>
            <p:ph type="title"/>
          </p:nvPr>
        </p:nvSpPr>
        <p:spPr>
          <a:prstGeom prst="rect">
            <a:avLst/>
          </a:prstGeom>
        </p:spPr>
        <p:txBody>
          <a:bodyPr/>
          <a:lstStyle>
            <a:lvl1pPr>
              <a:defRPr sz="5700">
                <a:solidFill>
                  <a:srgbClr val="000000"/>
                </a:solidFill>
              </a:defRPr>
            </a:lvl1pPr>
          </a:lstStyle>
          <a:p>
            <a:r>
              <a:rPr lang="it-IT" b="1" dirty="0" smtClean="0"/>
              <a:t>A</a:t>
            </a:r>
            <a:r>
              <a:rPr b="1" dirty="0" err="1" smtClean="0"/>
              <a:t>namnesi</a:t>
            </a:r>
            <a:r>
              <a:rPr lang="it-IT" b="1" dirty="0" smtClean="0"/>
              <a:t> </a:t>
            </a:r>
            <a:r>
              <a:rPr b="1" dirty="0" err="1" smtClean="0"/>
              <a:t>personale</a:t>
            </a:r>
            <a:endParaRPr b="1" dirty="0"/>
          </a:p>
        </p:txBody>
      </p:sp>
      <p:sp>
        <p:nvSpPr>
          <p:cNvPr id="123" name="Segnaposto contenuto 2"/>
          <p:cNvSpPr>
            <a:spLocks noGrp="1"/>
          </p:cNvSpPr>
          <p:nvPr>
            <p:ph type="body" idx="1"/>
          </p:nvPr>
        </p:nvSpPr>
        <p:spPr>
          <a:xfrm>
            <a:off x="457200" y="1600200"/>
            <a:ext cx="8229600" cy="4525963"/>
          </a:xfrm>
          <a:prstGeom prst="rect">
            <a:avLst/>
          </a:prstGeom>
        </p:spPr>
        <p:txBody>
          <a:bodyPr/>
          <a:lstStyle/>
          <a:p>
            <a:pPr marL="439338" indent="-439338">
              <a:lnSpc>
                <a:spcPct val="120000"/>
              </a:lnSpc>
              <a:defRPr sz="2200">
                <a:solidFill>
                  <a:srgbClr val="000000"/>
                </a:solidFill>
              </a:defRPr>
            </a:pPr>
            <a:r>
              <a:t>Il padre non desidera la nascita di D.A in quanto ha già tre figli dalla precedente moglie;</a:t>
            </a:r>
          </a:p>
          <a:p>
            <a:pPr marL="439338" indent="-439338">
              <a:lnSpc>
                <a:spcPct val="120000"/>
              </a:lnSpc>
              <a:defRPr sz="2200">
                <a:solidFill>
                  <a:srgbClr val="000000"/>
                </a:solidFill>
              </a:defRPr>
            </a:pPr>
            <a:r>
              <a:t>Quando il pz ha 5 anni il padre viene incarcerato, la madre trova lavoro e A.viene affidato alle cure di una zia paterna;</a:t>
            </a:r>
          </a:p>
          <a:p>
            <a:pPr marL="439338" indent="-439338">
              <a:lnSpc>
                <a:spcPct val="120000"/>
              </a:lnSpc>
              <a:defRPr sz="2200">
                <a:solidFill>
                  <a:srgbClr val="000000"/>
                </a:solidFill>
              </a:defRPr>
            </a:pPr>
            <a:r>
              <a:t>A. cresce con i due cugini;</a:t>
            </a:r>
          </a:p>
          <a:p>
            <a:pPr marL="439338" indent="-439338">
              <a:lnSpc>
                <a:spcPct val="120000"/>
              </a:lnSpc>
              <a:defRPr sz="2200">
                <a:solidFill>
                  <a:srgbClr val="000000"/>
                </a:solidFill>
              </a:defRPr>
            </a:pPr>
            <a:r>
              <a:t>All’età di 2 anni (1993) i genitori si separano (padre “disturbato”), viene affidato dal tribunale dei minori alla zia paterna ( la famiglia materna viene giudicata inaffidabile). Il nucleo viene seguito dai servizi sociali territoriali</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25" name="Titolo 3"/>
          <p:cNvSpPr>
            <a:spLocks noGrp="1"/>
          </p:cNvSpPr>
          <p:nvPr>
            <p:ph type="title"/>
          </p:nvPr>
        </p:nvSpPr>
        <p:spPr>
          <a:prstGeom prst="rect">
            <a:avLst/>
          </a:prstGeom>
        </p:spPr>
        <p:txBody>
          <a:bodyPr/>
          <a:lstStyle>
            <a:lvl1pPr defTabSz="749808">
              <a:defRPr sz="3600">
                <a:solidFill>
                  <a:srgbClr val="000000"/>
                </a:solidFill>
              </a:defRPr>
            </a:lvl1pPr>
          </a:lstStyle>
          <a:p>
            <a:r>
              <a:rPr b="1" dirty="0" err="1"/>
              <a:t>Anamnesi</a:t>
            </a:r>
            <a:r>
              <a:rPr b="1" dirty="0"/>
              <a:t> </a:t>
            </a:r>
            <a:r>
              <a:rPr b="1" dirty="0" err="1"/>
              <a:t>psicopatologica</a:t>
            </a:r>
            <a:r>
              <a:rPr b="1" dirty="0"/>
              <a:t> </a:t>
            </a:r>
            <a:r>
              <a:rPr b="1" dirty="0" err="1"/>
              <a:t>remota</a:t>
            </a:r>
            <a:endParaRPr b="1" dirty="0"/>
          </a:p>
        </p:txBody>
      </p:sp>
      <p:sp>
        <p:nvSpPr>
          <p:cNvPr id="126" name="Segnaposto contenuto 4"/>
          <p:cNvSpPr>
            <a:spLocks noGrp="1"/>
          </p:cNvSpPr>
          <p:nvPr>
            <p:ph type="body" idx="1"/>
          </p:nvPr>
        </p:nvSpPr>
        <p:spPr>
          <a:xfrm>
            <a:off x="457200" y="1600200"/>
            <a:ext cx="8229600" cy="4525963"/>
          </a:xfrm>
          <a:prstGeom prst="rect">
            <a:avLst/>
          </a:prstGeom>
        </p:spPr>
        <p:txBody>
          <a:bodyPr/>
          <a:lstStyle/>
          <a:p>
            <a:pPr>
              <a:lnSpc>
                <a:spcPct val="120000"/>
              </a:lnSpc>
              <a:defRPr sz="2900">
                <a:solidFill>
                  <a:srgbClr val="000000"/>
                </a:solidFill>
              </a:defRPr>
            </a:pPr>
            <a:r>
              <a:rPr dirty="0" err="1"/>
              <a:t>Carattere</a:t>
            </a:r>
            <a:r>
              <a:rPr dirty="0"/>
              <a:t>: </a:t>
            </a:r>
            <a:r>
              <a:rPr dirty="0" err="1"/>
              <a:t>insicuro</a:t>
            </a:r>
            <a:r>
              <a:rPr dirty="0"/>
              <a:t>, </a:t>
            </a:r>
            <a:r>
              <a:rPr dirty="0" err="1"/>
              <a:t>timido</a:t>
            </a:r>
            <a:r>
              <a:rPr dirty="0"/>
              <a:t>, </a:t>
            </a:r>
            <a:r>
              <a:rPr dirty="0" err="1"/>
              <a:t>permaloso</a:t>
            </a:r>
            <a:r>
              <a:rPr dirty="0"/>
              <a:t>, </a:t>
            </a:r>
            <a:r>
              <a:rPr dirty="0" err="1"/>
              <a:t>difficoltà</a:t>
            </a:r>
            <a:r>
              <a:rPr dirty="0"/>
              <a:t> </a:t>
            </a:r>
            <a:r>
              <a:rPr dirty="0" err="1"/>
              <a:t>relazionali</a:t>
            </a:r>
            <a:r>
              <a:rPr dirty="0"/>
              <a:t> con le </a:t>
            </a:r>
            <a:r>
              <a:rPr dirty="0" err="1"/>
              <a:t>ragazze</a:t>
            </a:r>
            <a:r>
              <a:rPr dirty="0"/>
              <a:t>, allegro e </a:t>
            </a:r>
            <a:r>
              <a:rPr dirty="0" err="1"/>
              <a:t>gioviale</a:t>
            </a:r>
            <a:r>
              <a:rPr dirty="0"/>
              <a:t> in </a:t>
            </a:r>
            <a:r>
              <a:rPr dirty="0" err="1"/>
              <a:t>famiglia</a:t>
            </a:r>
            <a:endParaRPr dirty="0"/>
          </a:p>
          <a:p>
            <a:pPr>
              <a:lnSpc>
                <a:spcPct val="120000"/>
              </a:lnSpc>
              <a:defRPr sz="2900">
                <a:solidFill>
                  <a:srgbClr val="000000"/>
                </a:solidFill>
              </a:defRPr>
            </a:pPr>
            <a:r>
              <a:rPr dirty="0" err="1"/>
              <a:t>Tratti</a:t>
            </a:r>
            <a:r>
              <a:rPr dirty="0"/>
              <a:t> </a:t>
            </a:r>
            <a:r>
              <a:rPr dirty="0" err="1"/>
              <a:t>di</a:t>
            </a:r>
            <a:r>
              <a:rPr dirty="0"/>
              <a:t> </a:t>
            </a:r>
            <a:r>
              <a:rPr dirty="0" err="1"/>
              <a:t>personalità</a:t>
            </a:r>
            <a:r>
              <a:rPr dirty="0"/>
              <a:t> </a:t>
            </a:r>
            <a:r>
              <a:rPr dirty="0" err="1"/>
              <a:t>simili</a:t>
            </a:r>
            <a:r>
              <a:rPr dirty="0"/>
              <a:t> al padre: </a:t>
            </a:r>
            <a:r>
              <a:rPr dirty="0" err="1"/>
              <a:t>violento</a:t>
            </a:r>
            <a:r>
              <a:rPr dirty="0"/>
              <a:t>, </a:t>
            </a:r>
            <a:r>
              <a:rPr dirty="0" err="1"/>
              <a:t>irascibile</a:t>
            </a:r>
            <a:r>
              <a:rPr dirty="0"/>
              <a:t>, </a:t>
            </a:r>
            <a:r>
              <a:rPr dirty="0" err="1"/>
              <a:t>acritico</a:t>
            </a:r>
            <a:r>
              <a:rPr dirty="0"/>
              <a:t>. </a:t>
            </a:r>
            <a:r>
              <a:rPr dirty="0" err="1"/>
              <a:t>Frequenta</a:t>
            </a:r>
            <a:r>
              <a:rPr dirty="0"/>
              <a:t> </a:t>
            </a:r>
            <a:r>
              <a:rPr dirty="0" err="1"/>
              <a:t>ambienti</a:t>
            </a:r>
            <a:r>
              <a:rPr dirty="0"/>
              <a:t> </a:t>
            </a:r>
            <a:r>
              <a:rPr dirty="0" err="1"/>
              <a:t>antisociali</a:t>
            </a:r>
            <a:r>
              <a:rPr dirty="0"/>
              <a:t>: </a:t>
            </a:r>
            <a:r>
              <a:rPr dirty="0" err="1"/>
              <a:t>fuma</a:t>
            </a:r>
            <a:r>
              <a:rPr dirty="0"/>
              <a:t> hashish, </a:t>
            </a:r>
            <a:r>
              <a:rPr dirty="0" err="1"/>
              <a:t>spaccia</a:t>
            </a:r>
            <a:r>
              <a:rPr dirty="0"/>
              <a:t>, </a:t>
            </a:r>
            <a:r>
              <a:rPr dirty="0" err="1"/>
              <a:t>ruba</a:t>
            </a:r>
            <a:r>
              <a:rPr dirty="0"/>
              <a:t> </a:t>
            </a:r>
            <a:r>
              <a:rPr dirty="0" err="1"/>
              <a:t>motorini</a:t>
            </a:r>
            <a:r>
              <a:rPr dirty="0"/>
              <a:t> per </a:t>
            </a:r>
            <a:r>
              <a:rPr dirty="0" err="1"/>
              <a:t>procurarsi</a:t>
            </a:r>
            <a:r>
              <a:rPr dirty="0"/>
              <a:t> </a:t>
            </a:r>
            <a:r>
              <a:rPr dirty="0" err="1"/>
              <a:t>pezzi</a:t>
            </a:r>
            <a:r>
              <a:rPr dirty="0"/>
              <a:t> </a:t>
            </a:r>
            <a:r>
              <a:rPr dirty="0" err="1"/>
              <a:t>di</a:t>
            </a:r>
            <a:r>
              <a:rPr dirty="0"/>
              <a:t> </a:t>
            </a:r>
            <a:r>
              <a:rPr dirty="0" err="1"/>
              <a:t>ricambio</a:t>
            </a:r>
            <a:endParaRPr dirty="0"/>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28" name="Titolo 3"/>
          <p:cNvSpPr>
            <a:spLocks noGrp="1"/>
          </p:cNvSpPr>
          <p:nvPr>
            <p:ph type="title"/>
          </p:nvPr>
        </p:nvSpPr>
        <p:spPr>
          <a:prstGeom prst="rect">
            <a:avLst/>
          </a:prstGeom>
        </p:spPr>
        <p:txBody>
          <a:bodyPr/>
          <a:lstStyle>
            <a:lvl1pPr>
              <a:defRPr>
                <a:solidFill>
                  <a:srgbClr val="000000"/>
                </a:solidFill>
              </a:defRPr>
            </a:lvl1pPr>
          </a:lstStyle>
          <a:p>
            <a:r>
              <a:rPr b="1" dirty="0" err="1"/>
              <a:t>Fase</a:t>
            </a:r>
            <a:r>
              <a:rPr b="1" dirty="0"/>
              <a:t> </a:t>
            </a:r>
            <a:r>
              <a:rPr b="1" dirty="0" err="1"/>
              <a:t>premorbosa</a:t>
            </a:r>
            <a:endParaRPr b="1" dirty="0"/>
          </a:p>
        </p:txBody>
      </p:sp>
      <p:sp>
        <p:nvSpPr>
          <p:cNvPr id="129" name="Segnaposto contenuto 4"/>
          <p:cNvSpPr>
            <a:spLocks noGrp="1"/>
          </p:cNvSpPr>
          <p:nvPr>
            <p:ph type="body" idx="1"/>
          </p:nvPr>
        </p:nvSpPr>
        <p:spPr>
          <a:xfrm>
            <a:off x="457200" y="1600200"/>
            <a:ext cx="8229600" cy="4525963"/>
          </a:xfrm>
          <a:prstGeom prst="rect">
            <a:avLst/>
          </a:prstGeom>
        </p:spPr>
        <p:txBody>
          <a:bodyPr/>
          <a:lstStyle/>
          <a:p>
            <a:pPr>
              <a:lnSpc>
                <a:spcPct val="120000"/>
              </a:lnSpc>
              <a:defRPr sz="2200">
                <a:solidFill>
                  <a:srgbClr val="000000"/>
                </a:solidFill>
              </a:defRPr>
            </a:pPr>
            <a:r>
              <a:t>Relativo benessere e sufficiente funzionamento in ambito lavorativo , sebbene con discontinuità passando da un lavoro all’altro;</a:t>
            </a:r>
          </a:p>
          <a:p>
            <a:pPr>
              <a:lnSpc>
                <a:spcPct val="120000"/>
              </a:lnSpc>
              <a:defRPr sz="2200">
                <a:solidFill>
                  <a:srgbClr val="000000"/>
                </a:solidFill>
              </a:defRPr>
            </a:pPr>
            <a:r>
              <a:t>Bocciato in prima superiore;</a:t>
            </a:r>
          </a:p>
          <a:p>
            <a:pPr>
              <a:lnSpc>
                <a:spcPct val="120000"/>
              </a:lnSpc>
              <a:defRPr sz="2200">
                <a:solidFill>
                  <a:srgbClr val="000000"/>
                </a:solidFill>
              </a:defRPr>
            </a:pPr>
            <a:r>
              <a:t>A 18 anni relazione sentimentale con una ragazza più grande, con la quale decide di avere un figlio dopo un mese. Durante la gravidanza, inizia ad avere altre relazioni sessuali. Dopo la nascita del figlio minaccia la moglie per gelosia.</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31" name="Titolo 3"/>
          <p:cNvSpPr>
            <a:spLocks noGrp="1"/>
          </p:cNvSpPr>
          <p:nvPr>
            <p:ph type="title"/>
          </p:nvPr>
        </p:nvSpPr>
        <p:spPr>
          <a:prstGeom prst="rect">
            <a:avLst/>
          </a:prstGeom>
        </p:spPr>
        <p:txBody>
          <a:bodyPr>
            <a:normAutofit/>
          </a:bodyPr>
          <a:lstStyle/>
          <a:p>
            <a:pPr>
              <a:defRPr sz="3600">
                <a:solidFill>
                  <a:srgbClr val="000000"/>
                </a:solidFill>
              </a:defRPr>
            </a:pPr>
            <a:r>
              <a:rPr sz="4000" b="1" dirty="0" err="1"/>
              <a:t>Fase</a:t>
            </a:r>
            <a:r>
              <a:rPr sz="5400" b="1" dirty="0"/>
              <a:t> </a:t>
            </a:r>
            <a:r>
              <a:rPr sz="4000" b="1" dirty="0" err="1"/>
              <a:t>premorbosa</a:t>
            </a:r>
            <a:endParaRPr sz="4000" b="1" dirty="0"/>
          </a:p>
        </p:txBody>
      </p:sp>
      <p:sp>
        <p:nvSpPr>
          <p:cNvPr id="132" name="Segnaposto contenuto 4"/>
          <p:cNvSpPr>
            <a:spLocks noGrp="1"/>
          </p:cNvSpPr>
          <p:nvPr>
            <p:ph type="body" idx="1"/>
          </p:nvPr>
        </p:nvSpPr>
        <p:spPr>
          <a:xfrm>
            <a:off x="457200" y="1600200"/>
            <a:ext cx="8229600" cy="4525963"/>
          </a:xfrm>
          <a:prstGeom prst="rect">
            <a:avLst/>
          </a:prstGeom>
        </p:spPr>
        <p:txBody>
          <a:bodyPr/>
          <a:lstStyle/>
          <a:p>
            <a:pPr>
              <a:lnSpc>
                <a:spcPct val="120000"/>
              </a:lnSpc>
              <a:defRPr sz="2900">
                <a:solidFill>
                  <a:srgbClr val="000000"/>
                </a:solidFill>
              </a:defRPr>
            </a:pPr>
            <a:r>
              <a:t>Diventa più permaloso, egocentrico, incapace di cogliere i bisogni degli altri;</a:t>
            </a:r>
          </a:p>
          <a:p>
            <a:pPr>
              <a:lnSpc>
                <a:spcPct val="120000"/>
              </a:lnSpc>
              <a:defRPr sz="2900">
                <a:solidFill>
                  <a:srgbClr val="000000"/>
                </a:solidFill>
              </a:defRPr>
            </a:pPr>
            <a:r>
              <a:t>Spaccia e consuma droghe;</a:t>
            </a:r>
          </a:p>
          <a:p>
            <a:pPr>
              <a:lnSpc>
                <a:spcPct val="120000"/>
              </a:lnSpc>
              <a:defRPr sz="2900">
                <a:solidFill>
                  <a:srgbClr val="000000"/>
                </a:solidFill>
              </a:defRPr>
            </a:pPr>
            <a:r>
              <a:t>Poco attento all’uso dei soldi che consuma in sostanze;</a:t>
            </a:r>
          </a:p>
          <a:p>
            <a:pPr>
              <a:lnSpc>
                <a:spcPct val="120000"/>
              </a:lnSpc>
              <a:defRPr sz="2900">
                <a:solidFill>
                  <a:srgbClr val="000000"/>
                </a:solidFill>
              </a:defRPr>
            </a:pPr>
            <a:r>
              <a:t>Perde la patente per elevato tasso alcolemico, ma utilizza comunque la moto.</a:t>
            </a: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Crepuscolo">
  <a:themeElements>
    <a:clrScheme name="Crepuscolo">
      <a:dk1>
        <a:srgbClr val="000000"/>
      </a:dk1>
      <a:lt1>
        <a:srgbClr val="FFFFFF"/>
      </a:lt1>
      <a:dk2>
        <a:srgbClr val="A7A7A7"/>
      </a:dk2>
      <a:lt2>
        <a:srgbClr val="535353"/>
      </a:lt2>
      <a:accent1>
        <a:srgbClr val="E8BC4A"/>
      </a:accent1>
      <a:accent2>
        <a:srgbClr val="83C1C6"/>
      </a:accent2>
      <a:accent3>
        <a:srgbClr val="E78D35"/>
      </a:accent3>
      <a:accent4>
        <a:srgbClr val="909CE1"/>
      </a:accent4>
      <a:accent5>
        <a:srgbClr val="839C41"/>
      </a:accent5>
      <a:accent6>
        <a:srgbClr val="CC5439"/>
      </a:accent6>
      <a:hlink>
        <a:srgbClr val="0000FF"/>
      </a:hlink>
      <a:folHlink>
        <a:srgbClr val="FF00FF"/>
      </a:folHlink>
    </a:clrScheme>
    <a:fontScheme name="Crepuscolo">
      <a:majorFont>
        <a:latin typeface="Helvetica"/>
        <a:ea typeface="Helvetica"/>
        <a:cs typeface="Helvetica"/>
      </a:majorFont>
      <a:minorFont>
        <a:latin typeface="Corbel"/>
        <a:ea typeface="Corbel"/>
        <a:cs typeface="Corbel"/>
      </a:minorFont>
    </a:fontScheme>
    <a:fmtScheme name="Crepuscol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Crepuscolo">
  <a:themeElements>
    <a:clrScheme name="Crepuscolo">
      <a:dk1>
        <a:srgbClr val="000000"/>
      </a:dk1>
      <a:lt1>
        <a:srgbClr val="FFFFFF"/>
      </a:lt1>
      <a:dk2>
        <a:srgbClr val="A7A7A7"/>
      </a:dk2>
      <a:lt2>
        <a:srgbClr val="535353"/>
      </a:lt2>
      <a:accent1>
        <a:srgbClr val="E8BC4A"/>
      </a:accent1>
      <a:accent2>
        <a:srgbClr val="83C1C6"/>
      </a:accent2>
      <a:accent3>
        <a:srgbClr val="E78D35"/>
      </a:accent3>
      <a:accent4>
        <a:srgbClr val="909CE1"/>
      </a:accent4>
      <a:accent5>
        <a:srgbClr val="839C41"/>
      </a:accent5>
      <a:accent6>
        <a:srgbClr val="CC5439"/>
      </a:accent6>
      <a:hlink>
        <a:srgbClr val="0000FF"/>
      </a:hlink>
      <a:folHlink>
        <a:srgbClr val="FF00FF"/>
      </a:folHlink>
    </a:clrScheme>
    <a:fontScheme name="Crepuscolo">
      <a:majorFont>
        <a:latin typeface="Helvetica"/>
        <a:ea typeface="Helvetica"/>
        <a:cs typeface="Helvetica"/>
      </a:majorFont>
      <a:minorFont>
        <a:latin typeface="Corbel"/>
        <a:ea typeface="Corbel"/>
        <a:cs typeface="Corbel"/>
      </a:minorFont>
    </a:fontScheme>
    <a:fmtScheme name="Crepuscol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104</TotalTime>
  <Words>1124</Words>
  <Application>Microsoft Office PowerPoint</Application>
  <PresentationFormat>Presentazione su schermo (4:3)</PresentationFormat>
  <Paragraphs>138</Paragraphs>
  <Slides>25</Slides>
  <Notes>0</Notes>
  <HiddenSlides>0</HiddenSlides>
  <MMClips>0</MMClips>
  <ScaleCrop>false</ScaleCrop>
  <HeadingPairs>
    <vt:vector size="4" baseType="variant">
      <vt:variant>
        <vt:lpstr>Tema</vt:lpstr>
      </vt:variant>
      <vt:variant>
        <vt:i4>1</vt:i4>
      </vt:variant>
      <vt:variant>
        <vt:lpstr>Titoli diapositive</vt:lpstr>
      </vt:variant>
      <vt:variant>
        <vt:i4>25</vt:i4>
      </vt:variant>
    </vt:vector>
  </HeadingPairs>
  <TitlesOfParts>
    <vt:vector size="26" baseType="lpstr">
      <vt:lpstr>Crepuscolo</vt:lpstr>
      <vt:lpstr>IL DIALOGO TRA MAGISTRATURA  E DIPARTIMENTO DI SALUTE MENTALE Garbagnate Milanese  31 Maggio 2017</vt:lpstr>
      <vt:lpstr>Percorsi clinici</vt:lpstr>
      <vt:lpstr>Diapositiva 3</vt:lpstr>
      <vt:lpstr>Caso clinico: D.A. diagnosi</vt:lpstr>
      <vt:lpstr>Familiarità </vt:lpstr>
      <vt:lpstr>Anamnesi personale</vt:lpstr>
      <vt:lpstr>Anamnesi psicopatologica remota</vt:lpstr>
      <vt:lpstr>Fase premorbosa</vt:lpstr>
      <vt:lpstr>Fase premorbosa</vt:lpstr>
      <vt:lpstr>Anamnesi psicopatologica prossima</vt:lpstr>
      <vt:lpstr>Anamnesi psicopatologica prossima 2a parte</vt:lpstr>
      <vt:lpstr>Anamnesi psicopatologica prossima 3 a parte</vt:lpstr>
      <vt:lpstr>Comportamento antigiuridico:  reati e arresto</vt:lpstr>
      <vt:lpstr>Diapositiva 14</vt:lpstr>
      <vt:lpstr>Prescrizione da parte del GIP della misura di sicurezza</vt:lpstr>
      <vt:lpstr>Criticità: le modalità della  scarcerazione </vt:lpstr>
      <vt:lpstr>Criticità: le modalità della  scarcerazione </vt:lpstr>
      <vt:lpstr>Criticità</vt:lpstr>
      <vt:lpstr>REMS Castiglione delle Stiviere Percorso condiviso con il DSM</vt:lpstr>
      <vt:lpstr>Conclusione WAIS-IV</vt:lpstr>
      <vt:lpstr>La denuncia della madre per maltrattamento</vt:lpstr>
      <vt:lpstr>Ordinanza emessa dal GIP  Problematiche di rientro al domicilio</vt:lpstr>
      <vt:lpstr>Prossima udienza del 14.06.2017 V sezione penale </vt:lpstr>
      <vt:lpstr>Relazione condivisa  tra REMS e DSM  Da far pervenire all'udienza che si esprima sulla: - imputabilità - pericolosita - capacità di stare in giudizio  necessità di valutazione peritale</vt:lpstr>
      <vt:lpstr>…per la discussione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 DIALOGO TRA MAGISTRATURA  E DIPARTIMENTO DI SALUTE MENTALE Garbagnate Milanese  31 Maggio 2017</dc:title>
  <cp:lastModifiedBy>mtferla</cp:lastModifiedBy>
  <cp:revision>23</cp:revision>
  <dcterms:modified xsi:type="dcterms:W3CDTF">2017-05-29T13:45:16Z</dcterms:modified>
</cp:coreProperties>
</file>