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0" r:id="rId5"/>
    <p:sldId id="259" r:id="rId6"/>
    <p:sldId id="267" r:id="rId7"/>
    <p:sldId id="271" r:id="rId8"/>
    <p:sldId id="272" r:id="rId9"/>
    <p:sldId id="273" r:id="rId10"/>
    <p:sldId id="274" r:id="rId11"/>
    <p:sldId id="275" r:id="rId12"/>
    <p:sldId id="276" r:id="rId13"/>
    <p:sldId id="268" r:id="rId14"/>
    <p:sldId id="269" r:id="rId15"/>
    <p:sldId id="261" r:id="rId16"/>
    <p:sldId id="262" r:id="rId17"/>
    <p:sldId id="263" r:id="rId18"/>
    <p:sldId id="264" r:id="rId19"/>
    <p:sldId id="277" r:id="rId20"/>
    <p:sldId id="265" r:id="rId21"/>
    <p:sldId id="266" r:id="rId22"/>
    <p:sldId id="278" r:id="rId23"/>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1278" y="21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9AE25329-C733-49AF-92BE-E790C65B5116}" type="datetimeFigureOut">
              <a:rPr lang="it-IT"/>
              <a:pPr>
                <a:defRPr/>
              </a:pPr>
              <a:t>08/06/2017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1AB243D-052A-425F-9814-27D5A7ED1844}"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50B6E0F4-6D36-4CD2-87FE-57DDE80536B7}" type="datetimeFigureOut">
              <a:rPr lang="it-IT"/>
              <a:pPr>
                <a:defRPr/>
              </a:pPr>
              <a:t>08/06/2017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BCE279F-0240-4A82-AA70-B964539DF98A}"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DA4C5B75-CFA3-47E9-891A-AB236647CC9B}" type="datetimeFigureOut">
              <a:rPr lang="it-IT"/>
              <a:pPr>
                <a:defRPr/>
              </a:pPr>
              <a:t>08/06/2017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79717BF-A6F7-4C13-9B8E-DCD7D5DB3C0E}" type="slidenum">
              <a:rPr lang="it-IT"/>
              <a:pPr>
                <a:defRPr/>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a:t>Fare clic per modificare lo stile del titolo</a:t>
            </a:r>
          </a:p>
        </p:txBody>
      </p:sp>
      <p:sp>
        <p:nvSpPr>
          <p:cNvPr id="3" name="Segnaposto tabella 2"/>
          <p:cNvSpPr>
            <a:spLocks noGrp="1"/>
          </p:cNvSpPr>
          <p:nvPr>
            <p:ph type="tbl" idx="1"/>
          </p:nvPr>
        </p:nvSpPr>
        <p:spPr>
          <a:xfrm>
            <a:off x="457200" y="1600200"/>
            <a:ext cx="8229600" cy="4525963"/>
          </a:xfrm>
        </p:spPr>
        <p:txBody>
          <a:bodyPr/>
          <a:lstStyle/>
          <a:p>
            <a:pPr lvl="0"/>
            <a:endParaRPr lang="it-IT" noProof="0"/>
          </a:p>
        </p:txBody>
      </p:sp>
      <p:sp>
        <p:nvSpPr>
          <p:cNvPr id="4" name="Segnaposto data 3"/>
          <p:cNvSpPr>
            <a:spLocks noGrp="1"/>
          </p:cNvSpPr>
          <p:nvPr>
            <p:ph type="dt" sz="half" idx="10"/>
          </p:nvPr>
        </p:nvSpPr>
        <p:spPr/>
        <p:txBody>
          <a:bodyPr/>
          <a:lstStyle>
            <a:lvl1pPr>
              <a:defRPr/>
            </a:lvl1pPr>
          </a:lstStyle>
          <a:p>
            <a:pPr>
              <a:defRPr/>
            </a:pPr>
            <a:fld id="{162BD241-3792-4E4D-8566-064C023B495E}" type="datetimeFigureOut">
              <a:rPr lang="it-IT"/>
              <a:pPr>
                <a:defRPr/>
              </a:pPr>
              <a:t>08/06/2017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11C9E5B-D49E-4F27-AC84-F54A98C1080B}"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E6B3E68E-C6E0-4000-B0E3-D537A4844C3C}" type="datetimeFigureOut">
              <a:rPr lang="it-IT"/>
              <a:pPr>
                <a:defRPr/>
              </a:pPr>
              <a:t>08/06/2017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BC040762-34A8-4F56-9CA0-2CD802F3CEEC}"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BDEE7B9C-8ED5-4776-8E97-B9AFB8AAB897}" type="datetimeFigureOut">
              <a:rPr lang="it-IT"/>
              <a:pPr>
                <a:defRPr/>
              </a:pPr>
              <a:t>08/06/2017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5FE9626-A407-43F4-B14B-19352AF4558F}"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F23AE92C-C1CA-4292-A9F4-713F6F555D66}" type="datetimeFigureOut">
              <a:rPr lang="it-IT"/>
              <a:pPr>
                <a:defRPr/>
              </a:pPr>
              <a:t>08/06/2017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33840FAD-ED24-4BCE-AABF-91B956F7165E}"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3FB4487E-13AD-4878-B785-561F93D4B880}" type="datetimeFigureOut">
              <a:rPr lang="it-IT"/>
              <a:pPr>
                <a:defRPr/>
              </a:pPr>
              <a:t>08/06/2017</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9A933270-CFF7-421F-B20E-4C4563863FCC}"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F76778B6-68AB-454E-8669-8EAC412D2E86}" type="datetimeFigureOut">
              <a:rPr lang="it-IT"/>
              <a:pPr>
                <a:defRPr/>
              </a:pPr>
              <a:t>08/06/2017</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16F3056B-EC98-4AA3-A329-DB5BE17A5B0D}"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89D57EA5-FAEE-4637-B35B-004CF2DD7265}" type="datetimeFigureOut">
              <a:rPr lang="it-IT"/>
              <a:pPr>
                <a:defRPr/>
              </a:pPr>
              <a:t>08/06/2017</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CC0AF567-B175-41FA-8976-BE8C0BA4C535}"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8159C56-34C8-4ED9-9AB7-BF239FAB76A4}" type="datetimeFigureOut">
              <a:rPr lang="it-IT"/>
              <a:pPr>
                <a:defRPr/>
              </a:pPr>
              <a:t>08/06/2017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0F32E43-A82A-4AC6-A9B0-98F55DC2DD8E}"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CE6F545-3A22-445C-9E3D-3B7E4925754E}" type="datetimeFigureOut">
              <a:rPr lang="it-IT"/>
              <a:pPr>
                <a:defRPr/>
              </a:pPr>
              <a:t>08/06/2017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37602441-5160-4CB3-8D9C-6222143BA335}"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46E3B48-53C1-4B87-9CD0-2559FED161FA}" type="datetimeFigureOut">
              <a:rPr lang="it-IT"/>
              <a:pPr>
                <a:defRPr/>
              </a:pPr>
              <a:t>08/06/2017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2C79DF7B-DA7E-4427-927F-CAE53E33D3B8}"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4338" name="Titolo 1"/>
          <p:cNvSpPr>
            <a:spLocks noGrp="1"/>
          </p:cNvSpPr>
          <p:nvPr>
            <p:ph type="ctrTitle"/>
          </p:nvPr>
        </p:nvSpPr>
        <p:spPr/>
        <p:txBody>
          <a:bodyPr/>
          <a:lstStyle/>
          <a:p>
            <a:pPr eaLnBrk="1" hangingPunct="1"/>
            <a:r>
              <a:rPr lang="it-IT" smtClean="0"/>
              <a:t>REMS CASTIGLIONE DELLE STIVIERE</a:t>
            </a:r>
          </a:p>
        </p:txBody>
      </p:sp>
      <p:sp>
        <p:nvSpPr>
          <p:cNvPr id="14339" name="Sottotitolo 2"/>
          <p:cNvSpPr>
            <a:spLocks noGrp="1"/>
          </p:cNvSpPr>
          <p:nvPr>
            <p:ph type="subTitle" idx="1"/>
          </p:nvPr>
        </p:nvSpPr>
        <p:spPr/>
        <p:txBody>
          <a:bodyPr/>
          <a:lstStyle/>
          <a:p>
            <a:pPr eaLnBrk="1" hangingPunct="1"/>
            <a:r>
              <a:rPr lang="it-IT" smtClean="0">
                <a:solidFill>
                  <a:srgbClr val="898989"/>
                </a:solidFill>
              </a:rPr>
              <a:t>Garbagnate Milanese 7GIUGNO 2017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a:lstStyle/>
          <a:p>
            <a:r>
              <a:rPr lang="it-IT" smtClean="0"/>
              <a:t>Prevenzione fisica</a:t>
            </a:r>
          </a:p>
        </p:txBody>
      </p:sp>
      <p:sp>
        <p:nvSpPr>
          <p:cNvPr id="32771" name="Rectangle 3"/>
          <p:cNvSpPr>
            <a:spLocks noGrp="1"/>
          </p:cNvSpPr>
          <p:nvPr>
            <p:ph type="body" idx="1"/>
          </p:nvPr>
        </p:nvSpPr>
        <p:spPr/>
        <p:txBody>
          <a:bodyPr/>
          <a:lstStyle/>
          <a:p>
            <a:pPr>
              <a:lnSpc>
                <a:spcPct val="90000"/>
              </a:lnSpc>
            </a:pPr>
            <a:r>
              <a:rPr lang="it-IT" sz="2800" smtClean="0"/>
              <a:t>Prevenzione fisica , è la protezione da pericoli diretti per il personale e le cose. Per esempio:</a:t>
            </a:r>
          </a:p>
          <a:p>
            <a:pPr>
              <a:lnSpc>
                <a:spcPct val="90000"/>
              </a:lnSpc>
            </a:pPr>
            <a:r>
              <a:rPr lang="it-IT" sz="2800" smtClean="0"/>
              <a:t>Sicurezza garantita direttamente dall’architettura delle costruzioni</a:t>
            </a:r>
          </a:p>
          <a:p>
            <a:pPr>
              <a:lnSpc>
                <a:spcPct val="90000"/>
              </a:lnSpc>
            </a:pPr>
            <a:r>
              <a:rPr lang="it-IT" sz="2800" smtClean="0"/>
              <a:t>Equipaggiamento di sorveglianza come la sorveglianza elettronica ,video,beeper,e luci</a:t>
            </a:r>
          </a:p>
          <a:p>
            <a:pPr>
              <a:lnSpc>
                <a:spcPct val="90000"/>
              </a:lnSpc>
            </a:pPr>
            <a:r>
              <a:rPr lang="it-IT" sz="2800" smtClean="0"/>
              <a:t>Operatori con competenze specifiche di controllo e di de-escalation,</a:t>
            </a:r>
          </a:p>
          <a:p>
            <a:pPr>
              <a:lnSpc>
                <a:spcPct val="90000"/>
              </a:lnSpc>
            </a:pPr>
            <a:r>
              <a:rPr lang="it-IT" sz="2800" smtClean="0"/>
              <a:t>Precise regole per le procedure quotidiane,violenza, minacce, armi e droga.</a:t>
            </a:r>
          </a:p>
          <a:p>
            <a:pPr>
              <a:lnSpc>
                <a:spcPct val="90000"/>
              </a:lnSpc>
            </a:pPr>
            <a:endParaRPr lang="it-IT" sz="280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r>
              <a:rPr lang="it-IT" sz="4000" smtClean="0"/>
              <a:t>Sicurezza derivante da principi organizzativi</a:t>
            </a:r>
          </a:p>
        </p:txBody>
      </p:sp>
      <p:sp>
        <p:nvSpPr>
          <p:cNvPr id="33795" name="Rectangle 3"/>
          <p:cNvSpPr>
            <a:spLocks noGrp="1"/>
          </p:cNvSpPr>
          <p:nvPr>
            <p:ph type="body" idx="1"/>
          </p:nvPr>
        </p:nvSpPr>
        <p:spPr/>
        <p:txBody>
          <a:bodyPr/>
          <a:lstStyle/>
          <a:p>
            <a:pPr>
              <a:lnSpc>
                <a:spcPct val="90000"/>
              </a:lnSpc>
            </a:pPr>
            <a:r>
              <a:rPr lang="it-IT" sz="2400" smtClean="0"/>
              <a:t>Qualità di vita come parte del piano assistenziale e di trattamento</a:t>
            </a:r>
          </a:p>
          <a:p>
            <a:pPr>
              <a:lnSpc>
                <a:spcPct val="90000"/>
              </a:lnSpc>
            </a:pPr>
            <a:r>
              <a:rPr lang="it-IT" sz="2400" smtClean="0"/>
              <a:t>Un  risk assessment completo</a:t>
            </a:r>
          </a:p>
          <a:p>
            <a:pPr>
              <a:lnSpc>
                <a:spcPct val="90000"/>
              </a:lnSpc>
            </a:pPr>
            <a:r>
              <a:rPr lang="it-IT" sz="2400" smtClean="0"/>
              <a:t>Un  chiaro piano di segnalazione che significa: UN piano che si focalizza sui problemi di comportamento quotidiani e che aiuti sia i pazienti che il contesto con linee guida di trattamento con il comportamento</a:t>
            </a:r>
          </a:p>
          <a:p>
            <a:pPr>
              <a:lnSpc>
                <a:spcPct val="90000"/>
              </a:lnSpc>
            </a:pPr>
            <a:r>
              <a:rPr lang="it-IT" sz="2400" smtClean="0"/>
              <a:t>Un piano per la prevenzione della violenza all’interno dell’istituzione</a:t>
            </a:r>
          </a:p>
          <a:p>
            <a:pPr>
              <a:lnSpc>
                <a:spcPct val="90000"/>
              </a:lnSpc>
            </a:pPr>
            <a:r>
              <a:rPr lang="it-IT" sz="2400" smtClean="0"/>
              <a:t>Attività riabilitative cosi come attività quotidiane ben strutturate, possibilità di uscite, contatti con network etc </a:t>
            </a:r>
          </a:p>
          <a:p>
            <a:pPr>
              <a:lnSpc>
                <a:spcPct val="90000"/>
              </a:lnSpc>
            </a:pPr>
            <a:endParaRPr lang="it-IT" sz="240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it-IT" smtClean="0"/>
              <a:t>La sicurezza relazionale</a:t>
            </a:r>
          </a:p>
        </p:txBody>
      </p:sp>
      <p:sp>
        <p:nvSpPr>
          <p:cNvPr id="34819" name="Rectangle 3"/>
          <p:cNvSpPr>
            <a:spLocks noGrp="1"/>
          </p:cNvSpPr>
          <p:nvPr>
            <p:ph type="body" idx="1"/>
          </p:nvPr>
        </p:nvSpPr>
        <p:spPr/>
        <p:txBody>
          <a:bodyPr/>
          <a:lstStyle/>
          <a:p>
            <a:r>
              <a:rPr lang="it-IT" smtClean="0"/>
              <a:t>La sicurezza relazionale è la più importante perché è la più strettamente legata alla qualità delle cure. I servizi rivolti a pazienti autori con disturbi mentali autori di reato devono avere standard di personale elevati sia per qualità che per numerosità di personale. </a:t>
            </a:r>
          </a:p>
          <a:p>
            <a:endParaRPr lang="it-IT"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p:nvPr>
        </p:nvSpPr>
        <p:spPr/>
        <p:txBody>
          <a:bodyPr/>
          <a:lstStyle/>
          <a:p>
            <a:r>
              <a:rPr lang="it-IT" smtClean="0"/>
              <a:t>Alleanza terapeutica</a:t>
            </a:r>
          </a:p>
        </p:txBody>
      </p:sp>
      <p:sp>
        <p:nvSpPr>
          <p:cNvPr id="20482" name="Rectangle 3"/>
          <p:cNvSpPr>
            <a:spLocks noGrp="1"/>
          </p:cNvSpPr>
          <p:nvPr>
            <p:ph type="body" idx="1"/>
          </p:nvPr>
        </p:nvSpPr>
        <p:spPr/>
        <p:txBody>
          <a:bodyPr/>
          <a:lstStyle/>
          <a:p>
            <a:r>
              <a:rPr lang="it-IT" smtClean="0"/>
              <a:t>Il percorso di cura deve rappresentare un’opportunità per l’assunzione responsabile e consapevole della propria fragilità</a:t>
            </a:r>
          </a:p>
          <a:p>
            <a:pPr>
              <a:buFont typeface="Arial" charset="0"/>
              <a:buNone/>
            </a:pPr>
            <a:r>
              <a:rPr lang="it-IT" smtClean="0"/>
              <a:t>Il percorso di cura si realizza solo con il consenso e la compartecipazione responsabile della persona</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r>
              <a:rPr lang="it-IT" smtClean="0"/>
              <a:t>Alleanza terapeutica</a:t>
            </a:r>
          </a:p>
        </p:txBody>
      </p:sp>
      <p:sp>
        <p:nvSpPr>
          <p:cNvPr id="21506" name="Rectangle 3"/>
          <p:cNvSpPr>
            <a:spLocks noGrp="1"/>
          </p:cNvSpPr>
          <p:nvPr>
            <p:ph type="body" idx="1"/>
          </p:nvPr>
        </p:nvSpPr>
        <p:spPr/>
        <p:txBody>
          <a:bodyPr/>
          <a:lstStyle/>
          <a:p>
            <a:r>
              <a:rPr lang="it-IT" smtClean="0"/>
              <a:t>La cura si deve svolgere in una prospettiva di libertà</a:t>
            </a:r>
          </a:p>
          <a:p>
            <a:r>
              <a:rPr lang="it-IT" smtClean="0"/>
              <a:t>Si svolge nella complessità </a:t>
            </a:r>
          </a:p>
          <a:p>
            <a:r>
              <a:rPr lang="it-IT" smtClean="0"/>
              <a:t>La cura si basa sulla diagnosi categoriale associata alla valutazione del funzionamento globale e l’attivazione del contesto sociale di riferimento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p:txBody>
          <a:bodyPr/>
          <a:lstStyle/>
          <a:p>
            <a:pPr eaLnBrk="1" hangingPunct="1"/>
            <a:r>
              <a:rPr lang="it-IT" smtClean="0"/>
              <a:t>Approccio bio-psicosociale</a:t>
            </a:r>
          </a:p>
        </p:txBody>
      </p:sp>
      <p:sp>
        <p:nvSpPr>
          <p:cNvPr id="22530" name="Rectangle 3"/>
          <p:cNvSpPr>
            <a:spLocks noGrp="1"/>
          </p:cNvSpPr>
          <p:nvPr>
            <p:ph type="body" idx="1"/>
          </p:nvPr>
        </p:nvSpPr>
        <p:spPr/>
        <p:txBody>
          <a:bodyPr/>
          <a:lstStyle/>
          <a:p>
            <a:pPr eaLnBrk="1" hangingPunct="1"/>
            <a:r>
              <a:rPr lang="it-IT" smtClean="0"/>
              <a:t>Ricostruzione anamnesi psichiatrica</a:t>
            </a:r>
          </a:p>
          <a:p>
            <a:pPr eaLnBrk="1" hangingPunct="1"/>
            <a:r>
              <a:rPr lang="it-IT" smtClean="0"/>
              <a:t>Valutazione e diagnosi dei disturbi psichiatrici secondo modello nosografico DSM V</a:t>
            </a:r>
          </a:p>
          <a:p>
            <a:pPr eaLnBrk="1" hangingPunct="1"/>
            <a:r>
              <a:rPr lang="it-IT" smtClean="0"/>
              <a:t>Consulenza medica specialistica (neurologica- genetica)</a:t>
            </a:r>
          </a:p>
          <a:p>
            <a:pPr eaLnBrk="1" hangingPunct="1"/>
            <a:r>
              <a:rPr lang="it-IT" smtClean="0"/>
              <a:t>Analisi storia uso di sostanze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p:nvPr>
        </p:nvSpPr>
        <p:spPr/>
        <p:txBody>
          <a:bodyPr/>
          <a:lstStyle/>
          <a:p>
            <a:pPr eaLnBrk="1" hangingPunct="1"/>
            <a:r>
              <a:rPr lang="it-IT" smtClean="0"/>
              <a:t>APPROCCIO BIO-PSICOSOCIALE</a:t>
            </a:r>
          </a:p>
        </p:txBody>
      </p:sp>
      <p:sp>
        <p:nvSpPr>
          <p:cNvPr id="23554" name="Rectangle 3"/>
          <p:cNvSpPr>
            <a:spLocks noGrp="1"/>
          </p:cNvSpPr>
          <p:nvPr>
            <p:ph type="body" idx="1"/>
          </p:nvPr>
        </p:nvSpPr>
        <p:spPr/>
        <p:txBody>
          <a:bodyPr/>
          <a:lstStyle/>
          <a:p>
            <a:pPr eaLnBrk="1" hangingPunct="1"/>
            <a:r>
              <a:rPr lang="it-IT" smtClean="0"/>
              <a:t>Valutazione psicologica completa dello sviluppo e del comportamento </a:t>
            </a:r>
          </a:p>
          <a:p>
            <a:pPr eaLnBrk="1" hangingPunct="1"/>
            <a:r>
              <a:rPr lang="it-IT" smtClean="0"/>
              <a:t>Esame :fattori di sviluppo,caratteristiche di personalità ,livello cognitivo</a:t>
            </a:r>
          </a:p>
          <a:p>
            <a:pPr eaLnBrk="1" hangingPunct="1"/>
            <a:r>
              <a:rPr lang="it-IT" smtClean="0"/>
              <a:t>MMPI;WAIS-III;Rorschach-CS di Exner</a:t>
            </a:r>
          </a:p>
          <a:p>
            <a:pPr eaLnBrk="1" hangingPunct="1"/>
            <a:endParaRPr lang="it-IT"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p:nvPr>
        </p:nvSpPr>
        <p:spPr/>
        <p:txBody>
          <a:bodyPr/>
          <a:lstStyle/>
          <a:p>
            <a:pPr eaLnBrk="1" hangingPunct="1"/>
            <a:r>
              <a:rPr lang="it-IT" smtClean="0"/>
              <a:t>Approccio bio-psicosociale</a:t>
            </a:r>
          </a:p>
        </p:txBody>
      </p:sp>
      <p:sp>
        <p:nvSpPr>
          <p:cNvPr id="24578" name="Rectangle 3"/>
          <p:cNvSpPr>
            <a:spLocks noGrp="1"/>
          </p:cNvSpPr>
          <p:nvPr>
            <p:ph type="body" idx="1"/>
          </p:nvPr>
        </p:nvSpPr>
        <p:spPr/>
        <p:txBody>
          <a:bodyPr/>
          <a:lstStyle/>
          <a:p>
            <a:pPr eaLnBrk="1" hangingPunct="1"/>
            <a:r>
              <a:rPr lang="it-IT" smtClean="0"/>
              <a:t>Valutazione strutturata del rischio di recidiva</a:t>
            </a:r>
          </a:p>
          <a:p>
            <a:pPr eaLnBrk="1" hangingPunct="1"/>
            <a:r>
              <a:rPr lang="it-IT" smtClean="0"/>
              <a:t>HCR-20      PCL-R</a:t>
            </a:r>
          </a:p>
          <a:p>
            <a:pPr eaLnBrk="1" hangingPunct="1">
              <a:buFont typeface="Arial" charset="0"/>
              <a:buNone/>
            </a:pPr>
            <a:r>
              <a:rPr lang="it-IT" smtClean="0"/>
              <a:t>È fondamentale laddove non sia possibile risolvere completamente il disturbo associato al comportamento criminale ma sia possibile tenerlo sotto controllo-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p:nvPr>
        </p:nvSpPr>
        <p:spPr/>
        <p:txBody>
          <a:bodyPr/>
          <a:lstStyle/>
          <a:p>
            <a:pPr eaLnBrk="1" hangingPunct="1"/>
            <a:r>
              <a:rPr lang="it-IT" smtClean="0"/>
              <a:t>Approccio bio-psicosociale</a:t>
            </a:r>
          </a:p>
        </p:txBody>
      </p:sp>
      <p:sp>
        <p:nvSpPr>
          <p:cNvPr id="25602" name="Rectangle 3"/>
          <p:cNvSpPr>
            <a:spLocks noGrp="1"/>
          </p:cNvSpPr>
          <p:nvPr>
            <p:ph type="body" idx="1"/>
          </p:nvPr>
        </p:nvSpPr>
        <p:spPr/>
        <p:txBody>
          <a:bodyPr/>
          <a:lstStyle/>
          <a:p>
            <a:pPr eaLnBrk="1" hangingPunct="1"/>
            <a:r>
              <a:rPr lang="it-IT" smtClean="0"/>
              <a:t>Vengono analizzate la storia familiare,</a:t>
            </a:r>
          </a:p>
          <a:p>
            <a:pPr eaLnBrk="1" hangingPunct="1"/>
            <a:r>
              <a:rPr lang="it-IT" smtClean="0"/>
              <a:t>il percorso scolastico,</a:t>
            </a:r>
          </a:p>
          <a:p>
            <a:pPr eaLnBrk="1" hangingPunct="1"/>
            <a:r>
              <a:rPr lang="it-IT" smtClean="0"/>
              <a:t>il percorso lavorativo,</a:t>
            </a:r>
          </a:p>
          <a:p>
            <a:pPr eaLnBrk="1" hangingPunct="1"/>
            <a:r>
              <a:rPr lang="it-IT" smtClean="0"/>
              <a:t>Analisi condizioni economiche</a:t>
            </a:r>
          </a:p>
          <a:p>
            <a:pPr eaLnBrk="1" hangingPunct="1">
              <a:buFont typeface="Arial" charset="0"/>
              <a:buNone/>
            </a:pPr>
            <a:endParaRPr lang="it-IT"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p:nvPr>
        </p:nvSpPr>
        <p:spPr/>
        <p:txBody>
          <a:bodyPr/>
          <a:lstStyle/>
          <a:p>
            <a:r>
              <a:rPr lang="it-IT" sz="4000" b="1" smtClean="0">
                <a:solidFill>
                  <a:srgbClr val="FFFFFF"/>
                </a:solidFill>
              </a:rPr>
              <a:t>MODELLO OPERATIVO</a:t>
            </a:r>
            <a:br>
              <a:rPr lang="it-IT" sz="4000" b="1" smtClean="0">
                <a:solidFill>
                  <a:srgbClr val="FFFFFF"/>
                </a:solidFill>
              </a:rPr>
            </a:br>
            <a:endParaRPr lang="it-IT" sz="4000" b="1" smtClean="0">
              <a:solidFill>
                <a:srgbClr val="FFFFFF"/>
              </a:solidFill>
            </a:endParaRPr>
          </a:p>
        </p:txBody>
      </p:sp>
      <p:sp>
        <p:nvSpPr>
          <p:cNvPr id="35843" name="Rectangle 3"/>
          <p:cNvSpPr>
            <a:spLocks noGrp="1"/>
          </p:cNvSpPr>
          <p:nvPr>
            <p:ph type="body" idx="1"/>
          </p:nvPr>
        </p:nvSpPr>
        <p:spPr/>
        <p:txBody>
          <a:bodyPr/>
          <a:lstStyle/>
          <a:p>
            <a:r>
              <a:rPr lang="it-IT" smtClean="0"/>
              <a:t>La realizzazione del processo di cura prende in considerazione tutte le componenti biologiche, psicologiche e sociali della malattia, mirando costantemente a creare il CONSENSO e la COLLABORAZIONE</a:t>
            </a:r>
          </a:p>
          <a:p>
            <a:r>
              <a:rPr lang="it-IT" smtClean="0"/>
              <a:t>dell’OSPITE, formalizzati nel Contratto di Cura e realizzati “CON LA PERSONA” </a:t>
            </a:r>
          </a:p>
          <a:p>
            <a:r>
              <a:rPr lang="it-IT" smtClean="0"/>
              <a:t>e non sulla persona</a:t>
            </a:r>
            <a:r>
              <a:rPr lang="it-IT" b="1" smtClean="0"/>
              <a:t>.  </a:t>
            </a:r>
          </a:p>
          <a:p>
            <a:pPr>
              <a:buFont typeface="Arial" charset="0"/>
              <a:buNone/>
            </a:pPr>
            <a:endParaRPr lang="it-IT"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527" name="Group 167"/>
          <p:cNvGraphicFramePr>
            <a:graphicFrameLocks noGrp="1"/>
          </p:cNvGraphicFramePr>
          <p:nvPr/>
        </p:nvGraphicFramePr>
        <p:xfrm>
          <a:off x="1692275" y="836613"/>
          <a:ext cx="5184775" cy="4608518"/>
        </p:xfrm>
        <a:graphic>
          <a:graphicData uri="http://schemas.openxmlformats.org/drawingml/2006/table">
            <a:tbl>
              <a:tblPr/>
              <a:tblGrid>
                <a:gridCol w="2366963"/>
                <a:gridCol w="465137"/>
                <a:gridCol w="363538"/>
                <a:gridCol w="498475"/>
                <a:gridCol w="1490662"/>
              </a:tblGrid>
              <a:tr h="485775">
                <a:tc gridSpan="5">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INGRESSI PER CLASSE DI ETA'</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r>
              <a:tr h="3079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200" b="1" i="0" u="none" strike="noStrike" cap="none" normalizeH="0" baseline="0" smtClean="0">
                          <a:ln>
                            <a:noFill/>
                          </a:ln>
                          <a:solidFill>
                            <a:srgbClr val="000000"/>
                          </a:solidFill>
                          <a:effectLst/>
                          <a:latin typeface="Calibri" pitchFamily="34" charset="0"/>
                        </a:rPr>
                        <a:t>classe di eta’</a:t>
                      </a:r>
                      <a:endParaRPr kumimoji="0" lang="it-IT" sz="12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M</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F</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tot</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20-24</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6</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8</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6%</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25-29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20</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15%</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30-34</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4</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25</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21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35-39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3</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22</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16%</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40-44</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18</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6</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24</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18%</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45-49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10</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12</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50-54</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0</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8%</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55-59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5</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0</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5</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3%</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60-64</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3</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21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65-69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0</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70-74</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0</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75-79</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3</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100" b="0" i="0" u="none" strike="noStrike" cap="none" normalizeH="0" baseline="0" smtClean="0">
                          <a:ln>
                            <a:noFill/>
                          </a:ln>
                          <a:solidFill>
                            <a:srgbClr val="000000"/>
                          </a:solidFill>
                          <a:effectLst/>
                          <a:latin typeface="Calibri" pitchFamily="34" charset="0"/>
                        </a:rPr>
                        <a:t> </a:t>
                      </a:r>
                      <a:endParaRPr kumimoji="0" lang="it-IT" sz="18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115</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20</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135</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100" b="1" i="0" u="none" strike="noStrike" cap="none" normalizeH="0" baseline="0" smtClean="0">
                          <a:ln>
                            <a:noFill/>
                          </a:ln>
                          <a:solidFill>
                            <a:srgbClr val="000000"/>
                          </a:solidFill>
                          <a:effectLst/>
                          <a:latin typeface="Calibri" pitchFamily="34" charset="0"/>
                        </a:rPr>
                        <a:t>100%</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p:nvPr>
        </p:nvSpPr>
        <p:spPr/>
        <p:txBody>
          <a:bodyPr/>
          <a:lstStyle/>
          <a:p>
            <a:pPr eaLnBrk="1" hangingPunct="1"/>
            <a:r>
              <a:rPr lang="it-IT" smtClean="0"/>
              <a:t>Alleanza Terapeutica</a:t>
            </a:r>
          </a:p>
        </p:txBody>
      </p:sp>
      <p:sp>
        <p:nvSpPr>
          <p:cNvPr id="26626" name="Rectangle 3"/>
          <p:cNvSpPr>
            <a:spLocks noGrp="1"/>
          </p:cNvSpPr>
          <p:nvPr>
            <p:ph type="body" idx="1"/>
          </p:nvPr>
        </p:nvSpPr>
        <p:spPr/>
        <p:txBody>
          <a:bodyPr/>
          <a:lstStyle/>
          <a:p>
            <a:pPr eaLnBrk="1" hangingPunct="1"/>
            <a:r>
              <a:rPr lang="it-IT" smtClean="0"/>
              <a:t>Il processo di valutazione viene presentato al paziente dalla microequipe .</a:t>
            </a:r>
          </a:p>
          <a:p>
            <a:pPr eaLnBrk="1" hangingPunct="1">
              <a:buFont typeface="Arial" charset="0"/>
              <a:buNone/>
            </a:pPr>
            <a:endParaRPr lang="it-IT" smtClean="0"/>
          </a:p>
          <a:p>
            <a:pPr eaLnBrk="1" hangingPunct="1">
              <a:buFont typeface="Arial" charset="0"/>
              <a:buNone/>
            </a:pPr>
            <a:r>
              <a:rPr lang="it-IT" smtClean="0"/>
              <a:t>Si cerca di creare una “realtà condivisa”tra il paziente e l’equipe curante.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p:txBody>
          <a:bodyPr/>
          <a:lstStyle/>
          <a:p>
            <a:pPr eaLnBrk="1" hangingPunct="1"/>
            <a:r>
              <a:rPr lang="it-IT" smtClean="0"/>
              <a:t>Alleanza terapeutica</a:t>
            </a:r>
          </a:p>
        </p:txBody>
      </p:sp>
      <p:sp>
        <p:nvSpPr>
          <p:cNvPr id="27650" name="Rectangle 3"/>
          <p:cNvSpPr>
            <a:spLocks noGrp="1"/>
          </p:cNvSpPr>
          <p:nvPr>
            <p:ph type="body" idx="1"/>
          </p:nvPr>
        </p:nvSpPr>
        <p:spPr/>
        <p:txBody>
          <a:bodyPr/>
          <a:lstStyle/>
          <a:p>
            <a:pPr eaLnBrk="1" hangingPunct="1"/>
            <a:r>
              <a:rPr lang="it-IT" smtClean="0"/>
              <a:t>Il paziente si confronta con il reato commesso</a:t>
            </a:r>
          </a:p>
          <a:p>
            <a:pPr eaLnBrk="1" hangingPunct="1"/>
            <a:r>
              <a:rPr lang="it-IT" smtClean="0"/>
              <a:t>Nello stesso tempo vengono esplicitati gli aspetti sani della sua personalità e i tratti caratteriali positivi.</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it-IT" sz="4000" b="1" smtClean="0">
                <a:latin typeface="Arial" charset="0"/>
              </a:rPr>
              <a:t>LA TERAPIA DELLA “RESPONSABILITA</a:t>
            </a:r>
            <a:r>
              <a:rPr lang="it-IT" sz="4000" b="1" smtClean="0"/>
              <a:t>”</a:t>
            </a:r>
            <a:r>
              <a:rPr lang="it-IT" sz="4000" b="1" smtClean="0">
                <a:solidFill>
                  <a:srgbClr val="FFFFFF"/>
                </a:solidFill>
              </a:rPr>
              <a:t/>
            </a:r>
            <a:br>
              <a:rPr lang="it-IT" sz="4000" b="1" smtClean="0">
                <a:solidFill>
                  <a:srgbClr val="FFFFFF"/>
                </a:solidFill>
              </a:rPr>
            </a:br>
            <a:endParaRPr lang="it-IT" sz="4000" b="1" smtClean="0">
              <a:solidFill>
                <a:srgbClr val="FFFFFF"/>
              </a:solidFill>
            </a:endParaRPr>
          </a:p>
        </p:txBody>
      </p:sp>
      <p:sp>
        <p:nvSpPr>
          <p:cNvPr id="36867" name="Rectangle 3"/>
          <p:cNvSpPr>
            <a:spLocks noGrp="1"/>
          </p:cNvSpPr>
          <p:nvPr>
            <p:ph type="body" idx="1"/>
          </p:nvPr>
        </p:nvSpPr>
        <p:spPr/>
        <p:txBody>
          <a:bodyPr/>
          <a:lstStyle/>
          <a:p>
            <a:pPr eaLnBrk="1" hangingPunct="1">
              <a:lnSpc>
                <a:spcPct val="102000"/>
              </a:lnSpc>
              <a:spcBef>
                <a:spcPts val="1425"/>
              </a:spcBef>
              <a:buSzPct val="100000"/>
              <a:buFontTx/>
              <a:buNone/>
            </a:pPr>
            <a:r>
              <a:rPr lang="it-IT" sz="2000" smtClean="0">
                <a:solidFill>
                  <a:srgbClr val="000000"/>
                </a:solidFill>
              </a:rPr>
              <a:t>Consideriamo utile e necessario concentrarci sullo stato di malattia, per darvi una risposta clinica (la più appropriata possibile) efficace. Consideriamo il reato come un epifenomeno della condizione di salute mentale della persona, cioè sosteniamo l'ipotesi che il paziente sia stato in qualche modo “</a:t>
            </a:r>
            <a:r>
              <a:rPr lang="it-IT" sz="2000" i="1" smtClean="0">
                <a:solidFill>
                  <a:srgbClr val="000000"/>
                </a:solidFill>
              </a:rPr>
              <a:t>costretto</a:t>
            </a:r>
            <a:r>
              <a:rPr lang="it-IT" sz="2000" smtClean="0">
                <a:solidFill>
                  <a:srgbClr val="000000"/>
                </a:solidFill>
              </a:rPr>
              <a:t>” a compiere un agito, orientato alla cessazione di uno stato di angoscia e/o conseguenza, spesso, di una alterata percezione della realtà, quindi non funzionale ad un vantaggio personale. Più che lavorare sull'accertamento oggettivo dei fatti, ci orientiamo ad un lavoro di paziente ricostruzione ed elaborazione dei vissuti, che hanno preceduto, accompagnato e seguito il fatto reato. Il nostro lavoro si orienta pertanto nella direzione di considerare il superamento dell'infermità, non solo come “guarigione clinica” ma come acquisizione di un livello di qualità di vita compatibile con la propria condizione psicofisica e capacità funzionale.</a:t>
            </a:r>
          </a:p>
          <a:p>
            <a:pPr>
              <a:lnSpc>
                <a:spcPct val="80000"/>
              </a:lnSpc>
            </a:pPr>
            <a:endParaRPr lang="it-IT" sz="2000" smtClean="0">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451" name="Group 67"/>
          <p:cNvGraphicFramePr>
            <a:graphicFrameLocks noGrp="1"/>
          </p:cNvGraphicFramePr>
          <p:nvPr>
            <p:ph idx="1"/>
          </p:nvPr>
        </p:nvGraphicFramePr>
        <p:xfrm>
          <a:off x="539750" y="765175"/>
          <a:ext cx="7704138" cy="5244148"/>
        </p:xfrm>
        <a:graphic>
          <a:graphicData uri="http://schemas.openxmlformats.org/drawingml/2006/table">
            <a:tbl>
              <a:tblPr/>
              <a:tblGrid>
                <a:gridCol w="6591300"/>
                <a:gridCol w="1112838"/>
              </a:tblGrid>
              <a:tr h="18097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800" b="1" i="0" u="none" strike="noStrike" cap="none" normalizeH="0" baseline="0" smtClean="0">
                          <a:ln>
                            <a:noFill/>
                          </a:ln>
                          <a:solidFill>
                            <a:srgbClr val="000000"/>
                          </a:solidFill>
                          <a:effectLst/>
                          <a:latin typeface="Calibri" pitchFamily="34" charset="0"/>
                        </a:rPr>
                        <a:t>DESCRIZIONE PRIMO REATO</a:t>
                      </a:r>
                      <a:endParaRPr kumimoji="0" lang="it-IT" sz="18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800" b="1" i="0" u="none" strike="noStrike" cap="none" normalizeH="0" baseline="0" smtClean="0">
                          <a:ln>
                            <a:noFill/>
                          </a:ln>
                          <a:solidFill>
                            <a:schemeClr val="tx1"/>
                          </a:solidFill>
                          <a:effectLst/>
                          <a:latin typeface="Calibri" pitchFamily="34" charset="0"/>
                        </a:rPr>
                        <a:t>N.CASI</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06388">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 110 C.P. PENA PER COLORO CHE CONCORRONO NEL REATO</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2</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3177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 612 bis ATTI PERSECUTORI</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10</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3688">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 422 C.P. STRAGE</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3</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6063">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ART.337 C.P. RESISTENZA A P.U.</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10</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33363">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ART.56-575 C.P. TENTATO OMICIDIO</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11</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3177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ART.56-628 C.P. TENTATA RAPINA</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4</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85750">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ART.572 C.P. MALTRATTAMENTI IN FAMIGLIA</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23</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3177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ART.575 C.P. OMICIDIO</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24</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33363">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ART.581 C.P. PERCOSSE</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1</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2542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ART.582 C.P. LESIONI PERSONALI</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4</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9400">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ART.609 BIS VIOLENZA SESSUALE AGGRAVATA</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2</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8097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ART.612 C.P. MINACCE</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3</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8097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ART.628 C.P. RAPINA</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9</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8097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ART.635 C.P. DANNEGGIAMENTO</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1</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622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ARTT. 582-585 C.P. LESIONI PERSONALI AGGRAVATE</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4</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8097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1400" b="0" i="0" u="none" strike="noStrike" cap="none" normalizeH="0" baseline="0" smtClean="0">
                          <a:ln>
                            <a:noFill/>
                          </a:ln>
                          <a:solidFill>
                            <a:srgbClr val="000000"/>
                          </a:solidFill>
                          <a:effectLst/>
                          <a:latin typeface="Arial" charset="0"/>
                          <a:cs typeface="Arial" charset="0"/>
                        </a:rPr>
                        <a:t>TRASGRESSIONE OBBLIGHI</a:t>
                      </a:r>
                      <a:endParaRPr kumimoji="0" lang="it-IT"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1400" b="1" i="0" u="none" strike="noStrike" cap="none" normalizeH="0" baseline="0" smtClean="0">
                          <a:ln>
                            <a:noFill/>
                          </a:ln>
                          <a:solidFill>
                            <a:srgbClr val="000000"/>
                          </a:solidFill>
                          <a:effectLst/>
                          <a:latin typeface="Calibri" pitchFamily="34" charset="0"/>
                        </a:rPr>
                        <a:t>24</a:t>
                      </a:r>
                      <a:endParaRPr kumimoji="0" lang="it-IT" sz="1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a:lstStyle/>
          <a:p>
            <a:r>
              <a:rPr lang="it-IT" smtClean="0"/>
              <a:t>Ingresso in REMS</a:t>
            </a:r>
          </a:p>
        </p:txBody>
      </p:sp>
      <p:sp>
        <p:nvSpPr>
          <p:cNvPr id="28675" name="Rectangle 3"/>
          <p:cNvSpPr>
            <a:spLocks noGrp="1"/>
          </p:cNvSpPr>
          <p:nvPr>
            <p:ph type="body" idx="1"/>
          </p:nvPr>
        </p:nvSpPr>
        <p:spPr/>
        <p:txBody>
          <a:bodyPr/>
          <a:lstStyle/>
          <a:p>
            <a:pPr>
              <a:buFont typeface="Arial" charset="0"/>
              <a:buNone/>
            </a:pPr>
            <a:r>
              <a:rPr lang="it-IT" smtClean="0"/>
              <a:t>.Come conseguenza del reato </a:t>
            </a:r>
          </a:p>
          <a:p>
            <a:pPr>
              <a:buFont typeface="Arial" charset="0"/>
              <a:buNone/>
            </a:pPr>
            <a:r>
              <a:rPr lang="it-IT" smtClean="0"/>
              <a:t> -111 pazienti</a:t>
            </a:r>
          </a:p>
          <a:p>
            <a:pPr>
              <a:buFont typeface="Arial" charset="0"/>
              <a:buNone/>
            </a:pPr>
            <a:endParaRPr lang="it-IT" smtClean="0"/>
          </a:p>
          <a:p>
            <a:pPr>
              <a:buFont typeface="Arial" charset="0"/>
              <a:buNone/>
            </a:pPr>
            <a:r>
              <a:rPr lang="it-IT" smtClean="0"/>
              <a:t>.Come violazione prescrizioni</a:t>
            </a:r>
          </a:p>
          <a:p>
            <a:pPr>
              <a:buFont typeface="Arial" charset="0"/>
              <a:buNone/>
            </a:pPr>
            <a:r>
              <a:rPr lang="it-IT" smtClean="0"/>
              <a:t>-24 pazienti</a:t>
            </a:r>
          </a:p>
          <a:p>
            <a:pPr>
              <a:buFont typeface="Arial" charset="0"/>
              <a:buNone/>
            </a:pPr>
            <a:endParaRPr lang="it-IT"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29" name="Group 21"/>
          <p:cNvGraphicFramePr>
            <a:graphicFrameLocks noGrp="1"/>
          </p:cNvGraphicFramePr>
          <p:nvPr>
            <p:ph idx="1"/>
          </p:nvPr>
        </p:nvGraphicFramePr>
        <p:xfrm>
          <a:off x="900113" y="1600200"/>
          <a:ext cx="6985000" cy="4625342"/>
        </p:xfrm>
        <a:graphic>
          <a:graphicData uri="http://schemas.openxmlformats.org/drawingml/2006/table">
            <a:tbl>
              <a:tblPr/>
              <a:tblGrid>
                <a:gridCol w="5519737"/>
                <a:gridCol w="1465263"/>
              </a:tblGrid>
              <a:tr h="90011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2400" b="1" i="0" u="none" strike="noStrike" cap="none" normalizeH="0" baseline="0" smtClean="0">
                          <a:ln>
                            <a:noFill/>
                          </a:ln>
                          <a:solidFill>
                            <a:srgbClr val="000000"/>
                          </a:solidFill>
                          <a:effectLst/>
                          <a:latin typeface="Calibri" pitchFamily="34" charset="0"/>
                        </a:rPr>
                        <a:t>ASSEGNAZIONE</a:t>
                      </a:r>
                      <a:endParaRPr kumimoji="0" lang="it-IT" sz="24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it-IT"/>
                    </a:p>
                  </a:txBody>
                  <a:tcPr/>
                </a:tc>
              </a:tr>
              <a:tr h="906463">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2000" b="1" i="0" u="none" strike="noStrike" cap="none" normalizeH="0" baseline="0" smtClean="0">
                          <a:ln>
                            <a:noFill/>
                          </a:ln>
                          <a:solidFill>
                            <a:srgbClr val="000000"/>
                          </a:solidFill>
                          <a:effectLst/>
                          <a:latin typeface="Calibri" pitchFamily="34" charset="0"/>
                        </a:rPr>
                        <a:t>Art 312 CCP</a:t>
                      </a:r>
                      <a:endParaRPr kumimoji="0" lang="it-IT" sz="20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2000" b="1" i="0" u="none" strike="noStrike" cap="none" normalizeH="0" baseline="0" smtClean="0">
                          <a:ln>
                            <a:noFill/>
                          </a:ln>
                          <a:solidFill>
                            <a:srgbClr val="000000"/>
                          </a:solidFill>
                          <a:effectLst/>
                          <a:latin typeface="Calibri" pitchFamily="34" charset="0"/>
                        </a:rPr>
                        <a:t>27</a:t>
                      </a:r>
                      <a:endParaRPr kumimoji="0" lang="it-IT" sz="20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06463">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2000" b="1" i="0" u="none" strike="noStrike" cap="none" normalizeH="0" baseline="0" smtClean="0">
                          <a:ln>
                            <a:noFill/>
                          </a:ln>
                          <a:solidFill>
                            <a:srgbClr val="000000"/>
                          </a:solidFill>
                          <a:effectLst/>
                          <a:latin typeface="Calibri" pitchFamily="34" charset="0"/>
                        </a:rPr>
                        <a:t>Art. 206 CP</a:t>
                      </a:r>
                      <a:endParaRPr kumimoji="0" lang="it-IT" sz="20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endParaRPr kumimoji="0" lang="it-IT" sz="2000" b="1" i="0" u="none" strike="noStrike" cap="none" normalizeH="0" baseline="0" smtClean="0">
                        <a:ln>
                          <a:noFill/>
                        </a:ln>
                        <a:solidFill>
                          <a:srgbClr val="000000"/>
                        </a:solidFill>
                        <a:effectLst/>
                        <a:latin typeface="Calibri" pitchFamily="34" charset="0"/>
                      </a:endParaRPr>
                    </a:p>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2000" b="1" i="0" u="none" strike="noStrike" cap="none" normalizeH="0" baseline="0" smtClean="0">
                          <a:ln>
                            <a:noFill/>
                          </a:ln>
                          <a:solidFill>
                            <a:srgbClr val="000000"/>
                          </a:solidFill>
                          <a:effectLst/>
                          <a:latin typeface="Calibri" pitchFamily="34" charset="0"/>
                        </a:rPr>
                        <a:t>19</a:t>
                      </a:r>
                    </a:p>
                    <a:p>
                      <a:pPr marL="342900" marR="0" lvl="0" indent="-342900" algn="r" defTabSz="914400" rtl="0" eaLnBrk="1" fontAlgn="b" latinLnBrk="0" hangingPunct="1">
                        <a:lnSpc>
                          <a:spcPct val="100000"/>
                        </a:lnSpc>
                        <a:spcBef>
                          <a:spcPct val="0"/>
                        </a:spcBef>
                        <a:spcAft>
                          <a:spcPct val="0"/>
                        </a:spcAft>
                        <a:buClrTx/>
                        <a:buSzTx/>
                        <a:buFontTx/>
                        <a:buNone/>
                        <a:tabLst/>
                      </a:pPr>
                      <a:endParaRPr kumimoji="0" lang="it-IT" sz="20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06463">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2000" b="1" i="0" u="none" strike="noStrike" cap="none" normalizeH="0" baseline="0" smtClean="0">
                          <a:ln>
                            <a:noFill/>
                          </a:ln>
                          <a:solidFill>
                            <a:srgbClr val="000000"/>
                          </a:solidFill>
                          <a:effectLst/>
                          <a:latin typeface="Calibri" pitchFamily="34" charset="0"/>
                        </a:rPr>
                        <a:t>Art 219 CCP</a:t>
                      </a:r>
                      <a:endParaRPr kumimoji="0" lang="it-IT" sz="20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2000" b="1" i="0" u="none" strike="noStrike" cap="none" normalizeH="0" baseline="0" smtClean="0">
                          <a:ln>
                            <a:noFill/>
                          </a:ln>
                          <a:solidFill>
                            <a:srgbClr val="000000"/>
                          </a:solidFill>
                          <a:effectLst/>
                          <a:latin typeface="Calibri" pitchFamily="34" charset="0"/>
                        </a:rPr>
                        <a:t>29</a:t>
                      </a:r>
                      <a:endParaRPr kumimoji="0" lang="it-IT" sz="20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06463">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it-IT" sz="2000" b="1" i="0" u="none" strike="noStrike" cap="none" normalizeH="0" baseline="0" smtClean="0">
                          <a:ln>
                            <a:noFill/>
                          </a:ln>
                          <a:solidFill>
                            <a:srgbClr val="000000"/>
                          </a:solidFill>
                          <a:effectLst/>
                          <a:latin typeface="Calibri" pitchFamily="34" charset="0"/>
                        </a:rPr>
                        <a:t>Art.222 C.P</a:t>
                      </a:r>
                      <a:endParaRPr kumimoji="0" lang="it-IT" sz="20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it-IT" sz="2000" b="1" i="0" u="none" strike="noStrike" cap="none" normalizeH="0" baseline="0" smtClean="0">
                          <a:ln>
                            <a:noFill/>
                          </a:ln>
                          <a:solidFill>
                            <a:srgbClr val="000000"/>
                          </a:solidFill>
                          <a:effectLst/>
                          <a:latin typeface="Calibri" pitchFamily="34" charset="0"/>
                        </a:rPr>
                        <a:t>60</a:t>
                      </a:r>
                      <a:endParaRPr kumimoji="0" lang="it-IT" sz="20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p:txBody>
          <a:bodyPr/>
          <a:lstStyle/>
          <a:p>
            <a:r>
              <a:rPr lang="it-IT" smtClean="0"/>
              <a:t>PAZIENTI DIFFICILI</a:t>
            </a:r>
          </a:p>
        </p:txBody>
      </p:sp>
      <p:sp>
        <p:nvSpPr>
          <p:cNvPr id="19458" name="Rectangle 3"/>
          <p:cNvSpPr>
            <a:spLocks noGrp="1"/>
          </p:cNvSpPr>
          <p:nvPr>
            <p:ph type="body" idx="1"/>
          </p:nvPr>
        </p:nvSpPr>
        <p:spPr/>
        <p:txBody>
          <a:bodyPr/>
          <a:lstStyle/>
          <a:p>
            <a:r>
              <a:rPr lang="it-IT" smtClean="0"/>
              <a:t>Pazienti non complianti o inaccessibili o abbandonici/abbandonati</a:t>
            </a:r>
          </a:p>
          <a:p>
            <a:r>
              <a:rPr lang="it-IT" smtClean="0"/>
              <a:t>Pazienti resistenti al trattamento</a:t>
            </a:r>
          </a:p>
          <a:p>
            <a:r>
              <a:rPr lang="it-IT" smtClean="0"/>
              <a:t>Pazienti con ritardo mentale ,demenza o sindromi psicorganiche</a:t>
            </a:r>
          </a:p>
          <a:p>
            <a:r>
              <a:rPr lang="it-IT" smtClean="0"/>
              <a:t>Gravi disturbi di personalità senza e con uso di sostanze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it-IT" smtClean="0"/>
              <a:t>Riabilitazione Forense</a:t>
            </a:r>
          </a:p>
        </p:txBody>
      </p:sp>
      <p:sp>
        <p:nvSpPr>
          <p:cNvPr id="29699" name="Rectangle 3"/>
          <p:cNvSpPr>
            <a:spLocks noGrp="1"/>
          </p:cNvSpPr>
          <p:nvPr>
            <p:ph type="body" idx="1"/>
          </p:nvPr>
        </p:nvSpPr>
        <p:spPr/>
        <p:txBody>
          <a:bodyPr/>
          <a:lstStyle/>
          <a:p>
            <a:pPr>
              <a:lnSpc>
                <a:spcPct val="80000"/>
              </a:lnSpc>
            </a:pPr>
            <a:r>
              <a:rPr lang="it-IT" sz="1800" smtClean="0"/>
              <a:t>In ambito sanitario non vi può essere riabilitazione senza il consenso e l’attiva partecipazione della persona</a:t>
            </a:r>
          </a:p>
          <a:p>
            <a:pPr>
              <a:lnSpc>
                <a:spcPct val="80000"/>
              </a:lnSpc>
            </a:pPr>
            <a:endParaRPr lang="it-IT" sz="1800" smtClean="0"/>
          </a:p>
          <a:p>
            <a:pPr>
              <a:lnSpc>
                <a:spcPct val="80000"/>
              </a:lnSpc>
            </a:pPr>
            <a:r>
              <a:rPr lang="it-IT" sz="1800" smtClean="0"/>
              <a:t>Affermazione di diritti e assolvimento di doveri</a:t>
            </a:r>
          </a:p>
          <a:p>
            <a:pPr>
              <a:lnSpc>
                <a:spcPct val="80000"/>
              </a:lnSpc>
              <a:buFont typeface="Arial" charset="0"/>
              <a:buNone/>
            </a:pPr>
            <a:endParaRPr lang="it-IT" sz="1800" smtClean="0"/>
          </a:p>
          <a:p>
            <a:pPr>
              <a:lnSpc>
                <a:spcPct val="80000"/>
              </a:lnSpc>
            </a:pPr>
            <a:r>
              <a:rPr lang="it-IT" sz="1800" smtClean="0"/>
              <a:t>Responsabilizzazione nel percorso di cura e di vita</a:t>
            </a:r>
          </a:p>
          <a:p>
            <a:pPr>
              <a:lnSpc>
                <a:spcPct val="80000"/>
              </a:lnSpc>
              <a:buFont typeface="Arial" charset="0"/>
              <a:buNone/>
            </a:pPr>
            <a:endParaRPr lang="it-IT" sz="1800" smtClean="0"/>
          </a:p>
          <a:p>
            <a:pPr>
              <a:lnSpc>
                <a:spcPct val="80000"/>
              </a:lnSpc>
            </a:pPr>
            <a:r>
              <a:rPr lang="it-IT" sz="1800" smtClean="0"/>
              <a:t>“recovery” perché la persona diventi protagonista e la sua vita si inscriva in una storia e in orizzonti di senso</a:t>
            </a:r>
          </a:p>
          <a:p>
            <a:pPr>
              <a:lnSpc>
                <a:spcPct val="80000"/>
              </a:lnSpc>
            </a:pPr>
            <a:endParaRPr lang="it-IT" sz="1800" smtClean="0"/>
          </a:p>
          <a:p>
            <a:pPr>
              <a:lnSpc>
                <a:spcPct val="80000"/>
              </a:lnSpc>
            </a:pPr>
            <a:r>
              <a:rPr lang="it-IT" sz="1800" smtClean="0"/>
              <a:t>La pericolosità si riduca ed emergano punti di forza</a:t>
            </a:r>
          </a:p>
          <a:p>
            <a:pPr>
              <a:lnSpc>
                <a:spcPct val="80000"/>
              </a:lnSpc>
            </a:pPr>
            <a:endParaRPr lang="it-IT" sz="1800" smtClean="0"/>
          </a:p>
          <a:p>
            <a:pPr>
              <a:lnSpc>
                <a:spcPct val="80000"/>
              </a:lnSpc>
            </a:pPr>
            <a:r>
              <a:rPr lang="it-IT" sz="1800" smtClean="0"/>
              <a:t>Le attività svolte devono avere questo orientamento di fondo</a:t>
            </a:r>
          </a:p>
          <a:p>
            <a:pPr>
              <a:lnSpc>
                <a:spcPct val="80000"/>
              </a:lnSpc>
            </a:pPr>
            <a:endParaRPr lang="it-IT" sz="1800" smtClean="0"/>
          </a:p>
          <a:p>
            <a:pPr>
              <a:lnSpc>
                <a:spcPct val="80000"/>
              </a:lnSpc>
            </a:pPr>
            <a:r>
              <a:rPr lang="it-IT" sz="1800" smtClean="0"/>
              <a:t>Una nuova occasione da cui ripartire, un insieme di opportunità di cambiamento per sperimentare nuovi ruoli</a:t>
            </a:r>
          </a:p>
          <a:p>
            <a:pPr>
              <a:lnSpc>
                <a:spcPct val="80000"/>
              </a:lnSpc>
            </a:pPr>
            <a:endParaRPr lang="it-IT" sz="180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p:txBody>
          <a:bodyPr/>
          <a:lstStyle/>
          <a:p>
            <a:r>
              <a:rPr lang="it-IT" smtClean="0"/>
              <a:t>Riabilitazione Forense</a:t>
            </a:r>
          </a:p>
        </p:txBody>
      </p:sp>
      <p:sp>
        <p:nvSpPr>
          <p:cNvPr id="30723" name="Rectangle 3"/>
          <p:cNvSpPr>
            <a:spLocks noGrp="1"/>
          </p:cNvSpPr>
          <p:nvPr>
            <p:ph type="body" idx="1"/>
          </p:nvPr>
        </p:nvSpPr>
        <p:spPr/>
        <p:txBody>
          <a:bodyPr/>
          <a:lstStyle/>
          <a:p>
            <a:pPr>
              <a:buFont typeface="Arial" charset="0"/>
              <a:buNone/>
            </a:pPr>
            <a:r>
              <a:rPr lang="it-IT" sz="2400" smtClean="0"/>
              <a:t>Deve rispondere a criteri di alta qualità, essere centrato sul paziente, essere orientato in primis alla riduzione del rischio di recidiva e alla recovery.</a:t>
            </a:r>
          </a:p>
          <a:p>
            <a:pPr>
              <a:buFont typeface="Arial" charset="0"/>
              <a:buNone/>
            </a:pPr>
            <a:r>
              <a:rPr lang="it-IT" sz="2400" smtClean="0"/>
              <a:t>Piano terapeutico individualizzato suddiviso in tre fasi generali di intervento</a:t>
            </a:r>
            <a:r>
              <a:rPr lang="it-IT" sz="2000" smtClean="0">
                <a:solidFill>
                  <a:srgbClr val="6B6BCF"/>
                </a:solidFill>
              </a:rPr>
              <a:t>:</a:t>
            </a:r>
          </a:p>
          <a:p>
            <a:pPr>
              <a:buFont typeface="Arial" charset="0"/>
              <a:buNone/>
            </a:pPr>
            <a:endParaRPr lang="it-IT" smtClean="0">
              <a:solidFill>
                <a:srgbClr val="6B6BCF"/>
              </a:solidFill>
            </a:endParaRPr>
          </a:p>
          <a:p>
            <a:pPr>
              <a:buFont typeface="Arial" charset="0"/>
              <a:buNone/>
            </a:pPr>
            <a:r>
              <a:rPr lang="it-IT" sz="2000" smtClean="0"/>
              <a:t>1- OSSERVAZIONE E VALUTAZIONE</a:t>
            </a:r>
          </a:p>
          <a:p>
            <a:pPr>
              <a:buFont typeface="Arial" charset="0"/>
              <a:buNone/>
            </a:pPr>
            <a:r>
              <a:rPr lang="it-IT" sz="2000" smtClean="0"/>
              <a:t>2- RISK MANAGEMENT, TRATTAMENTO E RIABILITAZIONE      </a:t>
            </a:r>
          </a:p>
          <a:p>
            <a:pPr>
              <a:buFont typeface="Arial" charset="0"/>
              <a:buNone/>
            </a:pPr>
            <a:r>
              <a:rPr lang="it-IT" sz="2000" smtClean="0"/>
              <a:t>3-  PROGETTO DI DIMISSIONE</a:t>
            </a:r>
          </a:p>
          <a:p>
            <a:endParaRPr lang="it-IT" sz="2400" smtClean="0">
              <a:solidFill>
                <a:srgbClr val="2D2D8A"/>
              </a:solidFill>
            </a:endParaRPr>
          </a:p>
          <a:p>
            <a:endParaRPr lang="it-IT"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a:lstStyle/>
          <a:p>
            <a:r>
              <a:rPr lang="it-IT" sz="4000" b="1" smtClean="0"/>
              <a:t>Sicurezza come prevenzione del rischio di recidiva</a:t>
            </a:r>
          </a:p>
        </p:txBody>
      </p:sp>
      <p:sp>
        <p:nvSpPr>
          <p:cNvPr id="31747" name="Rectangle 3"/>
          <p:cNvSpPr>
            <a:spLocks noGrp="1"/>
          </p:cNvSpPr>
          <p:nvPr>
            <p:ph type="body" idx="1"/>
          </p:nvPr>
        </p:nvSpPr>
        <p:spPr/>
        <p:txBody>
          <a:bodyPr/>
          <a:lstStyle/>
          <a:p>
            <a:pPr>
              <a:buFont typeface="Arial" charset="0"/>
              <a:buNone/>
            </a:pPr>
            <a:r>
              <a:rPr lang="it-IT" smtClean="0"/>
              <a:t>La sicurezza terapeutica e la risultante di tre componenti:</a:t>
            </a:r>
          </a:p>
          <a:p>
            <a:r>
              <a:rPr lang="it-IT" smtClean="0"/>
              <a:t> sicurezza fisica,</a:t>
            </a:r>
          </a:p>
          <a:p>
            <a:r>
              <a:rPr lang="it-IT" smtClean="0"/>
              <a:t>sicurezza procedurale </a:t>
            </a:r>
          </a:p>
          <a:p>
            <a:r>
              <a:rPr lang="it-IT" smtClean="0"/>
              <a:t> sicurezza relazionale</a:t>
            </a:r>
          </a:p>
          <a:p>
            <a:endParaRPr lang="it-IT" smtClean="0"/>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190</TotalTime>
  <Words>1070</Words>
  <Application>Microsoft Office PowerPoint</Application>
  <PresentationFormat>Presentazione su schermo (4:3)</PresentationFormat>
  <Paragraphs>206</Paragraphs>
  <Slides>22</Slides>
  <Notes>0</Notes>
  <HiddenSlides>0</HiddenSlides>
  <MMClips>0</MMClips>
  <ScaleCrop>false</ScaleCrop>
  <HeadingPairs>
    <vt:vector size="4" baseType="variant">
      <vt:variant>
        <vt:lpstr>Tema</vt:lpstr>
      </vt:variant>
      <vt:variant>
        <vt:i4>1</vt:i4>
      </vt:variant>
      <vt:variant>
        <vt:lpstr>Titoli diapositive</vt:lpstr>
      </vt:variant>
      <vt:variant>
        <vt:i4>22</vt:i4>
      </vt:variant>
    </vt:vector>
  </HeadingPairs>
  <TitlesOfParts>
    <vt:vector size="23" baseType="lpstr">
      <vt:lpstr>Tema di Office</vt:lpstr>
      <vt:lpstr>REMS CASTIGLIONE DELLE STIVIERE</vt:lpstr>
      <vt:lpstr>Diapositiva 2</vt:lpstr>
      <vt:lpstr>Diapositiva 3</vt:lpstr>
      <vt:lpstr>Ingresso in REMS</vt:lpstr>
      <vt:lpstr>Diapositiva 5</vt:lpstr>
      <vt:lpstr>PAZIENTI DIFFICILI</vt:lpstr>
      <vt:lpstr>Riabilitazione Forense</vt:lpstr>
      <vt:lpstr>Riabilitazione Forense</vt:lpstr>
      <vt:lpstr>Sicurezza come prevenzione del rischio di recidiva</vt:lpstr>
      <vt:lpstr>Prevenzione fisica</vt:lpstr>
      <vt:lpstr>Sicurezza derivante da principi organizzativi</vt:lpstr>
      <vt:lpstr>La sicurezza relazionale</vt:lpstr>
      <vt:lpstr>Alleanza terapeutica</vt:lpstr>
      <vt:lpstr>Alleanza terapeutica</vt:lpstr>
      <vt:lpstr>Approccio bio-psicosociale</vt:lpstr>
      <vt:lpstr>APPROCCIO BIO-PSICOSOCIALE</vt:lpstr>
      <vt:lpstr>Approccio bio-psicosociale</vt:lpstr>
      <vt:lpstr>Approccio bio-psicosociale</vt:lpstr>
      <vt:lpstr>MODELLO OPERATIVO </vt:lpstr>
      <vt:lpstr>Alleanza Terapeutica</vt:lpstr>
      <vt:lpstr>Alleanza terapeutica</vt:lpstr>
      <vt:lpstr>LA TERAPIA DELLA “RESPONSABILITA”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Versione Bianca 2010</dc:title>
  <dc:creator>Comunicazione Aziendale</dc:creator>
  <cp:lastModifiedBy>lgrimoldi</cp:lastModifiedBy>
  <cp:revision>33</cp:revision>
  <dcterms:created xsi:type="dcterms:W3CDTF">2016-01-13T09:49:10Z</dcterms:created>
  <dcterms:modified xsi:type="dcterms:W3CDTF">2017-06-08T13:04:13Z</dcterms:modified>
</cp:coreProperties>
</file>