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hart2.xml" ContentType="application/vnd.openxmlformats-officedocument.drawingml.chart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9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_rels/slideMaster9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15.xml.rels" ContentType="application/vnd.openxmlformats-package.relationships+xml"/>
  <Override PartName="/ppt/notesSlides/notesSlide1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_rels/notesSlide11.xml.rels" ContentType="application/vnd.openxmlformats-package.relationships+xml"/>
  <Override PartName="/ppt/notesSlides/_rels/notesSlide7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24.xml.rels" ContentType="application/vnd.openxmlformats-package.relationships+xml"/>
  <Override PartName="/ppt/notesSlides/_rels/notesSlide30.xml.rels" ContentType="application/vnd.openxmlformats-package.relationships+xml"/>
  <Override PartName="/ppt/notesSlides/_rels/notesSlide31.xml.rels" ContentType="application/vnd.openxmlformats-package.relationships+xml"/>
  <Override PartName="/ppt/notesSlides/_rels/notesSlide32.xml.rels" ContentType="application/vnd.openxmlformats-package.relationships+xml"/>
  <Override PartName="/ppt/notesSlides/_rels/notesSlide33.xml.rels" ContentType="application/vnd.openxmlformats-package.relationships+xml"/>
  <Override PartName="/ppt/notesSlides/_rels/notesSlide34.xml.rels" ContentType="application/vnd.openxmlformats-package.relationships+xml"/>
  <Override PartName="/ppt/theme/theme9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156.xml.rels" ContentType="application/vnd.openxmlformats-package.relationships+xml"/>
  <Override PartName="/ppt/slideLayouts/_rels/slideLayout157.xml.rels" ContentType="application/vnd.openxmlformats-package.relationships+xml"/>
  <Override PartName="/ppt/slideLayouts/_rels/slideLayout158.xml.rels" ContentType="application/vnd.openxmlformats-package.relationships+xml"/>
  <Override PartName="/ppt/slideLayouts/_rels/slideLayout159.xml.rels" ContentType="application/vnd.openxmlformats-package.relationships+xml"/>
  <Override PartName="/ppt/slideLayouts/_rels/slideLayout160.xml.rels" ContentType="application/vnd.openxmlformats-package.relationships+xml"/>
  <Override PartName="/ppt/slideLayouts/_rels/slideLayout161.xml.rels" ContentType="application/vnd.openxmlformats-package.relationships+xml"/>
  <Override PartName="/ppt/slideLayouts/_rels/slideLayout162.xml.rels" ContentType="application/vnd.openxmlformats-package.relationships+xml"/>
  <Override PartName="/ppt/slideLayouts/_rels/slideLayout163.xml.rels" ContentType="application/vnd.openxmlformats-package.relationships+xml"/>
  <Override PartName="/ppt/slideLayouts/_rels/slideLayout164.xml.rels" ContentType="application/vnd.openxmlformats-package.relationships+xml"/>
  <Override PartName="/ppt/slideLayouts/_rels/slideLayout165.xml.rels" ContentType="application/vnd.openxmlformats-package.relationships+xml"/>
  <Override PartName="/ppt/slideLayouts/_rels/slideLayout166.xml.rels" ContentType="application/vnd.openxmlformats-package.relationships+xml"/>
  <Override PartName="/ppt/slideLayouts/_rels/slideLayout167.xml.rels" ContentType="application/vnd.openxmlformats-package.relationships+xml"/>
  <Override PartName="/ppt/slideLayouts/_rels/slideLayout168.xml.rels" ContentType="application/vnd.openxmlformats-package.relationships+xml"/>
  <Override PartName="/ppt/slideLayouts/_rels/slideLayout169.xml.rels" ContentType="application/vnd.openxmlformats-package.relationships+xml"/>
  <Override PartName="/ppt/slideLayouts/_rels/slideLayout170.xml.rels" ContentType="application/vnd.openxmlformats-package.relationships+xml"/>
  <Override PartName="/ppt/slideLayouts/_rels/slideLayout171.xml.rels" ContentType="application/vnd.openxmlformats-package.relationships+xml"/>
  <Override PartName="/ppt/slideLayouts/_rels/slideLayout172.xml.rels" ContentType="application/vnd.openxmlformats-package.relationships+xml"/>
  <Override PartName="/ppt/slideLayouts/_rels/slideLayout173.xml.rels" ContentType="application/vnd.openxmlformats-package.relationships+xml"/>
  <Override PartName="/ppt/slideLayouts/_rels/slideLayout174.xml.rels" ContentType="application/vnd.openxmlformats-package.relationships+xml"/>
  <Override PartName="/ppt/slideLayouts/_rels/slideLayout175.xml.rels" ContentType="application/vnd.openxmlformats-package.relationships+xml"/>
  <Override PartName="/ppt/slideLayouts/_rels/slideLayout176.xml.rels" ContentType="application/vnd.openxmlformats-package.relationships+xml"/>
  <Override PartName="/ppt/slideLayouts/_rels/slideLayout177.xml.rels" ContentType="application/vnd.openxmlformats-package.relationships+xml"/>
  <Override PartName="/ppt/slideLayouts/_rels/slideLayout178.xml.rels" ContentType="application/vnd.openxmlformats-package.relationships+xml"/>
  <Override PartName="/ppt/slideLayouts/_rels/slideLayout179.xml.rels" ContentType="application/vnd.openxmlformats-package.relationships+xml"/>
  <Override PartName="/ppt/slideLayouts/_rels/slideLayout180.xml.rels" ContentType="application/vnd.openxmlformats-package.relationships+xml"/>
  <Override PartName="/ppt/slideLayouts/slideLayout149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media/image9.jpeg" ContentType="image/jpeg"/>
  <Override PartName="/ppt/media/image17.jpeg" ContentType="image/jpeg"/>
  <Override PartName="/ppt/media/image3.png" ContentType="image/png"/>
  <Override PartName="/ppt/media/image53.jpeg" ContentType="image/jpeg"/>
  <Override PartName="/ppt/media/image1.jpeg" ContentType="image/jpeg"/>
  <Override PartName="/ppt/media/image38.png" ContentType="image/png"/>
  <Override PartName="/ppt/media/image2.jpeg" ContentType="image/jpeg"/>
  <Override PartName="/ppt/media/image21.png" ContentType="image/png"/>
  <Override PartName="/ppt/media/image6.jpeg" ContentType="image/jpeg"/>
  <Override PartName="/ppt/media/image45.jpeg" ContentType="image/jpeg"/>
  <Override PartName="/ppt/media/image4.png" ContentType="image/png"/>
  <Override PartName="/ppt/media/image5.jpeg" ContentType="image/jpeg"/>
  <Override PartName="/ppt/media/image31.png" ContentType="image/png"/>
  <Override PartName="/ppt/media/image7.jpeg" ContentType="image/jpeg"/>
  <Override PartName="/ppt/media/image8.jpeg" ContentType="image/jpeg"/>
  <Override PartName="/ppt/media/image10.png" ContentType="image/png"/>
  <Override PartName="/ppt/media/image11.jpeg" ContentType="image/jpeg"/>
  <Override PartName="/ppt/media/image18.jpeg" ContentType="image/jpeg"/>
  <Override PartName="/ppt/media/image12.png" ContentType="image/png"/>
  <Override PartName="/ppt/media/image19.png" ContentType="image/png"/>
  <Override PartName="/ppt/media/image13.jpeg" ContentType="image/jpeg"/>
  <Override PartName="/ppt/media/image29.png" ContentType="image/png"/>
  <Override PartName="/ppt/media/image14.jpeg" ContentType="image/jpeg"/>
  <Override PartName="/ppt/media/image15.jpeg" ContentType="image/jpeg"/>
  <Override PartName="/ppt/media/image16.jpeg" ContentType="image/jpeg"/>
  <Override PartName="/ppt/media/image44.png" ContentType="image/png"/>
  <Override PartName="/ppt/media/image20.jpeg" ContentType="image/jpeg"/>
  <Override PartName="/ppt/media/image22.jpeg" ContentType="image/jpeg"/>
  <Override PartName="/ppt/media/image23.jpeg" ContentType="image/jpeg"/>
  <Override PartName="/ppt/media/image24.png" ContentType="image/png"/>
  <Override PartName="/ppt/media/image25.jpeg" ContentType="image/jpeg"/>
  <Override PartName="/ppt/media/image26.jpeg" ContentType="image/jpeg"/>
  <Override PartName="/ppt/media/image47.png" ContentType="image/png"/>
  <Override PartName="/ppt/media/image27.jpeg" ContentType="image/jpeg"/>
  <Override PartName="/ppt/media/image28.jpeg" ContentType="image/jpeg"/>
  <Override PartName="/ppt/media/image30.jpeg" ContentType="image/jpeg"/>
  <Override PartName="/ppt/media/image52.png" ContentType="image/png"/>
  <Override PartName="/ppt/media/image32.jpeg" ContentType="image/jpeg"/>
  <Override PartName="/ppt/media/image33.png" ContentType="image/pn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50.png" ContentType="image/png"/>
  <Override PartName="/ppt/media/image43.jpeg" ContentType="image/jpeg"/>
  <Override PartName="/ppt/media/image46.png" ContentType="image/png"/>
  <Override PartName="/ppt/media/image48.png" ContentType="image/png"/>
  <Override PartName="/ppt/media/image49.jpeg" ContentType="image/jpeg"/>
  <Override PartName="/ppt/media/image51.jpeg" ContentType="image/jpe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  <p:sldMasterId id="2147483817" r:id="rId15"/>
    <p:sldMasterId id="2147483830" r:id="rId16"/>
  </p:sldMasterIdLst>
  <p:notesMasterIdLst>
    <p:notesMasterId r:id="rId17"/>
  </p:notes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85" r:id="rId47"/>
    <p:sldId id="286" r:id="rId48"/>
    <p:sldId id="287" r:id="rId49"/>
    <p:sldId id="288" r:id="rId50"/>
    <p:sldId id="289" r:id="rId51"/>
    <p:sldId id="290" r:id="rId52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notesMaster" Target="notesMasters/notesMaster1.xml"/><Relationship Id="rId18" Type="http://schemas.openxmlformats.org/officeDocument/2006/relationships/slide" Target="slides/slide1.xml"/><Relationship Id="rId19" Type="http://schemas.openxmlformats.org/officeDocument/2006/relationships/slide" Target="slides/slide2.xml"/><Relationship Id="rId20" Type="http://schemas.openxmlformats.org/officeDocument/2006/relationships/slide" Target="slides/slide3.xml"/><Relationship Id="rId21" Type="http://schemas.openxmlformats.org/officeDocument/2006/relationships/slide" Target="slides/slide4.xml"/><Relationship Id="rId22" Type="http://schemas.openxmlformats.org/officeDocument/2006/relationships/slide" Target="slides/slide5.xml"/><Relationship Id="rId23" Type="http://schemas.openxmlformats.org/officeDocument/2006/relationships/slide" Target="slides/slide6.xml"/><Relationship Id="rId24" Type="http://schemas.openxmlformats.org/officeDocument/2006/relationships/slide" Target="slides/slide7.xml"/><Relationship Id="rId25" Type="http://schemas.openxmlformats.org/officeDocument/2006/relationships/slide" Target="slides/slide8.xml"/><Relationship Id="rId26" Type="http://schemas.openxmlformats.org/officeDocument/2006/relationships/slide" Target="slides/slide9.xml"/><Relationship Id="rId27" Type="http://schemas.openxmlformats.org/officeDocument/2006/relationships/slide" Target="slides/slide10.xml"/><Relationship Id="rId28" Type="http://schemas.openxmlformats.org/officeDocument/2006/relationships/slide" Target="slides/slide11.xml"/><Relationship Id="rId29" Type="http://schemas.openxmlformats.org/officeDocument/2006/relationships/slide" Target="slides/slide12.xml"/><Relationship Id="rId30" Type="http://schemas.openxmlformats.org/officeDocument/2006/relationships/slide" Target="slides/slide13.xml"/><Relationship Id="rId31" Type="http://schemas.openxmlformats.org/officeDocument/2006/relationships/slide" Target="slides/slide14.xml"/><Relationship Id="rId32" Type="http://schemas.openxmlformats.org/officeDocument/2006/relationships/slide" Target="slides/slide15.xml"/><Relationship Id="rId33" Type="http://schemas.openxmlformats.org/officeDocument/2006/relationships/slide" Target="slides/slide16.xml"/><Relationship Id="rId34" Type="http://schemas.openxmlformats.org/officeDocument/2006/relationships/slide" Target="slides/slide17.xml"/><Relationship Id="rId35" Type="http://schemas.openxmlformats.org/officeDocument/2006/relationships/slide" Target="slides/slide18.xml"/><Relationship Id="rId36" Type="http://schemas.openxmlformats.org/officeDocument/2006/relationships/slide" Target="slides/slide19.xml"/><Relationship Id="rId37" Type="http://schemas.openxmlformats.org/officeDocument/2006/relationships/slide" Target="slides/slide20.xml"/><Relationship Id="rId38" Type="http://schemas.openxmlformats.org/officeDocument/2006/relationships/slide" Target="slides/slide21.xml"/><Relationship Id="rId39" Type="http://schemas.openxmlformats.org/officeDocument/2006/relationships/slide" Target="slides/slide22.xml"/><Relationship Id="rId40" Type="http://schemas.openxmlformats.org/officeDocument/2006/relationships/slide" Target="slides/slide23.xml"/><Relationship Id="rId41" Type="http://schemas.openxmlformats.org/officeDocument/2006/relationships/slide" Target="slides/slide24.xml"/><Relationship Id="rId42" Type="http://schemas.openxmlformats.org/officeDocument/2006/relationships/slide" Target="slides/slide25.xml"/><Relationship Id="rId43" Type="http://schemas.openxmlformats.org/officeDocument/2006/relationships/slide" Target="slides/slide26.xml"/><Relationship Id="rId44" Type="http://schemas.openxmlformats.org/officeDocument/2006/relationships/slide" Target="slides/slide27.xml"/><Relationship Id="rId45" Type="http://schemas.openxmlformats.org/officeDocument/2006/relationships/slide" Target="slides/slide28.xml"/><Relationship Id="rId46" Type="http://schemas.openxmlformats.org/officeDocument/2006/relationships/slide" Target="slides/slide29.xml"/><Relationship Id="rId47" Type="http://schemas.openxmlformats.org/officeDocument/2006/relationships/slide" Target="slides/slide30.xml"/><Relationship Id="rId48" Type="http://schemas.openxmlformats.org/officeDocument/2006/relationships/slide" Target="slides/slide31.xml"/><Relationship Id="rId49" Type="http://schemas.openxmlformats.org/officeDocument/2006/relationships/slide" Target="slides/slide32.xml"/><Relationship Id="rId50" Type="http://schemas.openxmlformats.org/officeDocument/2006/relationships/slide" Target="slides/slide33.xml"/><Relationship Id="rId51" Type="http://schemas.openxmlformats.org/officeDocument/2006/relationships/slide" Target="slides/slide34.xml"/><Relationship Id="rId52" Type="http://schemas.openxmlformats.org/officeDocument/2006/relationships/slide" Target="slides/slide35.xml"/>
</Relationships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plotArea>
      <c:scatterChart>
        <c:scatterStyle val="lineMarker"/>
        <c:varyColors val="0"/>
        <c:ser>
          <c:idx val="0"/>
          <c:order val="0"/>
          <c:spPr>
            <a:solidFill>
              <a:srgbClr val="46aac4"/>
            </a:solidFill>
            <a:ln w="66600">
              <a:solidFill>
                <a:srgbClr val="46aac4"/>
              </a:solidFill>
              <a:round/>
            </a:ln>
          </c:spPr>
          <c:marker>
            <c:symbol val="square"/>
            <c:size val="5"/>
            <c:spPr>
              <a:solidFill>
                <a:srgbClr val="46aac4"/>
              </a:solidFill>
            </c:spPr>
          </c:marker>
          <c:dLbls>
            <c:dLblPos val="r"/>
            <c:showLegendKey val="0"/>
            <c:showVal val="0"/>
            <c:showCatName val="0"/>
            <c:showSerName val="0"/>
            <c:showPercent val="0"/>
            <c:showLeaderLines val="0"/>
          </c:dLbls>
          <c:xVal>
            <c:numRef>
              <c:f>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xVal>
          <c:yVal>
            <c:numRef>
              <c:f>0</c:f>
              <c:numCache>
                <c:formatCode>General</c:formatCode>
                <c:ptCount val="8"/>
                <c:pt idx="0">
                  <c:v>130</c:v>
                </c:pt>
                <c:pt idx="1">
                  <c:v>238</c:v>
                </c:pt>
                <c:pt idx="2">
                  <c:v>598</c:v>
                </c:pt>
                <c:pt idx="3">
                  <c:v>1073</c:v>
                </c:pt>
                <c:pt idx="4">
                  <c:v>1029</c:v>
                </c:pt>
                <c:pt idx="5">
                  <c:v>1039</c:v>
                </c:pt>
                <c:pt idx="6">
                  <c:v>1041</c:v>
                </c:pt>
                <c:pt idx="7">
                  <c:v>1044</c:v>
                </c:pt>
              </c:numCache>
            </c:numRef>
          </c:yVal>
          <c:smooth val="1"/>
        </c:ser>
        <c:axId val="76792639"/>
        <c:axId val="21040494"/>
      </c:scatterChart>
      <c:valAx>
        <c:axId val="76792639"/>
        <c:scaling>
          <c:orientation val="minMax"/>
          <c:max val="2017"/>
          <c:min val="2010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p>
            <a:pPr>
              <a:defRPr b="0" sz="1000" spc="-1" strike="noStrike">
                <a:solidFill>
                  <a:srgbClr val="000000"/>
                </a:solidFill>
                <a:latin typeface="Calibri"/>
                <a:ea typeface="DejaVu Sans"/>
              </a:defRPr>
            </a:pPr>
          </a:p>
        </c:txPr>
        <c:crossAx val="21040494"/>
        <c:crosses val="autoZero"/>
        <c:crossBetween val="midCat"/>
        <c:majorUnit val="1"/>
      </c:valAx>
      <c:valAx>
        <c:axId val="21040494"/>
        <c:scaling>
          <c:orientation val="minMax"/>
        </c:scaling>
        <c:delete val="0"/>
        <c:axPos val="l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p>
            <a:pPr>
              <a:defRPr b="0" sz="1000" spc="-1" strike="noStrike">
                <a:solidFill>
                  <a:srgbClr val="000000"/>
                </a:solidFill>
                <a:latin typeface="Calibri"/>
                <a:ea typeface="DejaVu Sans"/>
              </a:defRPr>
            </a:pPr>
          </a:p>
        </c:txPr>
        <c:crossAx val="76792639"/>
        <c:crosses val="autoZero"/>
        <c:crossBetween val="midCat"/>
      </c:valAx>
      <c:spPr>
        <a:solidFill>
          <a:srgbClr val="ffffff"/>
        </a:solidFill>
        <a:ln>
          <a:noFill/>
        </a:ln>
      </c:spPr>
    </c:plotArea>
    <c:plotVisOnly val="1"/>
    <c:dispBlanksAs val="gap"/>
  </c:chart>
  <c:spPr>
    <a:solidFill>
      <a:srgbClr val="ffffff"/>
    </a:solidFill>
    <a:ln>
      <a:noFill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latin typeface="Arial"/>
              </a:rPr>
              <a:t>Fai clic per modificare il formato delle note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601" name="PlaceHolder 2"/>
          <p:cNvSpPr>
            <a:spLocks noGrp="1"/>
          </p:cNvSpPr>
          <p:nvPr>
            <p:ph type="hdr"/>
          </p:nvPr>
        </p:nvSpPr>
        <p:spPr>
          <a:xfrm>
            <a:off x="1512000" y="588060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1400" spc="-1" strike="noStrike">
                <a:latin typeface="Times New Roman"/>
              </a:rPr>
              <a:t> 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602" name="PlaceHolder 3"/>
          <p:cNvSpPr>
            <a:spLocks noGrp="1"/>
          </p:cNvSpPr>
          <p:nvPr>
            <p:ph type="dt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it-IT" sz="1400" spc="-1" strike="noStrike">
                <a:latin typeface="Times New Roman"/>
              </a:rPr>
              <a:t> 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603" name="PlaceHolder 4"/>
          <p:cNvSpPr>
            <a:spLocks noGrp="1"/>
          </p:cNvSpPr>
          <p:nvPr>
            <p:ph type="ft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it-IT" sz="1400" spc="-1" strike="noStrike">
                <a:latin typeface="Times New Roman"/>
              </a:rPr>
              <a:t> </a:t>
            </a:r>
            <a:endParaRPr b="0" lang="it-IT" sz="1400" spc="-1" strike="noStrike">
              <a:latin typeface="Times New Roman"/>
            </a:endParaRPr>
          </a:p>
        </p:txBody>
      </p:sp>
      <p:sp>
        <p:nvSpPr>
          <p:cNvPr id="604" name="PlaceHolder 5"/>
          <p:cNvSpPr>
            <a:spLocks noGrp="1"/>
          </p:cNvSpPr>
          <p:nvPr>
            <p:ph type="sldNum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B0209BCF-A164-41B0-9C85-2E1BD134196B}" type="slidenum">
              <a:rPr b="0" lang="it-IT" sz="1400" spc="-1" strike="noStrike">
                <a:latin typeface="Times New Roman"/>
              </a:rPr>
              <a:t>1</a:t>
            </a:fld>
            <a:endParaRPr b="0" lang="it-IT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
</Relationships>
</file>

<file path=ppt/notesSlides/_rels/notesSlide30.xml.rels><?xml version="1.0" encoding="UTF-8"?>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
</Relationships>
</file>

<file path=ppt/notesSlides/_rels/notesSlide31.xml.rels><?xml version="1.0" encoding="UTF-8"?>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
</Relationships>
</file>

<file path=ppt/notesSlides/_rels/notesSlide32.xml.rels><?xml version="1.0" encoding="UTF-8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
</Relationships>
</file>

<file path=ppt/notesSlides/_rels/notesSlide33.xml.rels><?xml version="1.0" encoding="UTF-8"?>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
</Relationships>
</file>

<file path=ppt/notesSlides/_rels/notesSlide34.xml.rels><?xml version="1.0" encoding="UTF-8"?>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884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4BE9F86D-6B86-4828-8004-3E49F9B8C34C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886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6EC24B96-7D13-4789-A89F-5B2CF550A932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4400" cy="4807800"/>
          </a:xfrm>
          <a:prstGeom prst="rect">
            <a:avLst/>
          </a:prstGeom>
        </p:spPr>
        <p:txBody>
          <a:bodyPr lIns="0" rIns="0" tIns="0" bIns="0"/>
          <a:p>
            <a:endParaRPr b="0" lang="it-IT" sz="2000" spc="-1" strike="noStrike">
              <a:latin typeface="Arial"/>
            </a:endParaRPr>
          </a:p>
        </p:txBody>
      </p:sp>
      <p:sp>
        <p:nvSpPr>
          <p:cNvPr id="888" name="CustomShape 2"/>
          <p:cNvSpPr/>
          <p:nvPr/>
        </p:nvSpPr>
        <p:spPr>
          <a:xfrm>
            <a:off x="4278960" y="10157400"/>
            <a:ext cx="3277440" cy="5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3C53C85C-236D-4566-9575-8037D39FBCA2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2440" cy="411084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890" name="CustomShape 2"/>
          <p:cNvSpPr/>
          <p:nvPr/>
        </p:nvSpPr>
        <p:spPr>
          <a:xfrm>
            <a:off x="3884760" y="8685360"/>
            <a:ext cx="2967840" cy="45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D401EC78-6882-4F7B-8535-666C863C635E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892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3C6909D3-B81C-4F7C-8B15-B9AC51EA5B67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4400" cy="4807800"/>
          </a:xfrm>
          <a:prstGeom prst="rect">
            <a:avLst/>
          </a:prstGeom>
        </p:spPr>
        <p:txBody>
          <a:bodyPr lIns="0" rIns="0" tIns="0" bIns="0"/>
          <a:p>
            <a:endParaRPr b="0" lang="it-IT" sz="2000" spc="-1" strike="noStrike">
              <a:latin typeface="Arial"/>
            </a:endParaRPr>
          </a:p>
        </p:txBody>
      </p:sp>
      <p:sp>
        <p:nvSpPr>
          <p:cNvPr id="894" name="CustomShape 2"/>
          <p:cNvSpPr/>
          <p:nvPr/>
        </p:nvSpPr>
        <p:spPr>
          <a:xfrm>
            <a:off x="4278960" y="10157400"/>
            <a:ext cx="3277440" cy="5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3E82C03C-AEA2-49D5-8CD0-8E32A035C806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CustomShape 1"/>
          <p:cNvSpPr/>
          <p:nvPr/>
        </p:nvSpPr>
        <p:spPr>
          <a:xfrm>
            <a:off x="4278960" y="10157400"/>
            <a:ext cx="3279240" cy="532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12BD9740-1C56-4674-82AA-BC54DA7B6642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  <p:sp>
        <p:nvSpPr>
          <p:cNvPr id="896" name="CustomShape 2"/>
          <p:cNvSpPr/>
          <p:nvPr/>
        </p:nvSpPr>
        <p:spPr>
          <a:xfrm>
            <a:off x="1143000" y="685800"/>
            <a:ext cx="4570560" cy="34275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897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78480" cy="4106880"/>
          </a:xfrm>
          <a:prstGeom prst="rect">
            <a:avLst/>
          </a:prstGeom>
        </p:spPr>
        <p:txBody>
          <a:bodyPr lIns="0" rIns="0" tIns="0" bIns="0" anchor="ctr"/>
          <a:p>
            <a:endParaRPr b="0" lang="it-IT" sz="2000" spc="-1" strike="noStrike">
              <a:latin typeface="Arial"/>
            </a:endParaRPr>
          </a:p>
        </p:txBody>
      </p:sp>
      <p:sp>
        <p:nvSpPr>
          <p:cNvPr id="898" name="CustomShape 4"/>
          <p:cNvSpPr/>
          <p:nvPr/>
        </p:nvSpPr>
        <p:spPr>
          <a:xfrm>
            <a:off x="3884760" y="8685360"/>
            <a:ext cx="2970360" cy="45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C2B00C68-B67D-4B2A-A935-915EC6F6ADE4}" type="slidenum">
              <a:rPr b="0" lang="it-IT" sz="1200" spc="-1" strike="noStrike">
                <a:solidFill>
                  <a:srgbClr val="000000"/>
                </a:solidFill>
                <a:latin typeface="Arial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CustomShape 1"/>
          <p:cNvSpPr/>
          <p:nvPr/>
        </p:nvSpPr>
        <p:spPr>
          <a:xfrm>
            <a:off x="4278960" y="10157400"/>
            <a:ext cx="3277440" cy="5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8606B78A-4BE7-4EC9-9F97-DF850E8EE252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  <p:sp>
        <p:nvSpPr>
          <p:cNvPr id="900" name="CustomShape 2"/>
          <p:cNvSpPr/>
          <p:nvPr/>
        </p:nvSpPr>
        <p:spPr>
          <a:xfrm>
            <a:off x="3884760" y="8685360"/>
            <a:ext cx="2968560" cy="4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FE1BCACE-8D2A-4417-A45A-F8F5BE610680}" type="slidenum">
              <a:rPr b="0" lang="it-IT" sz="1200" spc="-1" strike="noStrike">
                <a:solidFill>
                  <a:srgbClr val="ffffff"/>
                </a:solidFill>
                <a:latin typeface="Calibri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  <p:sp>
        <p:nvSpPr>
          <p:cNvPr id="901" name="CustomShape 3"/>
          <p:cNvSpPr/>
          <p:nvPr/>
        </p:nvSpPr>
        <p:spPr>
          <a:xfrm>
            <a:off x="1143000" y="685800"/>
            <a:ext cx="4568760" cy="34257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2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75240" cy="4103640"/>
          </a:xfrm>
          <a:prstGeom prst="rect">
            <a:avLst/>
          </a:prstGeom>
        </p:spPr>
        <p:txBody>
          <a:bodyPr lIns="0" rIns="0" tIns="0" bIns="0" anchor="ctr"/>
          <a:p>
            <a:endParaRPr b="0" lang="it-IT" sz="2000" spc="-1" strike="noStrike">
              <a:latin typeface="Arial"/>
            </a:endParaRPr>
          </a:p>
        </p:txBody>
      </p:sp>
      <p:sp>
        <p:nvSpPr>
          <p:cNvPr id="903" name="CustomShape 5"/>
          <p:cNvSpPr/>
          <p:nvPr/>
        </p:nvSpPr>
        <p:spPr>
          <a:xfrm>
            <a:off x="3884760" y="8685360"/>
            <a:ext cx="2968560" cy="4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65945883-31A7-4323-B96C-B206B1A0F6F3}" type="slidenum">
              <a:rPr b="0" lang="it-IT" sz="1200" spc="-1" strike="noStrike">
                <a:solidFill>
                  <a:srgbClr val="000000"/>
                </a:solidFill>
                <a:latin typeface="Calibri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CustomShape 1"/>
          <p:cNvSpPr/>
          <p:nvPr/>
        </p:nvSpPr>
        <p:spPr>
          <a:xfrm>
            <a:off x="4278960" y="10157400"/>
            <a:ext cx="3277440" cy="5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3F3173D8-FF03-4115-96B2-F53E6770CC3B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  <p:sp>
        <p:nvSpPr>
          <p:cNvPr id="905" name="CustomShape 2"/>
          <p:cNvSpPr/>
          <p:nvPr/>
        </p:nvSpPr>
        <p:spPr>
          <a:xfrm>
            <a:off x="3884760" y="8685360"/>
            <a:ext cx="2968560" cy="4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6BB590AE-D955-4613-9324-2AEE62252871}" type="slidenum">
              <a:rPr b="0" lang="it-IT" sz="1200" spc="-1" strike="noStrike">
                <a:solidFill>
                  <a:srgbClr val="ffffff"/>
                </a:solidFill>
                <a:latin typeface="Calibri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  <p:sp>
        <p:nvSpPr>
          <p:cNvPr id="906" name="CustomShape 3"/>
          <p:cNvSpPr/>
          <p:nvPr/>
        </p:nvSpPr>
        <p:spPr>
          <a:xfrm>
            <a:off x="1143000" y="685800"/>
            <a:ext cx="4568760" cy="34257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07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75240" cy="4103640"/>
          </a:xfrm>
          <a:prstGeom prst="rect">
            <a:avLst/>
          </a:prstGeom>
        </p:spPr>
        <p:txBody>
          <a:bodyPr lIns="0" rIns="0" tIns="0" bIns="0" anchor="ctr"/>
          <a:p>
            <a:endParaRPr b="0" lang="it-IT" sz="2000" spc="-1" strike="noStrike">
              <a:latin typeface="Arial"/>
            </a:endParaRPr>
          </a:p>
        </p:txBody>
      </p:sp>
      <p:sp>
        <p:nvSpPr>
          <p:cNvPr id="908" name="CustomShape 5"/>
          <p:cNvSpPr/>
          <p:nvPr/>
        </p:nvSpPr>
        <p:spPr>
          <a:xfrm>
            <a:off x="3884760" y="8685360"/>
            <a:ext cx="2968560" cy="4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581F60F5-D975-4173-90B8-AD79708E59EE}" type="slidenum">
              <a:rPr b="0" lang="it-IT" sz="1200" spc="-1" strike="noStrike">
                <a:solidFill>
                  <a:srgbClr val="000000"/>
                </a:solidFill>
                <a:latin typeface="Calibri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CustomShape 1"/>
          <p:cNvSpPr/>
          <p:nvPr/>
        </p:nvSpPr>
        <p:spPr>
          <a:xfrm>
            <a:off x="4278960" y="10157400"/>
            <a:ext cx="3277440" cy="5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9169FE43-FDB1-4847-9BFB-B5E0C1FE2F4E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  <p:sp>
        <p:nvSpPr>
          <p:cNvPr id="910" name="CustomShape 2"/>
          <p:cNvSpPr/>
          <p:nvPr/>
        </p:nvSpPr>
        <p:spPr>
          <a:xfrm>
            <a:off x="3884760" y="8685360"/>
            <a:ext cx="2968560" cy="4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266EA51D-237D-406C-833D-085CA3E91C5F}" type="slidenum">
              <a:rPr b="0" lang="it-IT" sz="1200" spc="-1" strike="noStrike">
                <a:solidFill>
                  <a:srgbClr val="ffffff"/>
                </a:solidFill>
                <a:latin typeface="Calibri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  <p:sp>
        <p:nvSpPr>
          <p:cNvPr id="911" name="CustomShape 3"/>
          <p:cNvSpPr/>
          <p:nvPr/>
        </p:nvSpPr>
        <p:spPr>
          <a:xfrm>
            <a:off x="1143000" y="685800"/>
            <a:ext cx="4568760" cy="34257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2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75240" cy="4103640"/>
          </a:xfrm>
          <a:prstGeom prst="rect">
            <a:avLst/>
          </a:prstGeom>
        </p:spPr>
        <p:txBody>
          <a:bodyPr lIns="0" rIns="0" tIns="0" bIns="0" anchor="ctr"/>
          <a:p>
            <a:endParaRPr b="0" lang="it-IT" sz="2000" spc="-1" strike="noStrike">
              <a:latin typeface="Arial"/>
            </a:endParaRPr>
          </a:p>
        </p:txBody>
      </p:sp>
      <p:sp>
        <p:nvSpPr>
          <p:cNvPr id="913" name="CustomShape 5"/>
          <p:cNvSpPr/>
          <p:nvPr/>
        </p:nvSpPr>
        <p:spPr>
          <a:xfrm>
            <a:off x="3884760" y="8685360"/>
            <a:ext cx="2968560" cy="45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22DA60A5-AC52-4BE4-A774-9294FDD6EC49}" type="slidenum">
              <a:rPr b="0" lang="it-IT" sz="1200" spc="-1" strike="noStrike">
                <a:solidFill>
                  <a:srgbClr val="000000"/>
                </a:solidFill>
                <a:latin typeface="Calibri"/>
                <a:ea typeface="+mn-ea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4400" cy="4807800"/>
          </a:xfrm>
          <a:prstGeom prst="rect">
            <a:avLst/>
          </a:prstGeom>
        </p:spPr>
        <p:txBody>
          <a:bodyPr lIns="0" rIns="0" tIns="0" bIns="0"/>
          <a:p>
            <a:pPr marL="216000" indent="-213120">
              <a:lnSpc>
                <a:spcPct val="100000"/>
              </a:lnSpc>
            </a:pPr>
            <a:r>
              <a:rPr b="0" lang="it-IT" sz="2000" spc="-1" strike="noStrike">
                <a:latin typeface="Arial"/>
              </a:rPr>
              <a:t>Entro 72 ore. Spiegare che si definisce qui se utile anche visita psich; Cut off bis tratto da media della pop psich;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915" name="CustomShape 2"/>
          <p:cNvSpPr/>
          <p:nvPr/>
        </p:nvSpPr>
        <p:spPr>
          <a:xfrm>
            <a:off x="4278960" y="10157400"/>
            <a:ext cx="3277440" cy="5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/>
          <a:p>
            <a:pPr>
              <a:lnSpc>
                <a:spcPct val="100000"/>
              </a:lnSpc>
            </a:pPr>
            <a:fld id="{083CAAE1-191C-4F91-AF84-65126EA2F5A1}" type="slidenum">
              <a:rPr b="0" lang="it-IT" sz="1800" spc="-1" strike="noStrike">
                <a:solidFill>
                  <a:srgbClr val="000000"/>
                </a:solidFill>
                <a:latin typeface="+mn-lt"/>
                <a:ea typeface="+mn-ea"/>
              </a:rPr>
              <a:t>&lt;numero&gt;</a:t>
            </a:fld>
            <a:endParaRPr b="0" lang="it-IT" sz="1800" spc="-1" strike="noStrike">
              <a:latin typeface="Arial"/>
            </a:endParaRPr>
          </a:p>
        </p:txBody>
      </p:sp>
    </p:spTree>
  </p:cSld>
</p:notes>
</file>

<file path=ppt/notesSlides/notesSlide3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917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5E5BF863-00D9-4639-809D-DDA57B42D64C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3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919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C807C672-23CA-4543-B44A-B54AE1F700BE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3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921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3C246F78-4E4B-495C-A0FC-40D9DBF97BA5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3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923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F8FEAF0E-4006-436E-A9CF-FD24A18DF192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3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925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B831ECDA-A06F-4489-9C34-CB30F6D34C93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pPr marL="216000" indent="-211320">
              <a:lnSpc>
                <a:spcPct val="100000"/>
              </a:lnSpc>
            </a:pPr>
            <a:r>
              <a:rPr b="0" lang="it-IT" sz="1200" spc="-1" strike="noStrike">
                <a:solidFill>
                  <a:srgbClr val="000000"/>
                </a:solidFill>
                <a:latin typeface="Arial"/>
              </a:rPr>
              <a:t>LE IPOTESI</a:t>
            </a:r>
            <a:endParaRPr b="0" lang="it-IT" sz="1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</a:pPr>
            <a:r>
              <a:rPr b="0" lang="it-IT" sz="1200" spc="-1" strike="noStrike">
                <a:solidFill>
                  <a:srgbClr val="000000"/>
                </a:solidFill>
                <a:latin typeface="Arial"/>
              </a:rPr>
              <a:t>sia perché il carcere rappresenta un </a:t>
            </a:r>
            <a:r>
              <a:rPr b="0" i="1" lang="it-IT" sz="1200" spc="-1" strike="noStrike">
                <a:solidFill>
                  <a:srgbClr val="000000"/>
                </a:solidFill>
                <a:latin typeface="Arial"/>
              </a:rPr>
              <a:t>contenitore </a:t>
            </a:r>
            <a:r>
              <a:rPr b="0" lang="it-IT" sz="1200" spc="-1" strike="noStrike">
                <a:solidFill>
                  <a:srgbClr val="000000"/>
                </a:solidFill>
                <a:latin typeface="Arial"/>
              </a:rPr>
              <a:t>selettivo di cittadini</a:t>
            </a:r>
            <a:r>
              <a:rPr b="0" i="1" lang="it-IT" sz="12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it-IT" sz="1200" spc="-1" strike="noStrike">
                <a:solidFill>
                  <a:srgbClr val="000000"/>
                </a:solidFill>
                <a:latin typeface="Arial"/>
              </a:rPr>
              <a:t>con disturbi di questo tipo, sia perché la condizione stessa di detenuto è a elevato indice di rischio psichico.</a:t>
            </a:r>
            <a:endParaRPr b="0" lang="it-IT" sz="1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ELEMENTI CHE FAVIRISCONO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880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D9A8BE2A-A50F-45F7-B3E6-BBB11D1EF63C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000" cy="4109400"/>
          </a:xfrm>
          <a:prstGeom prst="rect">
            <a:avLst/>
          </a:prstGeom>
        </p:spPr>
        <p:txBody>
          <a:bodyPr lIns="0" rIns="0" tIns="0" bIns="0"/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148= infermità psichica sopraggiunta in carcere  206= applicazione provvisoria misura di sicurezza  212=modalità del confronto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70= accertamenti sull’incapacità  71= sospensione per incapacità  72= revoca dell’ordinanza di sospensione</a:t>
            </a:r>
            <a:endParaRPr b="0" lang="it-IT" sz="2000" spc="-1" strike="noStrike">
              <a:latin typeface="Arial"/>
            </a:endParaRPr>
          </a:p>
          <a:p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L’ISTITUTO DELL’OSSERVAZIONE PSICHIATRICA E’ UNO DEI PROVVEDIMENTI PRESI PER RISPONDERE ALLE ESIGENZE DI SALUTE IN CARCERE. </a:t>
            </a:r>
            <a:endParaRPr b="0" lang="it-IT" sz="2000" spc="-1" strike="noStrike">
              <a:latin typeface="Arial"/>
            </a:endParaRPr>
          </a:p>
          <a:p>
            <a:r>
              <a:rPr b="0" lang="it-IT" sz="2000" spc="-1" strike="noStrike">
                <a:solidFill>
                  <a:srgbClr val="000000"/>
                </a:solidFill>
                <a:latin typeface="Arial"/>
              </a:rPr>
              <a:t>E’ INFATTI NECESSARIO VALUTARE LE PARTICOLARI CONDIZIONI DI SALUTE DELLA POPOLAZIONE DETENUTA PER COMPRENDERNE LA PORTATA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882" name="CustomShape 2"/>
          <p:cNvSpPr/>
          <p:nvPr/>
        </p:nvSpPr>
        <p:spPr>
          <a:xfrm>
            <a:off x="3884760" y="8685360"/>
            <a:ext cx="2966400" cy="45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F358BF53-AA92-4FA1-9F6F-FA9FF8A2955A}" type="slidenum">
              <a:rPr b="0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3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3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3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4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4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7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9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3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5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7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4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1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2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3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3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3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4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4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4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1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7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7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1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5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7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2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  <p:sp>
        <p:nvSpPr>
          <p:cNvPr id="31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it-IT" sz="4400" spc="-1" strike="noStrike">
              <a:latin typeface="Arial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it-IT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38.xml"/><Relationship Id="rId8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4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56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2.xml"/><Relationship Id="rId8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67.xml"/><Relationship Id="rId13" Type="http://schemas.openxmlformats.org/officeDocument/2006/relationships/slideLayout" Target="../slideLayouts/slideLayout168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79.xml"/><Relationship Id="rId13" Type="http://schemas.openxmlformats.org/officeDocument/2006/relationships/slideLayout" Target="../slideLayouts/slideLayout180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36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it-IT" sz="1800" spc="-1" strike="noStrike">
                <a:latin typeface="Arial"/>
              </a:rPr>
              <a:t>Fai clic per modificare il formato del testo del titolo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40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it-IT" sz="1800" spc="-1" strike="noStrike">
                <a:latin typeface="Arial"/>
              </a:rPr>
              <a:t>Fai clic per modificare il formato del testo del titolo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44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48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52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56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it-IT" sz="1800" spc="-1" strike="noStrike">
                <a:latin typeface="Arial"/>
              </a:rPr>
              <a:t>Fai clic per modificare il formato del testo del titolo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28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CustomShape 1"/>
          <p:cNvSpPr/>
          <p:nvPr/>
        </p:nvSpPr>
        <p:spPr>
          <a:xfrm>
            <a:off x="5489640" y="0"/>
            <a:ext cx="3388680" cy="6852600"/>
          </a:xfrm>
          <a:custGeom>
            <a:avLst/>
            <a:gdLst/>
            <a:ahLst/>
            <a:rect l="l" t="t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rgbClr val="ffffff">
              <a:alpha val="25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CustomShape 2"/>
          <p:cNvSpPr/>
          <p:nvPr/>
        </p:nvSpPr>
        <p:spPr>
          <a:xfrm>
            <a:off x="3743280" y="6345360"/>
            <a:ext cx="4080960" cy="455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it-IT" sz="4400" spc="-1" strike="noStrike">
                <a:latin typeface="Arial"/>
              </a:rPr>
              <a:t>Fai clic per modificare il formato del testo del titolo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32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3200" spc="-1" strike="noStrike">
                <a:latin typeface="Arial"/>
              </a:rPr>
              <a:t>Fai clic per modificare il formato del testo della struttura</a:t>
            </a:r>
            <a:endParaRPr b="0" lang="it-I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800" spc="-1" strike="noStrike">
                <a:latin typeface="Arial"/>
              </a:rPr>
              <a:t>Secondo livello struttura</a:t>
            </a:r>
            <a:endParaRPr b="0" lang="it-I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Terzo livello struttura</a:t>
            </a:r>
            <a:endParaRPr b="0" lang="it-I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2000" spc="-1" strike="noStrike">
                <a:latin typeface="Arial"/>
              </a:rPr>
              <a:t>Quarto livello struttura</a:t>
            </a:r>
            <a:endParaRPr b="0" lang="it-I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Quinto livello struttura</a:t>
            </a:r>
            <a:endParaRPr b="0" lang="it-I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Sesto livello struttura</a:t>
            </a:r>
            <a:endParaRPr b="0" lang="it-I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000" spc="-1" strike="noStrike">
                <a:latin typeface="Arial"/>
              </a:rPr>
              <a:t>Settimo livello struttura</a:t>
            </a:r>
            <a:endParaRPr b="0" lang="it-IT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37.xml"/><Relationship Id="rId3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37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73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chart" Target="../charts/chart2.xml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37.xml"/><Relationship Id="rId5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37.xml"/><Relationship Id="rId4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73.xml"/><Relationship Id="rId3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61.xml"/><Relationship Id="rId3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7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6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8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png"/><Relationship Id="rId3" Type="http://schemas.openxmlformats.org/officeDocument/2006/relationships/slideLayout" Target="../slideLayouts/slideLayout37.xml"/><Relationship Id="rId4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37.xml"/><Relationship Id="rId4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37.xml"/><Relationship Id="rId4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97.xml"/><Relationship Id="rId3" Type="http://schemas.openxmlformats.org/officeDocument/2006/relationships/notesSlide" Target="../notesSlides/notesSlide2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09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image" Target="../media/image38.png"/><Relationship Id="rId3" Type="http://schemas.openxmlformats.org/officeDocument/2006/relationships/slideLayout" Target="../slideLayouts/slideLayout12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3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4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4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57.xml"/><Relationship Id="rId3" Type="http://schemas.openxmlformats.org/officeDocument/2006/relationships/notesSlide" Target="../notesSlides/notesSlide30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png"/><Relationship Id="rId3" Type="http://schemas.openxmlformats.org/officeDocument/2006/relationships/slideLayout" Target="../slideLayouts/slideLayout157.xml"/><Relationship Id="rId4" Type="http://schemas.openxmlformats.org/officeDocument/2006/relationships/notesSlide" Target="../notesSlides/notesSlide3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slideLayout" Target="../slideLayouts/slideLayout157.xml"/><Relationship Id="rId5" Type="http://schemas.openxmlformats.org/officeDocument/2006/relationships/notesSlide" Target="../notesSlides/notesSlide3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jpeg"/><Relationship Id="rId3" Type="http://schemas.openxmlformats.org/officeDocument/2006/relationships/image" Target="../media/image50.png"/><Relationship Id="rId4" Type="http://schemas.openxmlformats.org/officeDocument/2006/relationships/slideLayout" Target="../slideLayouts/slideLayout157.xml"/><Relationship Id="rId5" Type="http://schemas.openxmlformats.org/officeDocument/2006/relationships/notesSlide" Target="../notesSlides/notesSlide3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image" Target="../media/image52.png"/><Relationship Id="rId3" Type="http://schemas.openxmlformats.org/officeDocument/2006/relationships/slideLayout" Target="../slideLayouts/slideLayout157.xml"/><Relationship Id="rId4" Type="http://schemas.openxmlformats.org/officeDocument/2006/relationships/notesSlide" Target="../notesSlides/notesSlide3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slideLayout" Target="../slideLayouts/slideLayout16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37.xml"/><Relationship Id="rId4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5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37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Immagine 3" descr=""/>
          <p:cNvPicPr/>
          <p:nvPr/>
        </p:nvPicPr>
        <p:blipFill>
          <a:blip r:embed="rId1"/>
          <a:stretch/>
        </p:blipFill>
        <p:spPr>
          <a:xfrm>
            <a:off x="185040" y="159840"/>
            <a:ext cx="5776560" cy="1341360"/>
          </a:xfrm>
          <a:prstGeom prst="rect">
            <a:avLst/>
          </a:prstGeom>
          <a:ln>
            <a:noFill/>
          </a:ln>
        </p:spPr>
      </p:pic>
      <p:sp>
        <p:nvSpPr>
          <p:cNvPr id="606" name="CustomShape 1"/>
          <p:cNvSpPr/>
          <p:nvPr/>
        </p:nvSpPr>
        <p:spPr>
          <a:xfrm>
            <a:off x="185040" y="5837760"/>
            <a:ext cx="8668440" cy="88776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37680" algn="r">
              <a:lnSpc>
                <a:spcPct val="100000"/>
              </a:lnSpc>
            </a:pPr>
            <a:r>
              <a:rPr b="0" lang="it-IT" sz="1600" spc="-1" strike="noStrike">
                <a:solidFill>
                  <a:srgbClr val="61682e"/>
                </a:solidFill>
                <a:latin typeface="Candara"/>
                <a:ea typeface="ＭＳ Ｐゴシック"/>
              </a:rPr>
              <a:t>Dott.ssa Francesca Cova</a:t>
            </a:r>
            <a:endParaRPr b="0" lang="it-IT" sz="1600" spc="-1" strike="noStrike">
              <a:latin typeface="Arial"/>
            </a:endParaRPr>
          </a:p>
          <a:p>
            <a:pPr marL="343080" indent="-337680" algn="r">
              <a:lnSpc>
                <a:spcPct val="100000"/>
              </a:lnSpc>
            </a:pPr>
            <a:r>
              <a:rPr b="0" lang="it-IT" sz="1600" spc="-1" strike="noStrike">
                <a:solidFill>
                  <a:srgbClr val="61682e"/>
                </a:solidFill>
                <a:latin typeface="Candara"/>
                <a:ea typeface="ＭＳ Ｐゴシック"/>
              </a:rPr>
              <a:t>Equipe Salute Mentale c/o Casa Circondariale Monza</a:t>
            </a:r>
            <a:endParaRPr b="0" lang="it-IT" sz="1600" spc="-1" strike="noStrike">
              <a:latin typeface="Arial"/>
            </a:endParaRPr>
          </a:p>
          <a:p>
            <a:pPr marL="343080" indent="-337680" algn="r">
              <a:lnSpc>
                <a:spcPct val="100000"/>
              </a:lnSpc>
            </a:pPr>
            <a:r>
              <a:rPr b="0" lang="it-IT" sz="1600" spc="-1" strike="noStrike">
                <a:solidFill>
                  <a:srgbClr val="61682e"/>
                </a:solidFill>
                <a:latin typeface="Candara"/>
                <a:ea typeface="ＭＳ Ｐゴシック"/>
              </a:rPr>
              <a:t>Prof. Massmo Clerici DSMD - ASST Monza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607" name="CustomShape 2"/>
          <p:cNvSpPr/>
          <p:nvPr/>
        </p:nvSpPr>
        <p:spPr>
          <a:xfrm>
            <a:off x="324720" y="1722240"/>
            <a:ext cx="7448760" cy="26913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360">
            <a:solidFill>
              <a:srgbClr val="576112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2800" spc="-1" strike="noStrike">
                <a:solidFill>
                  <a:srgbClr val="000000"/>
                </a:solidFill>
                <a:latin typeface="Arial"/>
                <a:ea typeface="DejaVu Sans"/>
              </a:rPr>
              <a:t>La Casa Circondariale  di Monza e la tutela della salute mentale:</a:t>
            </a:r>
            <a:endParaRPr b="0" lang="it-IT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  <a:ea typeface="DejaVu Sans"/>
              </a:rPr>
              <a:t>il Programma Innovativo Regione Lombardia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Arial"/>
                <a:ea typeface="DejaVu Sans"/>
              </a:rPr>
              <a:t>“</a:t>
            </a:r>
            <a:r>
              <a:rPr b="0" lang="it-IT" sz="2400" spc="-1" strike="noStrike">
                <a:solidFill>
                  <a:srgbClr val="000000"/>
                </a:solidFill>
                <a:latin typeface="Arial"/>
                <a:ea typeface="DejaVu Sans"/>
              </a:rPr>
              <a:t>Psichiatria e Carcere”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608" name="Immagine 9" descr=""/>
          <p:cNvPicPr/>
          <p:nvPr/>
        </p:nvPicPr>
        <p:blipFill>
          <a:blip r:embed="rId2"/>
          <a:stretch/>
        </p:blipFill>
        <p:spPr>
          <a:xfrm>
            <a:off x="2952000" y="4572000"/>
            <a:ext cx="3309480" cy="1099080"/>
          </a:xfrm>
          <a:prstGeom prst="rect">
            <a:avLst/>
          </a:prstGeom>
          <a:ln w="38160">
            <a:solidFill>
              <a:srgbClr val="000000"/>
            </a:solidFill>
            <a:miter/>
          </a:ln>
          <a:effectLst>
            <a:outerShdw dir="2700000" dist="37674">
              <a:srgbClr val="000000">
                <a:alpha val="43000"/>
              </a:srgbClr>
            </a:outerShdw>
          </a:effectLst>
        </p:spPr>
      </p:pic>
      <p:pic>
        <p:nvPicPr>
          <p:cNvPr id="609" name="Picture 3" descr=""/>
          <p:cNvPicPr/>
          <p:nvPr/>
        </p:nvPicPr>
        <p:blipFill>
          <a:blip r:embed="rId3"/>
          <a:stretch/>
        </p:blipFill>
        <p:spPr>
          <a:xfrm>
            <a:off x="6152400" y="293040"/>
            <a:ext cx="2847960" cy="1208160"/>
          </a:xfrm>
          <a:prstGeom prst="rect">
            <a:avLst/>
          </a:prstGeom>
          <a:ln w="9360">
            <a:noFill/>
          </a:ln>
        </p:spPr>
      </p:pic>
      <p:pic>
        <p:nvPicPr>
          <p:cNvPr id="610" name="Picture 4" descr=""/>
          <p:cNvPicPr/>
          <p:nvPr/>
        </p:nvPicPr>
        <p:blipFill>
          <a:blip r:embed="rId4"/>
          <a:stretch/>
        </p:blipFill>
        <p:spPr>
          <a:xfrm>
            <a:off x="7992720" y="1504440"/>
            <a:ext cx="768240" cy="7300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7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8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59" name="CustomShape 1"/>
          <p:cNvSpPr/>
          <p:nvPr/>
        </p:nvSpPr>
        <p:spPr>
          <a:xfrm>
            <a:off x="232920" y="1743480"/>
            <a:ext cx="8646120" cy="307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Il progetto TR59 nel contesto del quale opera in maniera integrata l’équipe di salute mentale si  rivolge a:</a:t>
            </a:r>
            <a:endParaRPr b="0" lang="it-IT" sz="24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detenuti di tutte le fasce di</a:t>
            </a:r>
            <a:r>
              <a:rPr b="1" lang="it-IT" sz="2000" spc="-1" strike="noStrike">
                <a:solidFill>
                  <a:srgbClr val="800000"/>
                </a:solidFill>
                <a:latin typeface="Candara"/>
                <a:ea typeface="ＭＳ Ｐゴシック"/>
              </a:rPr>
              <a:t> età 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e di tutte le </a:t>
            </a:r>
            <a:r>
              <a:rPr b="1" lang="it-IT" sz="2000" spc="-1" strike="noStrike">
                <a:solidFill>
                  <a:srgbClr val="800000"/>
                </a:solidFill>
                <a:latin typeface="Candara"/>
                <a:ea typeface="ＭＳ Ｐゴシック"/>
              </a:rPr>
              <a:t>etnie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interessati da problemi di natura psicologica e disagio psichico;</a:t>
            </a:r>
            <a:endParaRPr b="0" lang="it-IT" sz="20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detenuti </a:t>
            </a:r>
            <a:r>
              <a:rPr b="1" lang="it-IT" sz="2000" spc="-1" strike="noStrike">
                <a:solidFill>
                  <a:srgbClr val="800000"/>
                </a:solidFill>
                <a:latin typeface="Candara"/>
                <a:ea typeface="ＭＳ Ｐゴシック"/>
              </a:rPr>
              <a:t>multiproblematici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quali tossicodipendenti ed ex-tossicodipendenti con problematiche psichiatriche in comorbilità;</a:t>
            </a:r>
            <a:endParaRPr b="0" lang="it-IT" sz="20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detenuti provenienti da “</a:t>
            </a:r>
            <a:r>
              <a:rPr b="1" lang="it-IT" sz="2000" spc="-1" strike="noStrike">
                <a:solidFill>
                  <a:srgbClr val="800000"/>
                </a:solidFill>
                <a:latin typeface="Candara"/>
                <a:ea typeface="ＭＳ Ｐゴシック"/>
              </a:rPr>
              <a:t>percorsi OPG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”.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 </a:t>
            </a: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 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660" name="CustomShape 2"/>
          <p:cNvSpPr/>
          <p:nvPr/>
        </p:nvSpPr>
        <p:spPr>
          <a:xfrm>
            <a:off x="232920" y="417960"/>
            <a:ext cx="8646120" cy="106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2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PROGRAMMI INNOVATIVI SALUTE MENTALE</a:t>
            </a:r>
            <a:endParaRPr b="0" lang="it-IT" sz="32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it-IT" sz="32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TR 59 “DISAGIO MENTALE E CARCERE”</a:t>
            </a:r>
            <a:endParaRPr b="0" lang="it-IT" sz="3200" spc="-1" strike="noStrike">
              <a:latin typeface="Arial"/>
            </a:endParaRPr>
          </a:p>
        </p:txBody>
      </p:sp>
      <p:sp>
        <p:nvSpPr>
          <p:cNvPr id="661" name="CustomShape 3"/>
          <p:cNvSpPr/>
          <p:nvPr/>
        </p:nvSpPr>
        <p:spPr>
          <a:xfrm>
            <a:off x="232920" y="4275000"/>
            <a:ext cx="8624880" cy="255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1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ＭＳ Ｐゴシック"/>
              </a:rPr>
              <a:t>Punti di forza</a:t>
            </a: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</a:t>
            </a:r>
            <a:endParaRPr b="0" lang="it-IT" sz="18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7c1a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Ripristino e potenziamento </a:t>
            </a: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di un servizio specialistico carente e non corrispondente agli standard deontologici e professionali;</a:t>
            </a:r>
            <a:endParaRPr b="0" lang="it-IT" sz="18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Limitazione e </a:t>
            </a:r>
            <a:r>
              <a:rPr b="0" lang="it-IT" sz="18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contenimento degli effetti negativi </a:t>
            </a: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dell’istituzionalizzazione coatta;</a:t>
            </a:r>
            <a:endParaRPr b="0" lang="it-IT" sz="18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7c1a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Razionalizzazione di interventi </a:t>
            </a: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in materia sanitaria, assistenziale e trattamentale specialistica; </a:t>
            </a:r>
            <a:endParaRPr b="0" lang="it-IT" sz="18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Estensione della </a:t>
            </a:r>
            <a:r>
              <a:rPr b="0" lang="it-IT" sz="18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rete di collegamenti istituzionali </a:t>
            </a: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con enti pubblici e privati del territorio per una gestione condivisa del problema carcere/salute mentale/reinserimento sociale</a:t>
            </a:r>
            <a:endParaRPr b="0" lang="it-IT" sz="1800" spc="-1" strike="noStrike">
              <a:latin typeface="Arial"/>
            </a:endParaRPr>
          </a:p>
        </p:txBody>
      </p:sp>
    </p:spTree>
  </p:cSld>
  <p:timing>
    <p:tnLst>
      <p:par>
        <p:cTn id="67" dur="indefinite" restart="never" nodeType="tmRoot">
          <p:childTnLst>
            <p:seq>
              <p:cTn id="68" dur="indefinite" nodeType="mainSeq"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st="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73" dur="500"/>
                                        <p:tgtEl>
                                          <p:spTgt spid="659">
                                            <p:txEl>
                                              <p:pRg st="0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63" name="CustomShape 1"/>
          <p:cNvSpPr/>
          <p:nvPr/>
        </p:nvSpPr>
        <p:spPr>
          <a:xfrm>
            <a:off x="232920" y="1744560"/>
            <a:ext cx="8646120" cy="4777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L’ EQUIPE DI SALUTE MENTALE è responsabile, nel complesso: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dell’osservazione epidemiologica e clinica dei </a:t>
            </a:r>
            <a:r>
              <a:rPr b="1" lang="it-IT" sz="22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Nuovi Giunti</a:t>
            </a: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;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dell’individuazione precoce di disturbi mentali e della loro eventuale </a:t>
            </a:r>
            <a:r>
              <a:rPr b="1" lang="it-IT" sz="22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presa in carico </a:t>
            </a: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per tutti i detenuti;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 servizio </a:t>
            </a:r>
            <a:r>
              <a:rPr b="1" lang="it-IT" sz="22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R.O.P</a:t>
            </a: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(Reparto Osservazione Psichiatrica);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 lavoro di </a:t>
            </a:r>
            <a:r>
              <a:rPr b="1" lang="it-IT" sz="22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integrazione</a:t>
            </a: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con le altre figure sanitarie (MMP e Ser.T), con la Polizia Penitenziaria e con le figure educative della giustizia</a:t>
            </a:r>
            <a:endParaRPr b="0" lang="it-IT" sz="22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</a:t>
            </a:r>
            <a:r>
              <a:rPr b="0" lang="it-IT" sz="1800" spc="-1" strike="noStrike">
                <a:solidFill>
                  <a:srgbClr val="000000"/>
                </a:solidFill>
                <a:latin typeface="Wingdings"/>
                <a:ea typeface="DejaVu Sans"/>
              </a:rPr>
              <a:t></a:t>
            </a:r>
            <a:r>
              <a:rPr b="0" lang="it-IT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it-IT" sz="1800" spc="-1" strike="noStrike">
                <a:solidFill>
                  <a:srgbClr val="000000"/>
                </a:solidFill>
                <a:latin typeface="Arial"/>
                <a:ea typeface="DejaVu Sans"/>
              </a:rPr>
              <a:t>gruppi psicoeducativi ESM/SerT e gruppi informativi con medici/infermieri</a:t>
            </a:r>
            <a:endParaRPr b="0" lang="it-IT" sz="18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di </a:t>
            </a:r>
            <a:r>
              <a:rPr b="1" lang="it-IT" sz="22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interventi rivolti al personale carcerario non sanitario </a:t>
            </a: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(sportello psicologico, gruppi di debriefing e formazione). 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664" name="CustomShape 2"/>
          <p:cNvSpPr/>
          <p:nvPr/>
        </p:nvSpPr>
        <p:spPr>
          <a:xfrm>
            <a:off x="211680" y="410760"/>
            <a:ext cx="8646120" cy="118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TR 59 “DISAGIO MENTALE E CARCERE”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AZIONI E OBIETTIVI</a:t>
            </a:r>
            <a:endParaRPr b="0" lang="it-IT" sz="3600" spc="-1" strike="noStrike">
              <a:latin typeface="Arial"/>
            </a:endParaRPr>
          </a:p>
        </p:txBody>
      </p:sp>
    </p:spTree>
  </p:cSld>
  <p:timing>
    <p:tnLst>
      <p:par>
        <p:cTn id="74" dur="indefinite" restart="never" nodeType="tmRoot">
          <p:childTnLst>
            <p:seq>
              <p:cTn id="7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CustomShape 1"/>
          <p:cNvSpPr/>
          <p:nvPr/>
        </p:nvSpPr>
        <p:spPr>
          <a:xfrm>
            <a:off x="457200" y="153360"/>
            <a:ext cx="8226360" cy="141912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66" name="CustomShape 2"/>
          <p:cNvSpPr/>
          <p:nvPr/>
        </p:nvSpPr>
        <p:spPr>
          <a:xfrm>
            <a:off x="304920" y="1828800"/>
            <a:ext cx="8537400" cy="441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just">
              <a:lnSpc>
                <a:spcPct val="8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Gli psichiatri e gli psicologi dell’Equipe di Salute Mentale operano in tutte le sezioni, oltre al </a:t>
            </a:r>
            <a:r>
              <a:rPr b="1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Reparto di Osservazione Psichiatrica (R.O.P.)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, con referenti stabili </a:t>
            </a:r>
            <a:endParaRPr b="0" lang="it-IT" sz="2400" spc="-1" strike="noStrike"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it-IT" sz="2400" spc="-1" strike="noStrike">
              <a:latin typeface="Arial"/>
            </a:endParaRPr>
          </a:p>
          <a:p>
            <a:pPr marL="432000" indent="-321120" algn="just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ogni sezione ha uno psichiatra e uno psicologo di riferimento </a:t>
            </a:r>
            <a:endParaRPr b="0" lang="it-IT" sz="2400" spc="-1" strike="noStrike"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it-IT" sz="2400" spc="-1" strike="noStrike">
              <a:latin typeface="Arial"/>
            </a:endParaRPr>
          </a:p>
          <a:p>
            <a:pPr marL="432000" indent="-321120" algn="just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nelle sezioni Osservazione-Nuovi Giunti, Sez A e Sez D (ex-Infermeria) ed Isolamento, l’attività psichiatrica è svolta di routine</a:t>
            </a:r>
            <a:endParaRPr b="0" lang="it-IT" sz="2400" spc="-1" strike="noStrike"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it-IT" sz="2400" spc="-1" strike="noStrike">
              <a:latin typeface="Arial"/>
            </a:endParaRPr>
          </a:p>
          <a:p>
            <a:pPr marL="432000" indent="-321120" algn="just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nel ROP la visita è svolta quotidianamente</a:t>
            </a:r>
            <a:endParaRPr b="0" lang="it-IT" sz="2400" spc="-1" strike="noStrike"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it-IT" sz="2400" spc="-1" strike="noStrike">
              <a:latin typeface="Arial"/>
            </a:endParaRPr>
          </a:p>
          <a:p>
            <a:pPr marL="432000" indent="-321120" algn="just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mensilmente si svolge la riunione d’équipe del Servizio per la Salute Mentale</a:t>
            </a:r>
            <a:endParaRPr b="0" lang="it-IT" sz="2400" spc="-1" strike="noStrike">
              <a:latin typeface="Arial"/>
            </a:endParaRPr>
          </a:p>
        </p:txBody>
      </p:sp>
      <p:pic>
        <p:nvPicPr>
          <p:cNvPr id="667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68" name="CustomShape 3"/>
          <p:cNvSpPr/>
          <p:nvPr/>
        </p:nvSpPr>
        <p:spPr>
          <a:xfrm>
            <a:off x="457200" y="153360"/>
            <a:ext cx="7813440" cy="154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3200" spc="-1" strike="noStrike">
                <a:solidFill>
                  <a:srgbClr val="4f6228"/>
                </a:solidFill>
                <a:latin typeface="Candara"/>
                <a:ea typeface="DejaVu Sans"/>
              </a:rPr>
              <a:t>INTERVENTI DI VALUTAZIONE PRECOCE DEI DISTURBI MENTALI: l’esempio della C.C. di Monza</a:t>
            </a:r>
            <a:endParaRPr b="0" lang="it-IT" sz="3200" spc="-1" strike="noStrike">
              <a:latin typeface="Arial"/>
            </a:endParaRPr>
          </a:p>
        </p:txBody>
      </p:sp>
    </p:spTree>
  </p:cSld>
  <p:timing>
    <p:tnLst>
      <p:par>
        <p:cTn id="76" dur="indefinite" restart="never" nodeType="tmRoot">
          <p:childTnLst>
            <p:seq>
              <p:cTn id="7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9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7560" cy="1439280"/>
          </a:xfrm>
          <a:prstGeom prst="rect">
            <a:avLst/>
          </a:prstGeom>
          <a:ln>
            <a:noFill/>
          </a:ln>
        </p:spPr>
      </p:pic>
      <p:sp>
        <p:nvSpPr>
          <p:cNvPr id="670" name="CustomShape 1"/>
          <p:cNvSpPr/>
          <p:nvPr/>
        </p:nvSpPr>
        <p:spPr>
          <a:xfrm>
            <a:off x="214200" y="399600"/>
            <a:ext cx="8647560" cy="148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UTENTI VALUTATI E PRESI IN CARICO 2010-2017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3600" spc="-1" strike="noStrike">
              <a:latin typeface="Arial"/>
            </a:endParaRPr>
          </a:p>
        </p:txBody>
      </p:sp>
      <p:sp>
        <p:nvSpPr>
          <p:cNvPr id="671" name="CustomShape 2"/>
          <p:cNvSpPr/>
          <p:nvPr/>
        </p:nvSpPr>
        <p:spPr>
          <a:xfrm>
            <a:off x="214200" y="1577880"/>
            <a:ext cx="3560400" cy="228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Il numero dei soggetti valutati ed assistiti si è stabilizzato negli ultimi 5 anni intorno ai 1000 utenti. 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Il numero delle prestazioni ha visto una progressiva stabilizzazione oltre le 3000 prestazioni negli ultimi tre/quattro anni del progetto, oltre le 4000 nel 2017</a:t>
            </a:r>
            <a:endParaRPr b="0" lang="it-IT" sz="1800" spc="-1" strike="noStrike">
              <a:latin typeface="Arial"/>
            </a:endParaRPr>
          </a:p>
        </p:txBody>
      </p:sp>
      <p:graphicFrame>
        <p:nvGraphicFramePr>
          <p:cNvPr id="672" name="Table 3"/>
          <p:cNvGraphicFramePr/>
          <p:nvPr/>
        </p:nvGraphicFramePr>
        <p:xfrm>
          <a:off x="3979800" y="4680000"/>
          <a:ext cx="1707840" cy="2097720"/>
        </p:xfrm>
        <a:graphic>
          <a:graphicData uri="http://schemas.openxmlformats.org/drawingml/2006/table">
            <a:tbl>
              <a:tblPr/>
              <a:tblGrid>
                <a:gridCol w="804960"/>
                <a:gridCol w="903240"/>
              </a:tblGrid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2010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130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2011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238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2012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598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2013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1073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2014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1029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2015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1039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244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 </a:t>
                      </a:r>
                      <a:r>
                        <a:rPr b="0" lang="it-IT" sz="1200" spc="-1" strike="noStrike">
                          <a:latin typeface="Times New Roman"/>
                        </a:rPr>
                        <a:t>2016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Arial"/>
                        </a:rPr>
                        <a:t>1041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100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2017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1044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</a:tbl>
          </a:graphicData>
        </a:graphic>
      </p:graphicFrame>
      <p:sp>
        <p:nvSpPr>
          <p:cNvPr id="673" name="CustomShape 4"/>
          <p:cNvSpPr/>
          <p:nvPr/>
        </p:nvSpPr>
        <p:spPr>
          <a:xfrm rot="10800000">
            <a:off x="10887840" y="9940680"/>
            <a:ext cx="646920" cy="38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79646"/>
          </a:solidFill>
          <a:ln w="9360">
            <a:solidFill>
              <a:srgbClr val="f79646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674" name="Table 5"/>
          <p:cNvGraphicFramePr/>
          <p:nvPr/>
        </p:nvGraphicFramePr>
        <p:xfrm>
          <a:off x="6199920" y="4486680"/>
          <a:ext cx="2303280" cy="2292480"/>
        </p:xfrm>
        <a:graphic>
          <a:graphicData uri="http://schemas.openxmlformats.org/drawingml/2006/table">
            <a:tbl>
              <a:tblPr/>
              <a:tblGrid>
                <a:gridCol w="1277640"/>
                <a:gridCol w="1026000"/>
              </a:tblGrid>
              <a:tr h="29016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2010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2820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9016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2011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4097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9016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2012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2139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9016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2013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3157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9016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2014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3066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9052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2015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3170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9052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2016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3092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  <a:tr h="261000"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2017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  <a:tc>
                  <a:txBody>
                    <a:bodyPr lIns="12600" rIns="12600"/>
                    <a:p>
                      <a:pPr algn="r">
                        <a:lnSpc>
                          <a:spcPct val="100000"/>
                        </a:lnSpc>
                      </a:pPr>
                      <a:r>
                        <a:rPr b="0" lang="it-IT" sz="1200" spc="-1" strike="noStrike">
                          <a:latin typeface="Times New Roman"/>
                        </a:rPr>
                        <a:t>4044</a:t>
                      </a:r>
                      <a:endParaRPr b="0" lang="it-IT" sz="12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df4e7"/>
                    </a:solidFill>
                  </a:tcPr>
                </a:tc>
              </a:tr>
            </a:tbl>
          </a:graphicData>
        </a:graphic>
      </p:graphicFrame>
      <p:sp>
        <p:nvSpPr>
          <p:cNvPr id="675" name="CustomShape 6"/>
          <p:cNvSpPr/>
          <p:nvPr/>
        </p:nvSpPr>
        <p:spPr>
          <a:xfrm flipH="1">
            <a:off x="7290720" y="4248000"/>
            <a:ext cx="482760" cy="28692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8ff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76" name="CustomShape 7"/>
          <p:cNvSpPr/>
          <p:nvPr/>
        </p:nvSpPr>
        <p:spPr>
          <a:xfrm>
            <a:off x="3489120" y="5175720"/>
            <a:ext cx="488880" cy="482760"/>
          </a:xfrm>
          <a:prstGeom prst="lef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aphicFrame>
        <p:nvGraphicFramePr>
          <p:cNvPr id="677" name=""/>
          <p:cNvGraphicFramePr/>
          <p:nvPr/>
        </p:nvGraphicFramePr>
        <p:xfrm>
          <a:off x="96480" y="4030200"/>
          <a:ext cx="3391560" cy="2656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78" name="" descr=""/>
          <p:cNvPicPr/>
          <p:nvPr/>
        </p:nvPicPr>
        <p:blipFill>
          <a:blip r:embed="rId3"/>
          <a:stretch/>
        </p:blipFill>
        <p:spPr>
          <a:xfrm>
            <a:off x="3816000" y="1800000"/>
            <a:ext cx="5182920" cy="2446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8" dur="indefinite" restart="never" nodeType="tmRoot">
          <p:childTnLst>
            <p:seq>
              <p:cTn id="79" dur="indefinite" nodeType="mainSeq">
                <p:childTnLst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84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87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90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93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graphicFrame>
        <p:nvGraphicFramePr>
          <p:cNvPr id="680" name="Table 1"/>
          <p:cNvGraphicFramePr/>
          <p:nvPr/>
        </p:nvGraphicFramePr>
        <p:xfrm>
          <a:off x="8255160" y="2031840"/>
          <a:ext cx="888480" cy="4396680"/>
        </p:xfrm>
        <a:graphic>
          <a:graphicData uri="http://schemas.openxmlformats.org/drawingml/2006/table">
            <a:tbl>
              <a:tblPr/>
              <a:tblGrid>
                <a:gridCol w="888840"/>
              </a:tblGrid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510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3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237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15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34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95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134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52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1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88880">
                <a:tc>
                  <a:txBody>
                    <a:bodyPr lIns="12600" rIns="126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100" spc="-1" strike="noStrike">
                          <a:solidFill>
                            <a:srgbClr val="00000a"/>
                          </a:solidFill>
                          <a:latin typeface="Calibri"/>
                          <a:ea typeface="ＭＳ Ｐゴシック"/>
                        </a:rPr>
                        <a:t>10</a:t>
                      </a:r>
                      <a:endParaRPr b="0" lang="it-IT" sz="1100" spc="-1" strike="noStrike">
                        <a:latin typeface="Arial"/>
                      </a:endParaRPr>
                    </a:p>
                  </a:txBody>
                  <a:tcPr marL="12600" marR="126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81" name="Immagine 12" descr=""/>
          <p:cNvPicPr/>
          <p:nvPr/>
        </p:nvPicPr>
        <p:blipFill>
          <a:blip r:embed="rId2"/>
          <a:srcRect l="1617" t="1239" r="1431" b="3408"/>
          <a:stretch/>
        </p:blipFill>
        <p:spPr>
          <a:xfrm>
            <a:off x="349200" y="1778040"/>
            <a:ext cx="7709760" cy="4884120"/>
          </a:xfrm>
          <a:prstGeom prst="rect">
            <a:avLst/>
          </a:prstGeom>
          <a:ln>
            <a:noFill/>
          </a:ln>
        </p:spPr>
      </p:pic>
      <p:sp>
        <p:nvSpPr>
          <p:cNvPr id="682" name="CustomShape 2"/>
          <p:cNvSpPr/>
          <p:nvPr/>
        </p:nvSpPr>
        <p:spPr>
          <a:xfrm>
            <a:off x="237960" y="173664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18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PAZIENTI IN CONTATTO PER DIAGNOSI</a:t>
            </a:r>
            <a:endParaRPr b="0" lang="it-IT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</p:txBody>
      </p:sp>
      <p:sp>
        <p:nvSpPr>
          <p:cNvPr id="683" name="CustomShape 3"/>
          <p:cNvSpPr/>
          <p:nvPr/>
        </p:nvSpPr>
        <p:spPr>
          <a:xfrm>
            <a:off x="214200" y="399600"/>
            <a:ext cx="8646120" cy="148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UTENTI VALUTATI E PRESI IN CARICO 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it-IT" sz="24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anno-2015</a:t>
            </a:r>
            <a:endParaRPr b="0" lang="it-IT" sz="24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</p:txBody>
      </p:sp>
    </p:spTree>
  </p:cSld>
  <p:timing>
    <p:tnLst>
      <p:par>
        <p:cTn id="94" dur="indefinite" restart="never" nodeType="tmRoot">
          <p:childTnLst>
            <p:seq>
              <p:cTn id="95" dur="indefinite" nodeType="mainSeq">
                <p:childTnLst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00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03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4" name="Table 1"/>
          <p:cNvGraphicFramePr/>
          <p:nvPr/>
        </p:nvGraphicFramePr>
        <p:xfrm>
          <a:off x="2162160" y="1628640"/>
          <a:ext cx="4857120" cy="1339200"/>
        </p:xfrm>
        <a:graphic>
          <a:graphicData uri="http://schemas.openxmlformats.org/drawingml/2006/table">
            <a:tbl>
              <a:tblPr/>
              <a:tblGrid>
                <a:gridCol w="1214280"/>
                <a:gridCol w="2071440"/>
                <a:gridCol w="1571760"/>
              </a:tblGrid>
              <a:tr h="403200"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ffffff"/>
                          </a:solidFill>
                          <a:latin typeface="Times New Roman"/>
                          <a:ea typeface="MS PGothic"/>
                        </a:rPr>
                        <a:t>Sesso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ffffff"/>
                          </a:solidFill>
                          <a:latin typeface="Times New Roman"/>
                          <a:ea typeface="MS PGothic"/>
                        </a:rPr>
                        <a:t>Comorbidità mediche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ffffff"/>
                          </a:solidFill>
                          <a:latin typeface="Times New Roman"/>
                          <a:ea typeface="MS PGothic"/>
                        </a:rPr>
                        <a:t>Tp medica t0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</a:tr>
              <a:tr h="533160">
                <a:tc>
                  <a:txBody>
                    <a:bodyPr lIns="91080" rIns="9108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Maschi 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e0"/>
                    </a:solidFill>
                  </a:tcPr>
                </a:tc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65,3%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e0"/>
                    </a:solidFill>
                  </a:tcPr>
                </a:tc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39,0%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e0"/>
                    </a:solidFill>
                  </a:tcPr>
                </a:tc>
              </a:tr>
              <a:tr h="403200">
                <a:tc>
                  <a:txBody>
                    <a:bodyPr lIns="91080" rIns="9108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Femmine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88,9%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 lIns="91080" rIns="9108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83,3%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080" marR="9108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85" name="Line 2"/>
          <p:cNvSpPr/>
          <p:nvPr/>
        </p:nvSpPr>
        <p:spPr>
          <a:xfrm>
            <a:off x="428400" y="1052280"/>
            <a:ext cx="8715600" cy="1800"/>
          </a:xfrm>
          <a:prstGeom prst="line">
            <a:avLst/>
          </a:prstGeom>
          <a:ln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6" name="CustomShape 3"/>
          <p:cNvSpPr/>
          <p:nvPr/>
        </p:nvSpPr>
        <p:spPr>
          <a:xfrm>
            <a:off x="1116000" y="1349280"/>
            <a:ext cx="6692760" cy="697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Le sezioni femminili hanno determinato il maggior carico assistenziale di tipo medico!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687" name="CustomShape 4"/>
          <p:cNvSpPr/>
          <p:nvPr/>
        </p:nvSpPr>
        <p:spPr>
          <a:xfrm>
            <a:off x="5500800" y="2317680"/>
            <a:ext cx="1211040" cy="254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it-IT" sz="11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χ2=12,1; p=0,001</a:t>
            </a:r>
            <a:endParaRPr b="0" lang="it-IT" sz="1100" spc="-1" strike="noStrike">
              <a:latin typeface="Arial"/>
            </a:endParaRPr>
          </a:p>
        </p:txBody>
      </p:sp>
      <p:sp>
        <p:nvSpPr>
          <p:cNvPr id="688" name="CustomShape 5"/>
          <p:cNvSpPr/>
          <p:nvPr/>
        </p:nvSpPr>
        <p:spPr>
          <a:xfrm>
            <a:off x="3714840" y="2317680"/>
            <a:ext cx="1211040" cy="254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it-IT" sz="11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χ2=3,95; p=0,055</a:t>
            </a:r>
            <a:endParaRPr b="0" lang="it-IT" sz="1100" spc="-1" strike="noStrike">
              <a:latin typeface="Arial"/>
            </a:endParaRPr>
          </a:p>
        </p:txBody>
      </p:sp>
      <p:sp>
        <p:nvSpPr>
          <p:cNvPr id="689" name="CustomShape 6"/>
          <p:cNvSpPr/>
          <p:nvPr/>
        </p:nvSpPr>
        <p:spPr>
          <a:xfrm>
            <a:off x="0" y="2924280"/>
            <a:ext cx="9140760" cy="3618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Il </a:t>
            </a:r>
            <a:r>
              <a:rPr b="1" lang="it-IT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disturbo di personalità</a:t>
            </a:r>
            <a:r>
              <a:rPr b="0" lang="it-IT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determina il maggior carico assistenziale tra le patologie psichiche</a:t>
            </a:r>
            <a:endParaRPr b="0" lang="it-IT" sz="1800" spc="-1" strike="noStrike">
              <a:latin typeface="Arial"/>
            </a:endParaRPr>
          </a:p>
        </p:txBody>
      </p:sp>
      <p:graphicFrame>
        <p:nvGraphicFramePr>
          <p:cNvPr id="690" name="Table 7"/>
          <p:cNvGraphicFramePr/>
          <p:nvPr/>
        </p:nvGraphicFramePr>
        <p:xfrm>
          <a:off x="179280" y="3716280"/>
          <a:ext cx="8784360" cy="2650680"/>
        </p:xfrm>
        <a:graphic>
          <a:graphicData uri="http://schemas.openxmlformats.org/drawingml/2006/table">
            <a:tbl>
              <a:tblPr/>
              <a:tblGrid>
                <a:gridCol w="2195280"/>
                <a:gridCol w="2197080"/>
                <a:gridCol w="2195280"/>
                <a:gridCol w="2197080"/>
              </a:tblGrid>
              <a:tr h="3204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Diagnosi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N° prestazioni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MRS t0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PANSS t0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  <a:tr h="320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D. Personalità + Com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3,77 (± 3,4)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5,1 (± 4,5)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46,1 (± 11,1)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</a:tr>
              <a:tr h="320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D. ansia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2,00 (± 1,1)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3,0 (± 2,9)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39,9 (± 7,3)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  <a:tr h="4078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D. umore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2,08 (± 1,4)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2,7 (± 2,0)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43,4 (± 8,6)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  <a:tr h="320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D. psicotici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2,40 (±1,1)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3,2 (± 2,9)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43,4 (± 4,7)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  <a:tr h="320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D. da uso di sostanze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1,60 (± 0,97)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3,1 (± 1,9)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41,9 (± 5,2)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  <a:tr h="320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D. adattamento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1,68 (± 0,9)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2,1 (± 2,7)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38,8 (± 6,1)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  <a:tr h="3204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Altro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3,78 (± 6,2)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5,0 (± 5,7)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it-IT" sz="1500" spc="-1" strike="noStrike">
                          <a:solidFill>
                            <a:srgbClr val="000000"/>
                          </a:solidFill>
                          <a:latin typeface="Times New Roman"/>
                          <a:ea typeface="MS PGothic"/>
                        </a:rPr>
                        <a:t>42,1 (± 6,0) </a:t>
                      </a:r>
                      <a:endParaRPr b="0" lang="it-IT" sz="15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3a3a3"/>
                    </a:solidFill>
                  </a:tcPr>
                </a:tc>
              </a:tr>
            </a:tbl>
          </a:graphicData>
        </a:graphic>
      </p:graphicFrame>
      <p:sp>
        <p:nvSpPr>
          <p:cNvPr id="691" name="CustomShape 8"/>
          <p:cNvSpPr/>
          <p:nvPr/>
        </p:nvSpPr>
        <p:spPr>
          <a:xfrm>
            <a:off x="2963880" y="6230880"/>
            <a:ext cx="1211040" cy="254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1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F=2,2; p=0,046</a:t>
            </a:r>
            <a:endParaRPr b="0" lang="it-IT" sz="1100" spc="-1" strike="noStrike">
              <a:latin typeface="Arial"/>
            </a:endParaRPr>
          </a:p>
        </p:txBody>
      </p:sp>
      <p:sp>
        <p:nvSpPr>
          <p:cNvPr id="692" name="CustomShape 9"/>
          <p:cNvSpPr/>
          <p:nvPr/>
        </p:nvSpPr>
        <p:spPr>
          <a:xfrm>
            <a:off x="4964040" y="6240600"/>
            <a:ext cx="1211040" cy="254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1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F=2,3; p=0,044</a:t>
            </a:r>
            <a:endParaRPr b="0" lang="it-IT" sz="1100" spc="-1" strike="noStrike">
              <a:latin typeface="Arial"/>
            </a:endParaRPr>
          </a:p>
        </p:txBody>
      </p:sp>
      <p:sp>
        <p:nvSpPr>
          <p:cNvPr id="693" name="CustomShape 10"/>
          <p:cNvSpPr/>
          <p:nvPr/>
        </p:nvSpPr>
        <p:spPr>
          <a:xfrm>
            <a:off x="6892920" y="6230880"/>
            <a:ext cx="1211040" cy="254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1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F=2,2; p=0,051</a:t>
            </a:r>
            <a:endParaRPr b="0" lang="it-IT" sz="1100" spc="-1" strike="noStrike">
              <a:latin typeface="Arial"/>
            </a:endParaRPr>
          </a:p>
        </p:txBody>
      </p:sp>
      <p:pic>
        <p:nvPicPr>
          <p:cNvPr id="694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211400"/>
          </a:xfrm>
          <a:prstGeom prst="rect">
            <a:avLst/>
          </a:prstGeom>
          <a:ln>
            <a:noFill/>
          </a:ln>
        </p:spPr>
      </p:pic>
      <p:sp>
        <p:nvSpPr>
          <p:cNvPr id="695" name="CustomShape 11"/>
          <p:cNvSpPr/>
          <p:nvPr/>
        </p:nvSpPr>
        <p:spPr>
          <a:xfrm>
            <a:off x="621360" y="134640"/>
            <a:ext cx="7951320" cy="1215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2800" spc="-1" strike="noStrike">
                <a:solidFill>
                  <a:srgbClr val="4f6228"/>
                </a:solidFill>
                <a:latin typeface="Verdana"/>
                <a:ea typeface="DejaVu Sans"/>
              </a:rPr>
              <a:t>La situazione italiana. CC Monza</a:t>
            </a:r>
            <a:endParaRPr b="0" lang="it-IT" sz="2800" spc="-1" strike="noStrike">
              <a:latin typeface="Arial"/>
            </a:endParaRPr>
          </a:p>
        </p:txBody>
      </p:sp>
    </p:spTree>
  </p:cSld>
  <p:timing>
    <p:tnLst>
      <p:par>
        <p:cTn id="104" dur="indefinite" restart="never" nodeType="tmRoot">
          <p:childTnLst>
            <p:seq>
              <p:cTn id="105" dur="indefinite" nodeType="mainSeq">
                <p:childTnLst>
                  <p:par>
                    <p:cTn id="106" nodeType="clickEffect" fill="hold">
                      <p:stCondLst>
                        <p:cond delay="indefinite"/>
                      </p:stCondLst>
                      <p:childTnLst>
                        <p:par>
                          <p:cTn id="107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10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13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16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19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nodeType="clickEffect" fill="hold">
                      <p:stCondLst>
                        <p:cond delay="indefinite"/>
                      </p:stCondLst>
                      <p:childTnLst>
                        <p:par>
                          <p:cTn id="121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22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24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27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30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33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36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" name="Immagine 3" descr=""/>
          <p:cNvPicPr/>
          <p:nvPr/>
        </p:nvPicPr>
        <p:blipFill>
          <a:blip r:embed="rId1"/>
          <a:stretch/>
        </p:blipFill>
        <p:spPr>
          <a:xfrm>
            <a:off x="181080" y="142200"/>
            <a:ext cx="8678520" cy="642240"/>
          </a:xfrm>
          <a:prstGeom prst="rect">
            <a:avLst/>
          </a:prstGeom>
          <a:ln>
            <a:noFill/>
          </a:ln>
        </p:spPr>
      </p:pic>
      <p:sp>
        <p:nvSpPr>
          <p:cNvPr id="697" name="CustomShape 1"/>
          <p:cNvSpPr/>
          <p:nvPr/>
        </p:nvSpPr>
        <p:spPr>
          <a:xfrm>
            <a:off x="6643800" y="5661000"/>
            <a:ext cx="2141640" cy="549360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>
              <a:lnSpc>
                <a:spcPct val="100000"/>
              </a:lnSpc>
              <a:spcBef>
                <a:spcPts val="938"/>
              </a:spcBef>
            </a:pPr>
            <a:r>
              <a:rPr b="0" lang="it-IT" sz="1500" spc="-1" strike="noStrike">
                <a:solidFill>
                  <a:srgbClr val="000000"/>
                </a:solidFill>
                <a:latin typeface="Times New Roman"/>
                <a:ea typeface="ＭＳ Ｐゴシック"/>
              </a:rPr>
              <a:t>Normale, marginalmente </a:t>
            </a:r>
            <a:br/>
            <a:r>
              <a:rPr b="0" lang="it-IT" sz="1500" spc="-1" strike="noStrike">
                <a:solidFill>
                  <a:srgbClr val="000000"/>
                </a:solidFill>
                <a:latin typeface="Times New Roman"/>
                <a:ea typeface="ＭＳ Ｐゴシック"/>
              </a:rPr>
              <a:t>o lievemente ammalato 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698" name="CustomShape 2"/>
          <p:cNvSpPr/>
          <p:nvPr/>
        </p:nvSpPr>
        <p:spPr>
          <a:xfrm flipH="1">
            <a:off x="7639920" y="5162400"/>
            <a:ext cx="360" cy="498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miter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699" name="CustomShape 3"/>
          <p:cNvSpPr/>
          <p:nvPr/>
        </p:nvSpPr>
        <p:spPr>
          <a:xfrm>
            <a:off x="6715080" y="4803840"/>
            <a:ext cx="2070360" cy="320760"/>
          </a:xfrm>
          <a:prstGeom prst="rect">
            <a:avLst/>
          </a:prstGeom>
          <a:solidFill>
            <a:srgbClr val="ffffff"/>
          </a:solidFill>
          <a:ln w="9360">
            <a:solidFill>
              <a:srgbClr val="ff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>
              <a:lnSpc>
                <a:spcPct val="100000"/>
              </a:lnSpc>
              <a:spcBef>
                <a:spcPts val="938"/>
              </a:spcBef>
            </a:pPr>
            <a:r>
              <a:rPr b="0" lang="it-IT" sz="1500" spc="-1" strike="noStrike">
                <a:solidFill>
                  <a:srgbClr val="000000"/>
                </a:solidFill>
                <a:latin typeface="Times New Roman"/>
                <a:ea typeface="ＭＳ Ｐゴシック"/>
              </a:rPr>
              <a:t>Item 1 CGI t0:  </a:t>
            </a:r>
            <a:r>
              <a:rPr b="1" lang="it-IT" sz="1500" spc="-1" strike="noStrike" u="sng">
                <a:solidFill>
                  <a:srgbClr val="000000"/>
                </a:solidFill>
                <a:uFillTx/>
                <a:latin typeface="Times New Roman"/>
                <a:ea typeface="ＭＳ Ｐゴシック"/>
              </a:rPr>
              <a:t>61,0%</a:t>
            </a:r>
            <a:r>
              <a:rPr b="0" lang="it-IT" sz="1500" spc="-1" strike="noStrike">
                <a:solidFill>
                  <a:srgbClr val="000000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00" name="CustomShape 4"/>
          <p:cNvSpPr/>
          <p:nvPr/>
        </p:nvSpPr>
        <p:spPr>
          <a:xfrm>
            <a:off x="6372360" y="2708280"/>
            <a:ext cx="1097280" cy="1986120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Scale t0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GAF 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MRS 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HAM-D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HAM-A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BIS-11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01" name="CustomShape 5"/>
          <p:cNvSpPr/>
          <p:nvPr/>
        </p:nvSpPr>
        <p:spPr>
          <a:xfrm>
            <a:off x="7470720" y="2708280"/>
            <a:ext cx="1492560" cy="19861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Media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DejaVu Sans"/>
              </a:rPr>
              <a:t>70,52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(±12,4) 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DejaVu Sans"/>
              </a:rPr>
              <a:t>3,43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(±3,7) 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DejaVu Sans"/>
              </a:rPr>
              <a:t>9,05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(±5,6)‏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DejaVu Sans"/>
              </a:rPr>
              <a:t>7,85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(±4,8)‏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DejaVu Sans"/>
              </a:rPr>
              <a:t>68,79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(±13,9)‏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02" name="Line 6"/>
          <p:cNvSpPr/>
          <p:nvPr/>
        </p:nvSpPr>
        <p:spPr>
          <a:xfrm>
            <a:off x="7470720" y="2707920"/>
            <a:ext cx="1440" cy="198756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03" name="Line 7"/>
          <p:cNvSpPr/>
          <p:nvPr/>
        </p:nvSpPr>
        <p:spPr>
          <a:xfrm>
            <a:off x="6372000" y="2707920"/>
            <a:ext cx="1800" cy="198756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04" name="Line 8"/>
          <p:cNvSpPr/>
          <p:nvPr/>
        </p:nvSpPr>
        <p:spPr>
          <a:xfrm>
            <a:off x="8964360" y="2707920"/>
            <a:ext cx="1800" cy="198756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05" name="Line 9"/>
          <p:cNvSpPr/>
          <p:nvPr/>
        </p:nvSpPr>
        <p:spPr>
          <a:xfrm>
            <a:off x="6372000" y="2707920"/>
            <a:ext cx="2592360" cy="180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06" name="Line 10"/>
          <p:cNvSpPr/>
          <p:nvPr/>
        </p:nvSpPr>
        <p:spPr>
          <a:xfrm>
            <a:off x="6372000" y="4695480"/>
            <a:ext cx="2592360" cy="180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07" name="CustomShape 11"/>
          <p:cNvSpPr/>
          <p:nvPr/>
        </p:nvSpPr>
        <p:spPr>
          <a:xfrm>
            <a:off x="6372360" y="785880"/>
            <a:ext cx="1619280" cy="1751040"/>
          </a:xfrm>
          <a:prstGeom prst="rect">
            <a:avLst/>
          </a:prstGeom>
          <a:solidFill>
            <a:schemeClr val="accent4">
              <a:lumMod val="25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ＭＳ Ｐゴシック"/>
              </a:rPr>
              <a:t>Tp medica t0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49"/>
              </a:spcBef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Si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</a:t>
            </a:r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F. app. GI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F. app. CV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Analg-Apir.</a:t>
            </a:r>
            <a:endParaRPr b="0" lang="it-IT" sz="14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No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08" name="CustomShape 12"/>
          <p:cNvSpPr/>
          <p:nvPr/>
        </p:nvSpPr>
        <p:spPr>
          <a:xfrm>
            <a:off x="7993080" y="785880"/>
            <a:ext cx="970200" cy="1751040"/>
          </a:xfrm>
          <a:prstGeom prst="rect">
            <a:avLst/>
          </a:prstGeom>
          <a:solidFill>
            <a:schemeClr val="accent4">
              <a:lumMod val="25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endParaRPr b="0" lang="it-IT" sz="18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45,8%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48,1%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40,7%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35,2%</a:t>
            </a:r>
            <a:br/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54,2%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09" name="Line 13"/>
          <p:cNvSpPr/>
          <p:nvPr/>
        </p:nvSpPr>
        <p:spPr>
          <a:xfrm>
            <a:off x="7992720" y="785520"/>
            <a:ext cx="1800" cy="17528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10" name="Line 14"/>
          <p:cNvSpPr/>
          <p:nvPr/>
        </p:nvSpPr>
        <p:spPr>
          <a:xfrm>
            <a:off x="6372000" y="785520"/>
            <a:ext cx="1800" cy="17528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11" name="Line 15"/>
          <p:cNvSpPr/>
          <p:nvPr/>
        </p:nvSpPr>
        <p:spPr>
          <a:xfrm>
            <a:off x="8964360" y="785520"/>
            <a:ext cx="1800" cy="17528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12" name="Line 16"/>
          <p:cNvSpPr/>
          <p:nvPr/>
        </p:nvSpPr>
        <p:spPr>
          <a:xfrm>
            <a:off x="6372000" y="785520"/>
            <a:ext cx="2592360" cy="180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13" name="Line 17"/>
          <p:cNvSpPr/>
          <p:nvPr/>
        </p:nvSpPr>
        <p:spPr>
          <a:xfrm>
            <a:off x="6372000" y="2538360"/>
            <a:ext cx="259236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14" name="CustomShape 18"/>
          <p:cNvSpPr/>
          <p:nvPr/>
        </p:nvSpPr>
        <p:spPr>
          <a:xfrm>
            <a:off x="3571920" y="3573360"/>
            <a:ext cx="1855800" cy="22417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DejaVu Sans"/>
              </a:rPr>
              <a:t>Tp psichiatrica t0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Benzodiazepine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Antidepressivi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Antipsicotici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  </a:t>
            </a:r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Neurolettico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   Atipico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Atipico+Neurolettico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Stabilizzanti umore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Anticolinergico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15" name="CustomShape 19"/>
          <p:cNvSpPr/>
          <p:nvPr/>
        </p:nvSpPr>
        <p:spPr>
          <a:xfrm>
            <a:off x="5429160" y="3573360"/>
            <a:ext cx="855720" cy="22417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endParaRPr b="0" lang="it-IT" sz="18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93,3%</a:t>
            </a:r>
            <a:br/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54,3%</a:t>
            </a:r>
            <a:br/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51,4%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18</a:t>
            </a:r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,5%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55,6%</a:t>
            </a:r>
            <a:br/>
            <a:r>
              <a:rPr b="0" lang="it-IT" sz="14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25,9%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15,2%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2,9%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16" name="CustomShape 20"/>
          <p:cNvSpPr/>
          <p:nvPr/>
        </p:nvSpPr>
        <p:spPr>
          <a:xfrm>
            <a:off x="3571920" y="5816520"/>
            <a:ext cx="1855800" cy="85104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Verdana"/>
                <a:ea typeface="ＭＳ Ｐゴシック"/>
              </a:rPr>
              <a:t>  </a:t>
            </a: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ＭＳ Ｐゴシック"/>
              </a:rPr>
              <a:t>Tp psichiatrica t0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Poli-tp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 Mono-tp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17" name="CustomShape 21"/>
          <p:cNvSpPr/>
          <p:nvPr/>
        </p:nvSpPr>
        <p:spPr>
          <a:xfrm>
            <a:off x="5429160" y="5816520"/>
            <a:ext cx="855720" cy="85104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 algn="ctr">
              <a:lnSpc>
                <a:spcPct val="100000"/>
              </a:lnSpc>
              <a:spcBef>
                <a:spcPts val="374"/>
              </a:spcBef>
            </a:pPr>
            <a:endParaRPr b="0" lang="it-IT" sz="18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82,9%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17,1%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18" name="Line 22"/>
          <p:cNvSpPr/>
          <p:nvPr/>
        </p:nvSpPr>
        <p:spPr>
          <a:xfrm>
            <a:off x="5429160" y="3573360"/>
            <a:ext cx="1440" cy="30956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19" name="Line 23"/>
          <p:cNvSpPr/>
          <p:nvPr/>
        </p:nvSpPr>
        <p:spPr>
          <a:xfrm>
            <a:off x="3571560" y="5816520"/>
            <a:ext cx="271476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20" name="Line 24"/>
          <p:cNvSpPr/>
          <p:nvPr/>
        </p:nvSpPr>
        <p:spPr>
          <a:xfrm>
            <a:off x="3571560" y="3573360"/>
            <a:ext cx="1800" cy="30956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21" name="Line 25"/>
          <p:cNvSpPr/>
          <p:nvPr/>
        </p:nvSpPr>
        <p:spPr>
          <a:xfrm>
            <a:off x="6286320" y="3573360"/>
            <a:ext cx="1440" cy="30956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22" name="Line 26"/>
          <p:cNvSpPr/>
          <p:nvPr/>
        </p:nvSpPr>
        <p:spPr>
          <a:xfrm>
            <a:off x="3571560" y="3573360"/>
            <a:ext cx="271476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23" name="Line 27"/>
          <p:cNvSpPr/>
          <p:nvPr/>
        </p:nvSpPr>
        <p:spPr>
          <a:xfrm>
            <a:off x="3571560" y="6669000"/>
            <a:ext cx="271476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24" name="CustomShape 28"/>
          <p:cNvSpPr/>
          <p:nvPr/>
        </p:nvSpPr>
        <p:spPr>
          <a:xfrm>
            <a:off x="2916360" y="984240"/>
            <a:ext cx="2318040" cy="8208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ＭＳ Ｐゴシック"/>
              </a:rPr>
              <a:t>Comorbità mediche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Si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No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25" name="CustomShape 29"/>
          <p:cNvSpPr/>
          <p:nvPr/>
        </p:nvSpPr>
        <p:spPr>
          <a:xfrm>
            <a:off x="5235480" y="984240"/>
            <a:ext cx="992160" cy="8208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 algn="ctr">
              <a:lnSpc>
                <a:spcPct val="100000"/>
              </a:lnSpc>
              <a:spcBef>
                <a:spcPts val="374"/>
              </a:spcBef>
            </a:pPr>
            <a:endParaRPr b="0" lang="it-IT" sz="18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68,9%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31,1%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26" name="CustomShape 30"/>
          <p:cNvSpPr/>
          <p:nvPr/>
        </p:nvSpPr>
        <p:spPr>
          <a:xfrm>
            <a:off x="2916360" y="1806480"/>
            <a:ext cx="2318040" cy="7765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</a:t>
            </a: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HCV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Si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No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27" name="CustomShape 31"/>
          <p:cNvSpPr/>
          <p:nvPr/>
        </p:nvSpPr>
        <p:spPr>
          <a:xfrm>
            <a:off x="5235480" y="1806480"/>
            <a:ext cx="992160" cy="7765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 algn="ctr">
              <a:lnSpc>
                <a:spcPct val="100000"/>
              </a:lnSpc>
              <a:spcBef>
                <a:spcPts val="374"/>
              </a:spcBef>
            </a:pPr>
            <a:br/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18,5%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81,5%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28" name="CustomShape 32"/>
          <p:cNvSpPr/>
          <p:nvPr/>
        </p:nvSpPr>
        <p:spPr>
          <a:xfrm>
            <a:off x="2916360" y="2584440"/>
            <a:ext cx="2318040" cy="8431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</a:t>
            </a: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HIV 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Si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        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No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AIDS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29" name="CustomShape 33"/>
          <p:cNvSpPr/>
          <p:nvPr/>
        </p:nvSpPr>
        <p:spPr>
          <a:xfrm>
            <a:off x="5235480" y="2584440"/>
            <a:ext cx="992160" cy="84312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5,0%</a:t>
            </a:r>
            <a:endParaRPr b="0" lang="it-IT" sz="15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95,0%</a:t>
            </a:r>
            <a:endParaRPr b="0" lang="it-IT" sz="15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1,7%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30" name="Line 34"/>
          <p:cNvSpPr/>
          <p:nvPr/>
        </p:nvSpPr>
        <p:spPr>
          <a:xfrm>
            <a:off x="5235480" y="984240"/>
            <a:ext cx="1440" cy="244476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1" name="Line 35"/>
          <p:cNvSpPr/>
          <p:nvPr/>
        </p:nvSpPr>
        <p:spPr>
          <a:xfrm>
            <a:off x="2916000" y="1806480"/>
            <a:ext cx="331308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2" name="Line 36"/>
          <p:cNvSpPr/>
          <p:nvPr/>
        </p:nvSpPr>
        <p:spPr>
          <a:xfrm>
            <a:off x="2916000" y="2584440"/>
            <a:ext cx="331308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3" name="Line 37"/>
          <p:cNvSpPr/>
          <p:nvPr/>
        </p:nvSpPr>
        <p:spPr>
          <a:xfrm>
            <a:off x="2916000" y="984240"/>
            <a:ext cx="1800" cy="244476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4" name="Line 38"/>
          <p:cNvSpPr/>
          <p:nvPr/>
        </p:nvSpPr>
        <p:spPr>
          <a:xfrm>
            <a:off x="6229080" y="984240"/>
            <a:ext cx="1800" cy="244476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5" name="Line 39"/>
          <p:cNvSpPr/>
          <p:nvPr/>
        </p:nvSpPr>
        <p:spPr>
          <a:xfrm>
            <a:off x="2916000" y="984240"/>
            <a:ext cx="331308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6" name="Line 40"/>
          <p:cNvSpPr/>
          <p:nvPr/>
        </p:nvSpPr>
        <p:spPr>
          <a:xfrm>
            <a:off x="2916000" y="3429000"/>
            <a:ext cx="331308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37" name="CustomShape 41"/>
          <p:cNvSpPr/>
          <p:nvPr/>
        </p:nvSpPr>
        <p:spPr>
          <a:xfrm>
            <a:off x="214200" y="4214880"/>
            <a:ext cx="2421000" cy="15066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DejaVu Sans"/>
              </a:rPr>
              <a:t>Comorbità pre-arresto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D. personalità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D. umore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D. ansia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</a:t>
            </a: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D. uso sostanze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Ritardo mentale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38" name="CustomShape 42"/>
          <p:cNvSpPr/>
          <p:nvPr/>
        </p:nvSpPr>
        <p:spPr>
          <a:xfrm>
            <a:off x="2637000" y="4214880"/>
            <a:ext cx="854280" cy="15066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endParaRPr b="0" lang="it-IT" sz="18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52,4%42,9%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4,8%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9,5%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4,8%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39" name="CustomShape 43"/>
          <p:cNvSpPr/>
          <p:nvPr/>
        </p:nvSpPr>
        <p:spPr>
          <a:xfrm>
            <a:off x="214200" y="5722920"/>
            <a:ext cx="2421000" cy="10512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  </a:t>
            </a: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DejaVu Sans"/>
              </a:rPr>
              <a:t>Comorbidità post-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DejaVu Sans"/>
              </a:rPr>
              <a:t>   </a:t>
            </a: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DejaVu Sans"/>
              </a:rPr>
              <a:t>arresto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Ep. depressivo maggiore</a:t>
            </a:r>
            <a:endParaRPr b="0" lang="it-IT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   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D. adattamento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40" name="CustomShape 44"/>
          <p:cNvSpPr/>
          <p:nvPr/>
        </p:nvSpPr>
        <p:spPr>
          <a:xfrm>
            <a:off x="2637000" y="5722920"/>
            <a:ext cx="854280" cy="10512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 algn="ctr">
              <a:lnSpc>
                <a:spcPct val="100000"/>
              </a:lnSpc>
              <a:spcBef>
                <a:spcPts val="374"/>
              </a:spcBef>
            </a:pPr>
            <a:br/>
            <a:endParaRPr b="0" lang="it-IT" sz="18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DejaVu Sans"/>
              </a:rPr>
              <a:t>75,0%25,0%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41" name="Line 45"/>
          <p:cNvSpPr/>
          <p:nvPr/>
        </p:nvSpPr>
        <p:spPr>
          <a:xfrm>
            <a:off x="2636640" y="4214520"/>
            <a:ext cx="1440" cy="256068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42" name="Line 46"/>
          <p:cNvSpPr/>
          <p:nvPr/>
        </p:nvSpPr>
        <p:spPr>
          <a:xfrm>
            <a:off x="214200" y="5722920"/>
            <a:ext cx="327816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43" name="Line 47"/>
          <p:cNvSpPr/>
          <p:nvPr/>
        </p:nvSpPr>
        <p:spPr>
          <a:xfrm>
            <a:off x="214200" y="4214520"/>
            <a:ext cx="1440" cy="256068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44" name="Line 48"/>
          <p:cNvSpPr/>
          <p:nvPr/>
        </p:nvSpPr>
        <p:spPr>
          <a:xfrm>
            <a:off x="3492360" y="4214520"/>
            <a:ext cx="1440" cy="256068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45" name="Line 49"/>
          <p:cNvSpPr/>
          <p:nvPr/>
        </p:nvSpPr>
        <p:spPr>
          <a:xfrm>
            <a:off x="214200" y="4214520"/>
            <a:ext cx="3278160" cy="180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46" name="Line 50"/>
          <p:cNvSpPr/>
          <p:nvPr/>
        </p:nvSpPr>
        <p:spPr>
          <a:xfrm>
            <a:off x="214200" y="6775200"/>
            <a:ext cx="3278160" cy="180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47" name="CustomShape 51"/>
          <p:cNvSpPr/>
          <p:nvPr/>
        </p:nvSpPr>
        <p:spPr>
          <a:xfrm>
            <a:off x="179280" y="1700280"/>
            <a:ext cx="1846440" cy="215928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>
                <a:solidFill>
                  <a:srgbClr val="ffff00"/>
                </a:solidFill>
                <a:latin typeface="Times New Roman"/>
                <a:ea typeface="ＭＳ Ｐゴシック"/>
              </a:rPr>
              <a:t>Diagnosi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D. adattamento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 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D. personalità </a:t>
            </a:r>
            <a:endParaRPr b="0" lang="it-IT" sz="1500" spc="-1" strike="noStrike">
              <a:latin typeface="Arial"/>
            </a:endParaRPr>
          </a:p>
          <a:p>
            <a:pPr marL="128520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D. umore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</a:t>
            </a:r>
            <a:r>
              <a:rPr b="1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D. uso sostanze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Altro 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D. ansia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 D. psicotici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48" name="CustomShape 52"/>
          <p:cNvSpPr/>
          <p:nvPr/>
        </p:nvSpPr>
        <p:spPr>
          <a:xfrm>
            <a:off x="2027160" y="1700280"/>
            <a:ext cx="993960" cy="215928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128520">
              <a:lnSpc>
                <a:spcPct val="100000"/>
              </a:lnSpc>
              <a:spcBef>
                <a:spcPts val="374"/>
              </a:spcBef>
            </a:pPr>
            <a:endParaRPr b="0" lang="it-IT" sz="18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29,2%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1" lang="it-IT" sz="1500" spc="-1" strike="noStrike" u="sng">
                <a:solidFill>
                  <a:srgbClr val="ffffff"/>
                </a:solidFill>
                <a:uFillTx/>
                <a:latin typeface="Times New Roman"/>
                <a:ea typeface="ＭＳ Ｐゴシック"/>
              </a:rPr>
              <a:t>8,3%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12,3%</a:t>
            </a:r>
            <a:endParaRPr b="0" lang="it-IT" sz="1500" spc="-1" strike="noStrike">
              <a:latin typeface="Arial"/>
            </a:endParaRPr>
          </a:p>
          <a:p>
            <a:pPr marL="128520" algn="ctr">
              <a:lnSpc>
                <a:spcPct val="100000"/>
              </a:lnSpc>
              <a:spcBef>
                <a:spcPts val="374"/>
              </a:spcBef>
            </a:pPr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9,4%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8,5%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7,5%</a:t>
            </a:r>
            <a:br/>
            <a:r>
              <a:rPr b="0" lang="it-IT" sz="1500" spc="-1" strike="noStrike">
                <a:solidFill>
                  <a:srgbClr val="ffffff"/>
                </a:solidFill>
                <a:latin typeface="Times New Roman"/>
                <a:ea typeface="ＭＳ Ｐゴシック"/>
              </a:rPr>
              <a:t>4,7%</a:t>
            </a:r>
            <a:endParaRPr b="0" lang="it-IT" sz="1500" spc="-1" strike="noStrike">
              <a:latin typeface="Arial"/>
            </a:endParaRPr>
          </a:p>
        </p:txBody>
      </p:sp>
      <p:sp>
        <p:nvSpPr>
          <p:cNvPr id="749" name="Line 53"/>
          <p:cNvSpPr/>
          <p:nvPr/>
        </p:nvSpPr>
        <p:spPr>
          <a:xfrm>
            <a:off x="2027160" y="1699920"/>
            <a:ext cx="1440" cy="216072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0" name="Line 54"/>
          <p:cNvSpPr/>
          <p:nvPr/>
        </p:nvSpPr>
        <p:spPr>
          <a:xfrm>
            <a:off x="179280" y="1699920"/>
            <a:ext cx="1440" cy="216072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1" name="Line 55"/>
          <p:cNvSpPr/>
          <p:nvPr/>
        </p:nvSpPr>
        <p:spPr>
          <a:xfrm>
            <a:off x="3022560" y="1699920"/>
            <a:ext cx="1440" cy="216072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2" name="Line 56"/>
          <p:cNvSpPr/>
          <p:nvPr/>
        </p:nvSpPr>
        <p:spPr>
          <a:xfrm>
            <a:off x="179280" y="1699920"/>
            <a:ext cx="2843280" cy="180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3" name="Line 57"/>
          <p:cNvSpPr/>
          <p:nvPr/>
        </p:nvSpPr>
        <p:spPr>
          <a:xfrm>
            <a:off x="179280" y="3860640"/>
            <a:ext cx="2843280" cy="1440"/>
          </a:xfrm>
          <a:prstGeom prst="line">
            <a:avLst/>
          </a:prstGeom>
          <a:ln w="12600">
            <a:solidFill>
              <a:srgbClr val="ffffff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4" name="CustomShape 58"/>
          <p:cNvSpPr/>
          <p:nvPr/>
        </p:nvSpPr>
        <p:spPr>
          <a:xfrm>
            <a:off x="2124000" y="1916280"/>
            <a:ext cx="862200" cy="432000"/>
          </a:xfrm>
          <a:prstGeom prst="ellipse">
            <a:avLst/>
          </a:prstGeom>
          <a:noFill/>
          <a:ln w="28440">
            <a:solidFill>
              <a:srgbClr val="cc0099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5" name="CustomShape 59"/>
          <p:cNvSpPr/>
          <p:nvPr/>
        </p:nvSpPr>
        <p:spPr>
          <a:xfrm>
            <a:off x="2484360" y="4365720"/>
            <a:ext cx="1222560" cy="430200"/>
          </a:xfrm>
          <a:prstGeom prst="ellipse">
            <a:avLst/>
          </a:prstGeom>
          <a:noFill/>
          <a:ln w="28440">
            <a:solidFill>
              <a:srgbClr val="cc0099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56" name="CustomShape 60"/>
          <p:cNvSpPr/>
          <p:nvPr/>
        </p:nvSpPr>
        <p:spPr>
          <a:xfrm>
            <a:off x="457200" y="273600"/>
            <a:ext cx="8227800" cy="114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br/>
            <a:endParaRPr b="0" lang="it-IT" sz="1800" spc="-1" strike="noStrike">
              <a:latin typeface="Arial"/>
            </a:endParaRPr>
          </a:p>
        </p:txBody>
      </p:sp>
      <p:sp>
        <p:nvSpPr>
          <p:cNvPr id="757" name="CustomShape 61"/>
          <p:cNvSpPr/>
          <p:nvPr/>
        </p:nvSpPr>
        <p:spPr>
          <a:xfrm>
            <a:off x="457200" y="142200"/>
            <a:ext cx="8227800" cy="644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    </a:t>
            </a:r>
            <a:r>
              <a:rPr b="1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La ricerca nella C.C. di Monza (2011/2013)</a:t>
            </a:r>
            <a:endParaRPr b="0" lang="it-IT" sz="2400" spc="-1" strike="noStrike">
              <a:latin typeface="Arial"/>
            </a:endParaRPr>
          </a:p>
        </p:txBody>
      </p:sp>
    </p:spTree>
  </p:cSld>
  <p:timing>
    <p:tnLst>
      <p:par>
        <p:cTn id="137" dur="indefinite" restart="never" nodeType="tmRoot">
          <p:childTnLst>
            <p:seq>
              <p:cTn id="138" dur="indefinite" nodeType="mainSeq">
                <p:childTnLst>
                  <p:par>
                    <p:cTn id="139" nodeType="clickEffect" fill="hold">
                      <p:stCondLst>
                        <p:cond delay="indefinite"/>
                      </p:stCondLst>
                      <p:childTnLst>
                        <p:par>
                          <p:cTn id="140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43" dur="500"/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nodeType="with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46" dur="500"/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nodeType="clickEffect" fill="hold">
                      <p:stCondLst>
                        <p:cond delay="indefinite"/>
                      </p:stCondLst>
                      <p:childTnLst>
                        <p:par>
                          <p:cTn id="148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51" dur="500"/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nodeType="clickEffect" fill="hold">
                      <p:stCondLst>
                        <p:cond delay="indefinite"/>
                      </p:stCondLst>
                      <p:childTnLst>
                        <p:par>
                          <p:cTn id="153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56" dur="500"/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nodeType="clickEffect" fill="hold">
                      <p:stCondLst>
                        <p:cond delay="indefinite"/>
                      </p:stCondLst>
                      <p:childTnLst>
                        <p:par>
                          <p:cTn id="158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61" dur="500"/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nodeType="clickEffect" fill="hold">
                      <p:stCondLst>
                        <p:cond delay="indefinite"/>
                      </p:stCondLst>
                      <p:childTnLst>
                        <p:par>
                          <p:cTn id="163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64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66" dur="500"/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nodeType="clickEffect" fill="hold">
                      <p:stCondLst>
                        <p:cond delay="indefinite"/>
                      </p:stCondLst>
                      <p:childTnLst>
                        <p:par>
                          <p:cTn id="168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71" dur="500"/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CustomShape 1"/>
          <p:cNvSpPr/>
          <p:nvPr/>
        </p:nvSpPr>
        <p:spPr>
          <a:xfrm>
            <a:off x="444600" y="247680"/>
            <a:ext cx="8226360" cy="633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it-IT" sz="1200" spc="-1" strike="noStrike">
                <a:solidFill>
                  <a:srgbClr val="000000"/>
                </a:solidFill>
                <a:latin typeface="Arial"/>
                <a:ea typeface="DejaVu Sans"/>
              </a:rPr>
              <a:t>Ministero della Giustizia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it-IT" sz="1200" spc="-1" strike="noStrike">
                <a:solidFill>
                  <a:srgbClr val="000000"/>
                </a:solidFill>
                <a:latin typeface="Arial"/>
                <a:ea typeface="DejaVu Sans"/>
              </a:rPr>
              <a:t>Dipartimento dell'Amministrazione Penitenziaria Provveditorato Regionale per la Lombardia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it-IT" sz="1200" spc="-1" strike="noStrike">
                <a:solidFill>
                  <a:srgbClr val="000000"/>
                </a:solidFill>
                <a:latin typeface="Arial"/>
                <a:ea typeface="DejaVu Sans"/>
              </a:rPr>
              <a:t>Direzione della Casa Circondariale di Monza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it-IT" sz="1200" spc="-1" strike="noStrike">
                <a:solidFill>
                  <a:srgbClr val="000000"/>
                </a:solidFill>
                <a:latin typeface="Arial"/>
                <a:ea typeface="DejaVu Sans"/>
              </a:rPr>
              <a:t>Segreteria Direttiva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it-IT" sz="1200" spc="-1" strike="noStrike">
                <a:solidFill>
                  <a:srgbClr val="000000"/>
                </a:solidFill>
                <a:latin typeface="Arial"/>
                <a:ea typeface="DejaVu Sans"/>
              </a:rPr>
              <a:t>Via Sanquirico n°6 Cap. 20900 Monza (MB) tei. 039/839691 Fax. 039/2842392</a:t>
            </a:r>
            <a:endParaRPr b="0" lang="it-IT" sz="12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it-IT" sz="1200" spc="-1" strike="noStrike">
                <a:solidFill>
                  <a:srgbClr val="000000"/>
                </a:solidFill>
                <a:latin typeface="Arial"/>
                <a:ea typeface="DejaVu Sans"/>
              </a:rPr>
              <a:t>email: </a:t>
            </a:r>
            <a:r>
              <a:rPr b="1" lang="it-IT" sz="1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cc.monza(o)giustizia.it</a:t>
            </a:r>
            <a:endParaRPr b="0" lang="it-IT" sz="12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endParaRPr b="0" lang="it-IT" sz="12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"/>
                <a:ea typeface="DejaVu Sans"/>
              </a:rPr>
              <a:t>Prot. N. </a:t>
            </a: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001230/SD                                                                    </a:t>
            </a:r>
            <a:r>
              <a:rPr b="0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Monza, 18 GENNAIO 2011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                                                                                         </a:t>
            </a: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Al Comandante di Reparto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Al Responsabile dell'Area Educativa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Al Responsabile dell'Area Contabile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Al Coordinatori delle U.O.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Agli Educatori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Agli Agente di Rete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Agli Esperti ex art. 80</a:t>
            </a:r>
            <a:endParaRPr b="0" lang="it-IT" sz="14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                                                              </a:t>
            </a:r>
            <a:r>
              <a:rPr b="1" lang="it-IT" sz="14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  <a:ea typeface="DejaVu Sans"/>
              </a:rPr>
              <a:t>SEDE</a:t>
            </a:r>
            <a:endParaRPr b="0" lang="it-IT" sz="14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Oggetto: </a:t>
            </a:r>
            <a:r>
              <a:rPr b="0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Protocollo che regola il servizio Nuovi Giunti all'interno della Casa Circondariale di Monza.</a:t>
            </a:r>
            <a:endParaRPr b="0" lang="it-IT" sz="14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endParaRPr b="0" lang="it-IT" sz="14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In data 03 dicembre u.s. lo Staff Multidisciplinare del servizio Nuovi Giunti ha approvato redazione dell'allegato Protocollo che regola il servizio di accoglienza dei detenuti.</a:t>
            </a:r>
            <a:endParaRPr b="0" lang="it-IT" sz="1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Il Protocollo, frutto di un’importante sinergia con altri servizi Istituzionali, contiene precise disposizioni operative per tutti gli operatori dell'Istituto che intervengono nel servizio Nuovi Giunti.</a:t>
            </a:r>
            <a:endParaRPr b="0" lang="it-IT" sz="1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Nel consegnare tale Protocollo se ne raccomanda pertanto, la puntuale osservanza rilevando che risponde a uno degli obiettivi prioritari fissati nel DUP.</a:t>
            </a:r>
            <a:endParaRPr b="0" lang="it-IT" sz="1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Si evidenzia che, sarà cura dello Staff Multidisciplinare monitorarne l'attuazione.</a:t>
            </a:r>
            <a:endParaRPr b="0" lang="it-IT" sz="1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	</a:t>
            </a:r>
            <a:r>
              <a:rPr b="0" lang="it-IT" sz="1000" spc="-1" strike="noStrike">
                <a:solidFill>
                  <a:srgbClr val="000000"/>
                </a:solidFill>
                <a:latin typeface="Arial Black"/>
                <a:ea typeface="DejaVu Sans"/>
              </a:rPr>
              <a:t>Distinti saluti.</a:t>
            </a:r>
            <a:endParaRPr b="0" lang="it-IT" sz="1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endParaRPr b="0" lang="it-IT" sz="10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F.TO Il Direttore Dr. </a:t>
            </a:r>
            <a:r>
              <a:rPr b="0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Massimo </a:t>
            </a:r>
            <a:r>
              <a:rPr b="1" lang="it-IT" sz="1400" spc="-1" strike="noStrike">
                <a:solidFill>
                  <a:srgbClr val="000000"/>
                </a:solidFill>
                <a:latin typeface="Arial Black"/>
                <a:ea typeface="DejaVu Sans"/>
              </a:rPr>
              <a:t>PARISI</a:t>
            </a:r>
            <a:endParaRPr b="0" lang="it-IT" sz="14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endParaRPr b="0" lang="it-IT" sz="1400" spc="-1" strike="noStrike">
              <a:latin typeface="Arial"/>
            </a:endParaRPr>
          </a:p>
        </p:txBody>
      </p:sp>
      <p:pic>
        <p:nvPicPr>
          <p:cNvPr id="759" name="Picture 4" descr=""/>
          <p:cNvPicPr/>
          <p:nvPr/>
        </p:nvPicPr>
        <p:blipFill>
          <a:blip r:embed="rId1"/>
          <a:stretch/>
        </p:blipFill>
        <p:spPr>
          <a:xfrm>
            <a:off x="4356000" y="1091880"/>
            <a:ext cx="465120" cy="484920"/>
          </a:xfrm>
          <a:prstGeom prst="rect">
            <a:avLst/>
          </a:prstGeom>
          <a:ln w="9360">
            <a:noFill/>
          </a:ln>
        </p:spPr>
      </p:pic>
      <p:pic>
        <p:nvPicPr>
          <p:cNvPr id="760" name="Immagine 3" descr=""/>
          <p:cNvPicPr/>
          <p:nvPr/>
        </p:nvPicPr>
        <p:blipFill>
          <a:blip r:embed="rId2"/>
          <a:stretch/>
        </p:blipFill>
        <p:spPr>
          <a:xfrm>
            <a:off x="211680" y="134640"/>
            <a:ext cx="8646120" cy="803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2" dur="indefinite" restart="never" nodeType="tmRoot">
          <p:childTnLst>
            <p:seq>
              <p:cTn id="17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CustomShape 1"/>
          <p:cNvSpPr/>
          <p:nvPr/>
        </p:nvSpPr>
        <p:spPr>
          <a:xfrm>
            <a:off x="862200" y="764640"/>
            <a:ext cx="360" cy="36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0">
            <a:schemeClr val="lt1"/>
          </a:lnRef>
          <a:fillRef idx="0">
            <a:schemeClr val="accent1"/>
          </a:fillRef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r>
              <a:rPr b="0" lang="it-IT" sz="1800" spc="-1" strike="noStrike">
                <a:solidFill>
                  <a:srgbClr val="800000"/>
                </a:solidFill>
                <a:latin typeface="Arial"/>
                <a:ea typeface="DejaVu Sans"/>
              </a:rPr>
              <a:t>Fattori di rischio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762" name="CustomShape 2"/>
          <p:cNvSpPr/>
          <p:nvPr/>
        </p:nvSpPr>
        <p:spPr>
          <a:xfrm>
            <a:off x="0" y="764640"/>
            <a:ext cx="360" cy="36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0">
            <a:schemeClr val="lt1"/>
          </a:lnRef>
          <a:fillRef idx="0">
            <a:schemeClr val="accent1"/>
          </a:fillRef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r>
              <a:rPr b="0" lang="it-IT" sz="1800" spc="-1" strike="noStrike">
                <a:solidFill>
                  <a:srgbClr val="800000"/>
                </a:solidFill>
                <a:latin typeface="Arial"/>
                <a:ea typeface="DejaVu Sans"/>
              </a:rPr>
              <a:t>Prevenzione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763" name="CustomShape 3"/>
          <p:cNvSpPr/>
          <p:nvPr/>
        </p:nvSpPr>
        <p:spPr>
          <a:xfrm>
            <a:off x="326880" y="1773360"/>
            <a:ext cx="2660760" cy="984240"/>
          </a:xfrm>
          <a:prstGeom prst="rect">
            <a:avLst/>
          </a:prstGeom>
          <a:solidFill>
            <a:srgbClr val="800000"/>
          </a:solidFill>
          <a:ln>
            <a:solidFill>
              <a:schemeClr val="accent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Giovane età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Sesso femminile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Non essere coniugati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Bassa scolarità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764" name="CustomShape 4"/>
          <p:cNvSpPr/>
          <p:nvPr/>
        </p:nvSpPr>
        <p:spPr>
          <a:xfrm>
            <a:off x="324000" y="2852640"/>
            <a:ext cx="2664000" cy="974880"/>
          </a:xfrm>
          <a:prstGeom prst="rect">
            <a:avLst/>
          </a:prstGeom>
          <a:solidFill>
            <a:srgbClr val="800000"/>
          </a:solidFill>
          <a:ln>
            <a:solidFill>
              <a:schemeClr val="accent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DejaVu Sans"/>
              </a:rPr>
              <a:t>Sezione non comune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DejaVu Sans"/>
              </a:rPr>
              <a:t>Precedente detenzione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DejaVu Sans"/>
              </a:rPr>
              <a:t>Condanna definitiva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765" name="CustomShape 5"/>
          <p:cNvSpPr/>
          <p:nvPr/>
        </p:nvSpPr>
        <p:spPr>
          <a:xfrm>
            <a:off x="326880" y="3860640"/>
            <a:ext cx="2662560" cy="2806920"/>
          </a:xfrm>
          <a:prstGeom prst="rect">
            <a:avLst/>
          </a:prstGeom>
          <a:solidFill>
            <a:srgbClr val="800000"/>
          </a:solidFill>
          <a:ln>
            <a:solidFill>
              <a:schemeClr val="accent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Disturbo di Personalità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N° di sostanze d’abuso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Essere già in cura presso il servizio psichiatrico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Agiti autolesivi pregressi </a:t>
            </a:r>
            <a:endParaRPr b="0" lang="it-IT" sz="1600" spc="-1" strike="noStrike">
              <a:latin typeface="Arial"/>
            </a:endParaRPr>
          </a:p>
          <a:p>
            <a:pPr marL="285840" indent="-2844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it-IT" sz="1600" spc="-1" strike="noStrike">
                <a:solidFill>
                  <a:srgbClr val="ffffff"/>
                </a:solidFill>
                <a:latin typeface="Arial"/>
                <a:ea typeface="MS PGothic"/>
              </a:rPr>
              <a:t>Tentati suicidi pregressi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766" name="CustomShape 6"/>
          <p:cNvSpPr/>
          <p:nvPr/>
        </p:nvSpPr>
        <p:spPr>
          <a:xfrm>
            <a:off x="3159000" y="1916280"/>
            <a:ext cx="3022920" cy="648000"/>
          </a:xfrm>
          <a:prstGeom prst="rect">
            <a:avLst/>
          </a:prstGeom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800000"/>
                </a:solidFill>
                <a:latin typeface="Arial"/>
                <a:ea typeface="DejaVu Sans"/>
              </a:rPr>
              <a:t>Acquisire informazioni socio-demografiche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767" name="CustomShape 7"/>
          <p:cNvSpPr/>
          <p:nvPr/>
        </p:nvSpPr>
        <p:spPr>
          <a:xfrm>
            <a:off x="3179880" y="2759040"/>
            <a:ext cx="3022920" cy="1320840"/>
          </a:xfrm>
          <a:prstGeom prst="rect">
            <a:avLst/>
          </a:prstGeom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800000"/>
                </a:solidFill>
                <a:latin typeface="Arial"/>
                <a:ea typeface="DejaVu Sans"/>
              </a:rPr>
              <a:t>Acquisire informazioni giuridico-criminologiche e fare attenzione a determinati momenti della detenzione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768" name="CustomShape 8"/>
          <p:cNvSpPr/>
          <p:nvPr/>
        </p:nvSpPr>
        <p:spPr>
          <a:xfrm>
            <a:off x="3146400" y="4292640"/>
            <a:ext cx="3048120" cy="648000"/>
          </a:xfrm>
          <a:prstGeom prst="rect">
            <a:avLst/>
          </a:prstGeom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800000"/>
                </a:solidFill>
                <a:latin typeface="Arial"/>
                <a:ea typeface="DejaVu Sans"/>
              </a:rPr>
              <a:t>Accurata anamnesi clinica/psichiatrica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769" name="CustomShape 9"/>
          <p:cNvSpPr/>
          <p:nvPr/>
        </p:nvSpPr>
        <p:spPr>
          <a:xfrm>
            <a:off x="6591240" y="2421000"/>
            <a:ext cx="2300400" cy="2302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1800" spc="-1" strike="noStrike">
                <a:solidFill>
                  <a:srgbClr val="160804"/>
                </a:solidFill>
                <a:latin typeface="Arial"/>
                <a:ea typeface="DejaVu Sans"/>
              </a:rPr>
              <a:t>Studio di nuove scale e strumenti di valutazione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770" name="CustomShape 10"/>
          <p:cNvSpPr/>
          <p:nvPr/>
        </p:nvSpPr>
        <p:spPr>
          <a:xfrm>
            <a:off x="5083200" y="5102280"/>
            <a:ext cx="3087720" cy="1627200"/>
          </a:xfrm>
          <a:prstGeom prst="ellipse">
            <a:avLst/>
          </a:prstGeom>
          <a:solidFill>
            <a:schemeClr val="accent2"/>
          </a:solidFill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it-IT" sz="1800" spc="-1" strike="noStrike">
                <a:solidFill>
                  <a:srgbClr val="160804"/>
                </a:solidFill>
                <a:latin typeface="Arial"/>
                <a:ea typeface="DejaVu Sans"/>
              </a:rPr>
              <a:t>Importanza del monitoraggio multidisciplinare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771" name="CustomShape 11"/>
          <p:cNvSpPr/>
          <p:nvPr/>
        </p:nvSpPr>
        <p:spPr>
          <a:xfrm>
            <a:off x="457200" y="273600"/>
            <a:ext cx="8227800" cy="744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72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7920" cy="883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4" dur="indefinite" restart="never" nodeType="tmRoot">
          <p:childTnLst>
            <p:seq>
              <p:cTn id="175" dur="indefinite" nodeType="mainSeq">
                <p:childTnLst>
                  <p:par>
                    <p:cTn id="176" nodeType="clickEffect" fill="hold">
                      <p:stCondLst>
                        <p:cond delay="indefinite"/>
                      </p:stCondLst>
                      <p:childTnLst>
                        <p:par>
                          <p:cTn id="177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78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0" dur="500" fill="hold"/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1" dur="500" fill="hold"/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nodeType="clickEffect" fill="hold">
                      <p:stCondLst>
                        <p:cond delay="indefinite"/>
                      </p:stCondLst>
                      <p:childTnLst>
                        <p:par>
                          <p:cTn id="183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84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6" dur="50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7" dur="50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nodeType="clickEffect" fill="hold">
                      <p:stCondLst>
                        <p:cond delay="indefinite"/>
                      </p:stCondLst>
                      <p:childTnLst>
                        <p:par>
                          <p:cTn id="189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2" dur="500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3" dur="500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nodeType="clickEffect" fill="hold">
                      <p:stCondLst>
                        <p:cond delay="indefinite"/>
                      </p:stCondLst>
                      <p:childTnLst>
                        <p:par>
                          <p:cTn id="195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96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8" dur="50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9" dur="50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nodeType="clickEffect" fill="hold">
                      <p:stCondLst>
                        <p:cond delay="indefinite"/>
                      </p:stCondLst>
                      <p:childTnLst>
                        <p:par>
                          <p:cTn id="201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02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4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5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nodeType="clickEffect" fill="hold">
                      <p:stCondLst>
                        <p:cond delay="indefinite"/>
                      </p:stCondLst>
                      <p:childTnLst>
                        <p:par>
                          <p:cTn id="207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08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0" dur="5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1" dur="5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nodeType="clickEffect" fill="hold">
                      <p:stCondLst>
                        <p:cond delay="indefinite"/>
                      </p:stCondLst>
                      <p:childTnLst>
                        <p:par>
                          <p:cTn id="213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14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6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7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nodeType="clickEffect" fill="hold">
                      <p:stCondLst>
                        <p:cond delay="indefinite"/>
                      </p:stCondLst>
                      <p:childTnLst>
                        <p:par>
                          <p:cTn id="219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20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2" dur="50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3" dur="50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nodeType="clickEffect" fill="hold">
                      <p:stCondLst>
                        <p:cond delay="indefinite"/>
                      </p:stCondLst>
                      <p:childTnLst>
                        <p:par>
                          <p:cTn id="225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26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8" dur="5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9" dur="500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Immagine 2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581040"/>
          </a:xfrm>
          <a:prstGeom prst="rect">
            <a:avLst/>
          </a:prstGeom>
          <a:ln>
            <a:noFill/>
          </a:ln>
        </p:spPr>
      </p:pic>
      <p:graphicFrame>
        <p:nvGraphicFramePr>
          <p:cNvPr id="774" name="Table 1"/>
          <p:cNvGraphicFramePr/>
          <p:nvPr/>
        </p:nvGraphicFramePr>
        <p:xfrm>
          <a:off x="814320" y="285840"/>
          <a:ext cx="7394400" cy="6428160"/>
        </p:xfrm>
        <a:graphic>
          <a:graphicData uri="http://schemas.openxmlformats.org/drawingml/2006/table">
            <a:tbl>
              <a:tblPr/>
              <a:tblGrid>
                <a:gridCol w="2464920"/>
                <a:gridCol w="2464920"/>
                <a:gridCol w="2464920"/>
              </a:tblGrid>
              <a:tr h="32976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600" spc="-1" strike="noStrike">
                          <a:solidFill>
                            <a:srgbClr val="4f6228"/>
                          </a:solidFill>
                          <a:latin typeface="Times New Roman"/>
                        </a:rPr>
                        <a:t>Anno</a:t>
                      </a:r>
                      <a:endParaRPr b="0" lang="it-IT" sz="16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600" spc="-1" strike="noStrike">
                          <a:solidFill>
                            <a:srgbClr val="4f6228"/>
                          </a:solidFill>
                          <a:latin typeface="Times New Roman"/>
                        </a:rPr>
                        <a:t>n. suicidi</a:t>
                      </a:r>
                      <a:endParaRPr b="0" lang="it-IT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it-IT" sz="1600" spc="-1" strike="noStrike">
                          <a:solidFill>
                            <a:srgbClr val="4f6228"/>
                          </a:solidFill>
                          <a:latin typeface="Times New Roman"/>
                        </a:rPr>
                        <a:t>n.  decessi</a:t>
                      </a:r>
                      <a:endParaRPr b="0" lang="it-IT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2000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2001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177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2003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157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2004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2007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2008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2009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177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2010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184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2011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6840"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154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6840"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2013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6840"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2014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6840"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6840"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9520">
                <a:tc>
                  <a:txBody>
                    <a:bodyPr/>
                    <a:p>
                      <a:r>
                        <a:rPr b="0" lang="it-IT" sz="1400" spc="-1" strike="noStrike">
                          <a:latin typeface="Times New Roman"/>
                        </a:rPr>
                        <a:t>2017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b="0" lang="it-IT" sz="1400" spc="-1" strike="noStrike">
                          <a:latin typeface="Times New Roman"/>
                        </a:rPr>
                        <a:t>52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r>
                        <a:rPr b="0" lang="it-IT" sz="1400" spc="-1" strike="noStrike">
                          <a:latin typeface="Times New Roman"/>
                        </a:rPr>
                        <a:t>123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440"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i="1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Totale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985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it-IT" sz="1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2.762</a:t>
                      </a:r>
                      <a:endParaRPr b="0" lang="it-IT" sz="1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230" dur="indefinite" restart="never" nodeType="tmRoot">
          <p:childTnLst>
            <p:seq>
              <p:cTn id="23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457200" y="273600"/>
            <a:ext cx="822600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2" name="CustomShape 2"/>
          <p:cNvSpPr/>
          <p:nvPr/>
        </p:nvSpPr>
        <p:spPr>
          <a:xfrm>
            <a:off x="457200" y="2272680"/>
            <a:ext cx="8226000" cy="330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just">
              <a:lnSpc>
                <a:spcPct val="100000"/>
              </a:lnSpc>
            </a:pPr>
            <a:r>
              <a:rPr b="0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Il nuovo regolamento di esecuzione dell’ordinamento penitenziario prevede forme di collaborazione con i </a:t>
            </a:r>
            <a:r>
              <a:rPr b="1" i="1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dipartimenti di salute mentale</a:t>
            </a:r>
            <a:r>
              <a:rPr b="0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. In particolare, nell’art. 20 - disposizioni particolari per gli infermi e seminfermi di mente - specifica che nei confronti di tutti i detenuti il servizio sanitario pubblico accede in istituto per rilevare le condizioni e le esigenze degli interessati e concordare con gli operatori penitenziari l’individuazione delle </a:t>
            </a:r>
            <a:r>
              <a:rPr b="1" i="1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risorse esterne</a:t>
            </a:r>
            <a:r>
              <a:rPr b="0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 utili per la loro </a:t>
            </a:r>
            <a:r>
              <a:rPr b="1" i="1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presa in carico</a:t>
            </a:r>
            <a:r>
              <a:rPr b="0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, necessaria per il loro successivo </a:t>
            </a:r>
            <a:r>
              <a:rPr b="1" i="1" lang="it-IT" sz="2400" spc="-1" strike="noStrike">
                <a:solidFill>
                  <a:srgbClr val="1f497d"/>
                </a:solidFill>
                <a:latin typeface="Arial"/>
                <a:ea typeface="DejaVu Sans"/>
              </a:rPr>
              <a:t>reinserimento sociale</a:t>
            </a: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</p:txBody>
      </p:sp>
      <p:pic>
        <p:nvPicPr>
          <p:cNvPr id="613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14" name="CustomShape 3"/>
          <p:cNvSpPr/>
          <p:nvPr/>
        </p:nvSpPr>
        <p:spPr>
          <a:xfrm>
            <a:off x="692280" y="273600"/>
            <a:ext cx="696564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4000" spc="-1" strike="noStrike">
                <a:solidFill>
                  <a:srgbClr val="000000"/>
                </a:solidFill>
                <a:latin typeface="Arial"/>
                <a:ea typeface="DejaVu Sans"/>
              </a:rPr>
              <a:t>         </a:t>
            </a:r>
            <a:r>
              <a:rPr b="0" lang="it-IT" sz="4000" spc="-1" strike="noStrike">
                <a:solidFill>
                  <a:srgbClr val="000000"/>
                </a:solidFill>
                <a:latin typeface="Arial"/>
                <a:ea typeface="DejaVu Sans"/>
              </a:rPr>
              <a:t>Il d.P.R. n. 230/2000</a:t>
            </a:r>
            <a:endParaRPr b="0" lang="it-IT" sz="4000" spc="-1" strike="noStrike">
              <a:latin typeface="Arial"/>
            </a:endParaRPr>
          </a:p>
        </p:txBody>
      </p:sp>
    </p:spTree>
  </p:cSld>
  <p:timing>
    <p:tnLst>
      <p:par>
        <p:cTn id="8" dur="indefinite" restart="never" nodeType="tmRoot">
          <p:childTnLst>
            <p:seq>
              <p:cTn id="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5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081440"/>
          </a:xfrm>
          <a:prstGeom prst="rect">
            <a:avLst/>
          </a:prstGeom>
          <a:ln>
            <a:noFill/>
          </a:ln>
        </p:spPr>
      </p:pic>
      <p:sp>
        <p:nvSpPr>
          <p:cNvPr id="776" name="CustomShape 1"/>
          <p:cNvSpPr/>
          <p:nvPr/>
        </p:nvSpPr>
        <p:spPr>
          <a:xfrm>
            <a:off x="539640" y="692280"/>
            <a:ext cx="2084400" cy="366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77" name="CustomShape 2"/>
          <p:cNvSpPr/>
          <p:nvPr/>
        </p:nvSpPr>
        <p:spPr>
          <a:xfrm>
            <a:off x="1116000" y="170280"/>
            <a:ext cx="7124760" cy="1065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STORIA DI AGITI AUTOLESIVI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778" name="Picture 3" descr=""/>
          <p:cNvPicPr/>
          <p:nvPr/>
        </p:nvPicPr>
        <p:blipFill>
          <a:blip r:embed="rId2">
            <a:lum bright="-4000"/>
          </a:blip>
          <a:stretch/>
        </p:blipFill>
        <p:spPr>
          <a:xfrm>
            <a:off x="822240" y="1407960"/>
            <a:ext cx="7423200" cy="4757760"/>
          </a:xfrm>
          <a:prstGeom prst="rect">
            <a:avLst/>
          </a:prstGeom>
          <a:ln>
            <a:noFill/>
          </a:ln>
        </p:spPr>
      </p:pic>
      <p:sp>
        <p:nvSpPr>
          <p:cNvPr id="779" name="CustomShape 3"/>
          <p:cNvSpPr/>
          <p:nvPr/>
        </p:nvSpPr>
        <p:spPr>
          <a:xfrm>
            <a:off x="1835280" y="5805360"/>
            <a:ext cx="5541840" cy="63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0" lang="it-IT" sz="1100" spc="-1" strike="noStrike">
                <a:solidFill>
                  <a:srgbClr val="000000"/>
                </a:solidFill>
                <a:latin typeface="Cambria"/>
                <a:ea typeface="DejaVu Sans"/>
              </a:rPr>
              <a:t>           </a:t>
            </a:r>
            <a:r>
              <a:rPr b="0" lang="it-IT" sz="1100" spc="-1" strike="noStrike">
                <a:solidFill>
                  <a:srgbClr val="000000"/>
                </a:solidFill>
                <a:latin typeface="Cambria"/>
                <a:ea typeface="DejaVu Sans"/>
              </a:rPr>
              <a:t>χ²= 13,797, p&lt;0,05 </a:t>
            </a:r>
            <a:r>
              <a:rPr b="1" i="1" lang="it-IT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</p:txBody>
      </p:sp>
      <p:sp>
        <p:nvSpPr>
          <p:cNvPr id="780" name="CustomShape 4"/>
          <p:cNvSpPr/>
          <p:nvPr/>
        </p:nvSpPr>
        <p:spPr>
          <a:xfrm>
            <a:off x="2124000" y="1557360"/>
            <a:ext cx="716040" cy="355680"/>
          </a:xfrm>
          <a:prstGeom prst="ellipse">
            <a:avLst/>
          </a:prstGeom>
          <a:noFill/>
          <a:ln w="255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81" name="CustomShape 5"/>
          <p:cNvSpPr/>
          <p:nvPr/>
        </p:nvSpPr>
        <p:spPr>
          <a:xfrm>
            <a:off x="5580000" y="3141720"/>
            <a:ext cx="644400" cy="355680"/>
          </a:xfrm>
          <a:prstGeom prst="ellipse">
            <a:avLst/>
          </a:prstGeom>
          <a:noFill/>
          <a:ln w="255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32" dur="indefinite" restart="never" nodeType="tmRoot">
          <p:childTnLst>
            <p:seq>
              <p:cTn id="233" dur="indefinite" nodeType="mainSeq">
                <p:childTnLst>
                  <p:par>
                    <p:cTn id="234" nodeType="clickEffect" fill="hold">
                      <p:stCondLst>
                        <p:cond delay="indefinite"/>
                      </p:stCondLst>
                      <p:childTnLst>
                        <p:par>
                          <p:cTn id="235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238" dur="5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nodeType="clickEffect" fill="hold">
                      <p:stCondLst>
                        <p:cond delay="indefinite"/>
                      </p:stCondLst>
                      <p:childTnLst>
                        <p:par>
                          <p:cTn id="240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41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243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2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081440"/>
          </a:xfrm>
          <a:prstGeom prst="rect">
            <a:avLst/>
          </a:prstGeom>
          <a:ln>
            <a:noFill/>
          </a:ln>
        </p:spPr>
      </p:pic>
      <p:sp>
        <p:nvSpPr>
          <p:cNvPr id="783" name="CustomShape 1"/>
          <p:cNvSpPr/>
          <p:nvPr/>
        </p:nvSpPr>
        <p:spPr>
          <a:xfrm>
            <a:off x="1332000" y="404640"/>
            <a:ext cx="6189480" cy="739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84" name="Picture 2" descr=""/>
          <p:cNvPicPr/>
          <p:nvPr/>
        </p:nvPicPr>
        <p:blipFill>
          <a:blip r:embed="rId2"/>
          <a:stretch/>
        </p:blipFill>
        <p:spPr>
          <a:xfrm>
            <a:off x="165240" y="1312920"/>
            <a:ext cx="8664480" cy="5208480"/>
          </a:xfrm>
          <a:prstGeom prst="rect">
            <a:avLst/>
          </a:prstGeom>
          <a:ln w="9360">
            <a:noFill/>
          </a:ln>
        </p:spPr>
      </p:pic>
      <p:sp>
        <p:nvSpPr>
          <p:cNvPr id="785" name="CustomShape 2"/>
          <p:cNvSpPr/>
          <p:nvPr/>
        </p:nvSpPr>
        <p:spPr>
          <a:xfrm>
            <a:off x="971640" y="404640"/>
            <a:ext cx="7066440" cy="57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>
              <a:lnSpc>
                <a:spcPct val="100000"/>
              </a:lnSpc>
            </a:pP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	</a:t>
            </a: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STATO CIVILE</a:t>
            </a:r>
            <a:endParaRPr b="0" lang="it-IT" sz="3200" spc="-1" strike="noStrike">
              <a:latin typeface="Arial"/>
            </a:endParaRPr>
          </a:p>
        </p:txBody>
      </p:sp>
      <p:sp>
        <p:nvSpPr>
          <p:cNvPr id="786" name="CustomShape 3"/>
          <p:cNvSpPr/>
          <p:nvPr/>
        </p:nvSpPr>
        <p:spPr>
          <a:xfrm>
            <a:off x="971640" y="1628640"/>
            <a:ext cx="788760" cy="355680"/>
          </a:xfrm>
          <a:prstGeom prst="ellipse">
            <a:avLst/>
          </a:prstGeom>
          <a:noFill/>
          <a:ln w="255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87" name="CustomShape 4"/>
          <p:cNvSpPr/>
          <p:nvPr/>
        </p:nvSpPr>
        <p:spPr>
          <a:xfrm>
            <a:off x="755640" y="4437000"/>
            <a:ext cx="1868400" cy="501480"/>
          </a:xfrm>
          <a:prstGeom prst="ellipse">
            <a:avLst/>
          </a:prstGeom>
          <a:noFill/>
          <a:ln w="255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44" dur="indefinite" restart="never" nodeType="tmRoot">
          <p:childTnLst>
            <p:seq>
              <p:cTn id="245" dur="indefinite" nodeType="mainSeq">
                <p:childTnLst>
                  <p:par>
                    <p:cTn id="246" nodeType="clickEffect" fill="hold">
                      <p:stCondLst>
                        <p:cond delay="indefinite"/>
                      </p:stCondLst>
                      <p:childTnLst>
                        <p:par>
                          <p:cTn id="247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4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50" dur="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nodeType="clickEffect" fill="hold">
                      <p:stCondLst>
                        <p:cond delay="indefinite"/>
                      </p:stCondLst>
                      <p:childTnLst>
                        <p:par>
                          <p:cTn id="252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5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55" dur="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770040"/>
          </a:xfrm>
          <a:prstGeom prst="rect">
            <a:avLst/>
          </a:prstGeom>
          <a:ln>
            <a:noFill/>
          </a:ln>
        </p:spPr>
      </p:pic>
      <p:sp>
        <p:nvSpPr>
          <p:cNvPr id="789" name="CustomShape 1"/>
          <p:cNvSpPr/>
          <p:nvPr/>
        </p:nvSpPr>
        <p:spPr>
          <a:xfrm>
            <a:off x="1332000" y="260280"/>
            <a:ext cx="6692760" cy="57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100000"/>
              </a:lnSpc>
            </a:pPr>
            <a:r>
              <a:rPr b="1" lang="it-IT" sz="3200" spc="-1" strike="noStrike">
                <a:solidFill>
                  <a:srgbClr val="4f6228"/>
                </a:solidFill>
                <a:latin typeface="Cambria"/>
                <a:ea typeface="ＭＳ Ｐゴシック"/>
              </a:rPr>
              <a:t>DIAGNOSI PSICHIATRICA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790" name="Picture 2" descr=""/>
          <p:cNvPicPr/>
          <p:nvPr/>
        </p:nvPicPr>
        <p:blipFill>
          <a:blip r:embed="rId2"/>
          <a:stretch/>
        </p:blipFill>
        <p:spPr>
          <a:xfrm>
            <a:off x="463680" y="974880"/>
            <a:ext cx="8359560" cy="5483160"/>
          </a:xfrm>
          <a:prstGeom prst="rect">
            <a:avLst/>
          </a:prstGeom>
          <a:ln w="9360">
            <a:noFill/>
          </a:ln>
        </p:spPr>
      </p:pic>
      <p:sp>
        <p:nvSpPr>
          <p:cNvPr id="791" name="CustomShape 2"/>
          <p:cNvSpPr/>
          <p:nvPr/>
        </p:nvSpPr>
        <p:spPr>
          <a:xfrm>
            <a:off x="5475240" y="907920"/>
            <a:ext cx="644400" cy="573120"/>
          </a:xfrm>
          <a:prstGeom prst="ellipse">
            <a:avLst/>
          </a:prstGeom>
          <a:noFill/>
          <a:ln w="255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92" name="CustomShape 3"/>
          <p:cNvSpPr/>
          <p:nvPr/>
        </p:nvSpPr>
        <p:spPr>
          <a:xfrm>
            <a:off x="5219640" y="4581360"/>
            <a:ext cx="1436760" cy="644400"/>
          </a:xfrm>
          <a:prstGeom prst="ellipse">
            <a:avLst/>
          </a:prstGeom>
          <a:noFill/>
          <a:ln w="2556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793" name="CustomShape 4"/>
          <p:cNvSpPr/>
          <p:nvPr/>
        </p:nvSpPr>
        <p:spPr>
          <a:xfrm>
            <a:off x="7596360" y="4581360"/>
            <a:ext cx="1149120" cy="716040"/>
          </a:xfrm>
          <a:prstGeom prst="ellipse">
            <a:avLst/>
          </a:prstGeom>
          <a:noFill/>
          <a:ln w="57240">
            <a:solidFill>
              <a:srgbClr val="c00000"/>
            </a:solidFill>
            <a:miter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56" dur="indefinite" restart="never" nodeType="tmRoot">
          <p:childTnLst>
            <p:seq>
              <p:cTn id="257" dur="indefinite" nodeType="mainSeq">
                <p:childTnLst>
                  <p:par>
                    <p:cTn id="258" nodeType="clickEffect" fill="hold">
                      <p:stCondLst>
                        <p:cond delay="indefinite"/>
                      </p:stCondLst>
                      <p:childTnLst>
                        <p:par>
                          <p:cTn id="259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60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262" dur="25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nodeType="clickEffect" fill="hold">
                      <p:stCondLst>
                        <p:cond delay="indefinite"/>
                      </p:stCondLst>
                      <p:childTnLst>
                        <p:par>
                          <p:cTn id="26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65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267" dur="25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nodeType="clickEffect" fill="hold">
                      <p:stCondLst>
                        <p:cond delay="indefinite"/>
                      </p:stCondLst>
                      <p:childTnLst>
                        <p:par>
                          <p:cTn id="269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70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272" dur="25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4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7920" cy="1439640"/>
          </a:xfrm>
          <a:prstGeom prst="rect">
            <a:avLst/>
          </a:prstGeom>
          <a:ln>
            <a:noFill/>
          </a:ln>
        </p:spPr>
      </p:pic>
      <p:sp>
        <p:nvSpPr>
          <p:cNvPr id="795" name="CustomShape 1"/>
          <p:cNvSpPr/>
          <p:nvPr/>
        </p:nvSpPr>
        <p:spPr>
          <a:xfrm>
            <a:off x="264600" y="3017160"/>
            <a:ext cx="3474000" cy="389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96" name="CustomShape 2"/>
          <p:cNvSpPr/>
          <p:nvPr/>
        </p:nvSpPr>
        <p:spPr>
          <a:xfrm>
            <a:off x="230760" y="981720"/>
            <a:ext cx="8647920" cy="63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accoglienza</a:t>
            </a:r>
            <a:endParaRPr b="0" lang="it-IT" sz="3600" spc="-1" strike="noStrike">
              <a:latin typeface="Arial"/>
            </a:endParaRPr>
          </a:p>
        </p:txBody>
      </p:sp>
      <p:sp>
        <p:nvSpPr>
          <p:cNvPr id="797" name="CustomShape 3"/>
          <p:cNvSpPr/>
          <p:nvPr/>
        </p:nvSpPr>
        <p:spPr>
          <a:xfrm>
            <a:off x="457200" y="221040"/>
            <a:ext cx="8226360" cy="124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just">
              <a:lnSpc>
                <a:spcPct val="115000"/>
              </a:lnSpc>
            </a:pPr>
            <a:r>
              <a:rPr b="0" lang="it-IT" sz="4000" spc="-1" strike="noStrike">
                <a:solidFill>
                  <a:srgbClr val="000000"/>
                </a:solidFill>
                <a:latin typeface="Candara"/>
                <a:ea typeface="DejaVu Sans"/>
              </a:rPr>
              <a:t>La presa in carico all'ingresso</a:t>
            </a:r>
            <a:endParaRPr b="0" lang="it-IT" sz="4000" spc="-1" strike="noStrike">
              <a:latin typeface="Arial"/>
            </a:endParaRPr>
          </a:p>
        </p:txBody>
      </p:sp>
      <p:sp>
        <p:nvSpPr>
          <p:cNvPr id="798" name="CustomShape 4"/>
          <p:cNvSpPr/>
          <p:nvPr/>
        </p:nvSpPr>
        <p:spPr>
          <a:xfrm>
            <a:off x="457200" y="1800000"/>
            <a:ext cx="8251920" cy="546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799" name="CustomShape 5"/>
          <p:cNvSpPr/>
          <p:nvPr/>
        </p:nvSpPr>
        <p:spPr>
          <a:xfrm>
            <a:off x="360000" y="1800000"/>
            <a:ext cx="2373840" cy="856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Visita medica di ingresso -apertura della cartella clinica 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00" name="Line 6"/>
          <p:cNvSpPr/>
          <p:nvPr/>
        </p:nvSpPr>
        <p:spPr>
          <a:xfrm>
            <a:off x="4320000" y="3240000"/>
            <a:ext cx="2160000" cy="360"/>
          </a:xfrm>
          <a:prstGeom prst="line">
            <a:avLst/>
          </a:prstGeom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1" name="CustomShape 7"/>
          <p:cNvSpPr/>
          <p:nvPr/>
        </p:nvSpPr>
        <p:spPr>
          <a:xfrm>
            <a:off x="288720" y="3012480"/>
            <a:ext cx="2517840" cy="712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Colloquio educativo/orientativo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02" name="Line 8"/>
          <p:cNvSpPr/>
          <p:nvPr/>
        </p:nvSpPr>
        <p:spPr>
          <a:xfrm>
            <a:off x="288000" y="3672000"/>
            <a:ext cx="2160000" cy="360"/>
          </a:xfrm>
          <a:prstGeom prst="line">
            <a:avLst/>
          </a:prstGeom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3" name="CustomShape 9"/>
          <p:cNvSpPr/>
          <p:nvPr/>
        </p:nvSpPr>
        <p:spPr>
          <a:xfrm>
            <a:off x="288000" y="4032000"/>
            <a:ext cx="2301840" cy="60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Screening rischio 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suicidario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04" name="Line 10"/>
          <p:cNvSpPr/>
          <p:nvPr/>
        </p:nvSpPr>
        <p:spPr>
          <a:xfrm>
            <a:off x="216000" y="4680000"/>
            <a:ext cx="2160000" cy="360"/>
          </a:xfrm>
          <a:prstGeom prst="line">
            <a:avLst/>
          </a:prstGeom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5" name="CustomShape 11"/>
          <p:cNvSpPr/>
          <p:nvPr/>
        </p:nvSpPr>
        <p:spPr>
          <a:xfrm>
            <a:off x="4248000" y="2565720"/>
            <a:ext cx="3453840" cy="60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Prosecuzione del monitoraggio 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Intervento dello psichiatra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06" name="CustomShape 12"/>
          <p:cNvSpPr/>
          <p:nvPr/>
        </p:nvSpPr>
        <p:spPr>
          <a:xfrm>
            <a:off x="4320000" y="3888000"/>
            <a:ext cx="2949840" cy="34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Attivazione Ser.D Carcere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07" name="Line 13"/>
          <p:cNvSpPr/>
          <p:nvPr/>
        </p:nvSpPr>
        <p:spPr>
          <a:xfrm>
            <a:off x="4248000" y="4320000"/>
            <a:ext cx="2160000" cy="360"/>
          </a:xfrm>
          <a:prstGeom prst="line">
            <a:avLst/>
          </a:prstGeom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8" name="CustomShape 14"/>
          <p:cNvSpPr/>
          <p:nvPr/>
        </p:nvSpPr>
        <p:spPr>
          <a:xfrm>
            <a:off x="2612880" y="2377080"/>
            <a:ext cx="1431360" cy="513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09" name="CustomShape 15"/>
          <p:cNvSpPr/>
          <p:nvPr/>
        </p:nvSpPr>
        <p:spPr>
          <a:xfrm flipV="1">
            <a:off x="2808000" y="3213000"/>
            <a:ext cx="1236240" cy="169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0" name="CustomShape 16"/>
          <p:cNvSpPr/>
          <p:nvPr/>
        </p:nvSpPr>
        <p:spPr>
          <a:xfrm>
            <a:off x="2612880" y="2377080"/>
            <a:ext cx="1378800" cy="1623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1" name="CustomShape 17"/>
          <p:cNvSpPr/>
          <p:nvPr/>
        </p:nvSpPr>
        <p:spPr>
          <a:xfrm>
            <a:off x="2808000" y="3386880"/>
            <a:ext cx="1044000" cy="596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2" name="CustomShape 18"/>
          <p:cNvSpPr/>
          <p:nvPr/>
        </p:nvSpPr>
        <p:spPr>
          <a:xfrm flipV="1">
            <a:off x="2743920" y="3378960"/>
            <a:ext cx="1274040" cy="924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3" name="CustomShape 19"/>
          <p:cNvSpPr/>
          <p:nvPr/>
        </p:nvSpPr>
        <p:spPr>
          <a:xfrm flipV="1">
            <a:off x="2743920" y="4244400"/>
            <a:ext cx="1265400" cy="59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14" name="CustomShape 20"/>
          <p:cNvSpPr/>
          <p:nvPr/>
        </p:nvSpPr>
        <p:spPr>
          <a:xfrm>
            <a:off x="1296000" y="5112000"/>
            <a:ext cx="6117840" cy="60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COLLABORAZIONE CON LA POLIZIA PENITENZIARIA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OPERANTE IN SEZIONE OSSERVAZIONE – tempo reale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15" name="CustomShape 21"/>
          <p:cNvSpPr/>
          <p:nvPr/>
        </p:nvSpPr>
        <p:spPr>
          <a:xfrm>
            <a:off x="864000" y="5904000"/>
            <a:ext cx="7125840" cy="60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RIUNIONE DI EQUIPE – MONITORAGGIO SITUAZIONI CRITICHE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DejaVu Sans"/>
              </a:rPr>
              <a:t>settimanale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16" name="Line 22"/>
          <p:cNvSpPr/>
          <p:nvPr/>
        </p:nvSpPr>
        <p:spPr>
          <a:xfrm>
            <a:off x="360000" y="2736000"/>
            <a:ext cx="2160000" cy="360"/>
          </a:xfrm>
          <a:prstGeom prst="line">
            <a:avLst/>
          </a:prstGeom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273" dur="indefinite" restart="never" nodeType="tmRoot">
          <p:childTnLst>
            <p:seq>
              <p:cTn id="274" nodeType="mainSeq">
                <p:childTnLst>
                  <p:par>
                    <p:cTn id="275" fill="freeze">
                      <p:stCondLst>
                        <p:cond delay="indefinite"/>
                      </p:stCondLst>
                      <p:childTnLst>
                        <p:par>
                          <p:cTn id="276" fill="freeze">
                            <p:stCondLst>
                              <p:cond delay="0"/>
                            </p:stCondLst>
                            <p:childTnLst>
                              <p:par>
                                <p:cTn id="277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79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7" name="Immagine 17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818" name="CustomShape 1"/>
          <p:cNvSpPr/>
          <p:nvPr/>
        </p:nvSpPr>
        <p:spPr>
          <a:xfrm>
            <a:off x="431640" y="2291400"/>
            <a:ext cx="2373120" cy="1365120"/>
          </a:xfrm>
          <a:prstGeom prst="rect">
            <a:avLst/>
          </a:prstGeom>
          <a:ln w="3240">
            <a:solidFill>
              <a:schemeClr val="tx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1° Colloquio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J-SAT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BARRAT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CORE-OM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819" name="CustomShape 2"/>
          <p:cNvSpPr/>
          <p:nvPr/>
        </p:nvSpPr>
        <p:spPr>
          <a:xfrm>
            <a:off x="431640" y="4797360"/>
            <a:ext cx="2913120" cy="1557360"/>
          </a:xfrm>
          <a:prstGeom prst="rect">
            <a:avLst/>
          </a:prstGeom>
          <a:ln w="3240">
            <a:solidFill>
              <a:schemeClr val="tx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Esito positivo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0" lang="it-IT" sz="16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presenza di rischio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(J-SAT positivo e/o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BARRAT &gt; cut off di 70)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820" name="CustomShape 3"/>
          <p:cNvSpPr/>
          <p:nvPr/>
        </p:nvSpPr>
        <p:spPr>
          <a:xfrm>
            <a:off x="3780000" y="4797360"/>
            <a:ext cx="1652400" cy="1557360"/>
          </a:xfrm>
          <a:prstGeom prst="rect">
            <a:avLst/>
          </a:prstGeom>
          <a:ln w="3240">
            <a:solidFill>
              <a:schemeClr val="tx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2° Colloquio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+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MILLON 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Entro 2 settimane dal 1° colloquio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821" name="CustomShape 4"/>
          <p:cNvSpPr/>
          <p:nvPr/>
        </p:nvSpPr>
        <p:spPr>
          <a:xfrm>
            <a:off x="6012000" y="4797360"/>
            <a:ext cx="1293840" cy="1557360"/>
          </a:xfrm>
          <a:prstGeom prst="rect">
            <a:avLst/>
          </a:prstGeom>
          <a:ln w="3240">
            <a:solidFill>
              <a:schemeClr val="tx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 mesi dopo 1° collquio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CORE-OM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822" name="CustomShape 5"/>
          <p:cNvSpPr/>
          <p:nvPr/>
        </p:nvSpPr>
        <p:spPr>
          <a:xfrm>
            <a:off x="7740720" y="4797360"/>
            <a:ext cx="1235160" cy="1557360"/>
          </a:xfrm>
          <a:prstGeom prst="rect">
            <a:avLst/>
          </a:prstGeom>
          <a:ln w="3240">
            <a:solidFill>
              <a:schemeClr val="tx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6 mesi dopo 1° colloquio 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CORE-OM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823" name="CustomShape 6"/>
          <p:cNvSpPr/>
          <p:nvPr/>
        </p:nvSpPr>
        <p:spPr>
          <a:xfrm>
            <a:off x="3658680" y="2291400"/>
            <a:ext cx="2012760" cy="1328760"/>
          </a:xfrm>
          <a:prstGeom prst="rect">
            <a:avLst/>
          </a:prstGeom>
          <a:ln w="3240">
            <a:solidFill>
              <a:schemeClr val="tx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Esito Negativo</a:t>
            </a:r>
            <a:endParaRPr b="0" lang="it-IT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Detenuto senza evidenza di rischio auto-etero lesivo</a:t>
            </a:r>
            <a:endParaRPr b="0" lang="it-IT" sz="1600" spc="-1" strike="noStrike">
              <a:latin typeface="Arial"/>
            </a:endParaRPr>
          </a:p>
        </p:txBody>
      </p:sp>
      <p:sp>
        <p:nvSpPr>
          <p:cNvPr id="824" name="CustomShape 7"/>
          <p:cNvSpPr/>
          <p:nvPr/>
        </p:nvSpPr>
        <p:spPr>
          <a:xfrm>
            <a:off x="2987640" y="2975760"/>
            <a:ext cx="5731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825" name="CustomShape 8"/>
          <p:cNvSpPr/>
          <p:nvPr/>
        </p:nvSpPr>
        <p:spPr>
          <a:xfrm>
            <a:off x="1634040" y="3789000"/>
            <a:ext cx="360" cy="8611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826" name="CustomShape 9"/>
          <p:cNvSpPr/>
          <p:nvPr/>
        </p:nvSpPr>
        <p:spPr>
          <a:xfrm>
            <a:off x="3419640" y="5373720"/>
            <a:ext cx="2858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827" name="CustomShape 10"/>
          <p:cNvSpPr/>
          <p:nvPr/>
        </p:nvSpPr>
        <p:spPr>
          <a:xfrm>
            <a:off x="5508720" y="5445000"/>
            <a:ext cx="2840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828" name="CustomShape 11"/>
          <p:cNvSpPr/>
          <p:nvPr/>
        </p:nvSpPr>
        <p:spPr>
          <a:xfrm>
            <a:off x="7380360" y="5445000"/>
            <a:ext cx="2840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829" name="CustomShape 12"/>
          <p:cNvSpPr/>
          <p:nvPr/>
        </p:nvSpPr>
        <p:spPr>
          <a:xfrm>
            <a:off x="0" y="260280"/>
            <a:ext cx="9140760" cy="173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it-IT" sz="3600" spc="-1" strike="noStrike">
                <a:solidFill>
                  <a:srgbClr val="4f6228"/>
                </a:solidFill>
                <a:latin typeface="Times New Roman"/>
                <a:ea typeface="DejaVu Sans"/>
              </a:rPr>
              <a:t>PROTOCOLLO DI VALUTAZIONE ED INTERVENTO</a:t>
            </a:r>
            <a:endParaRPr b="0" lang="it-IT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3600" spc="-1" strike="noStrike">
              <a:latin typeface="Arial"/>
            </a:endParaRPr>
          </a:p>
        </p:txBody>
      </p:sp>
    </p:spTree>
  </p:cSld>
  <p:timing>
    <p:tnLst>
      <p:par>
        <p:cTn id="280" dur="indefinite" restart="never" nodeType="tmRoot">
          <p:childTnLst>
            <p:seq>
              <p:cTn id="28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0" name="Immagine 4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945360"/>
          </a:xfrm>
          <a:prstGeom prst="rect">
            <a:avLst/>
          </a:prstGeom>
          <a:ln>
            <a:noFill/>
          </a:ln>
        </p:spPr>
      </p:pic>
      <p:sp>
        <p:nvSpPr>
          <p:cNvPr id="831" name="CustomShape 1"/>
          <p:cNvSpPr/>
          <p:nvPr/>
        </p:nvSpPr>
        <p:spPr>
          <a:xfrm>
            <a:off x="457200" y="134640"/>
            <a:ext cx="8226000" cy="94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r">
              <a:lnSpc>
                <a:spcPct val="100000"/>
              </a:lnSpc>
            </a:pPr>
            <a:r>
              <a:rPr b="1" lang="it-IT" sz="4400" spc="-1" strike="noStrike">
                <a:solidFill>
                  <a:srgbClr val="4f6228"/>
                </a:solidFill>
                <a:latin typeface="Times New Roman"/>
                <a:ea typeface="DejaVu Sans"/>
              </a:rPr>
              <a:t>ASSESSMENT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832" name="CustomShape 2"/>
          <p:cNvSpPr/>
          <p:nvPr/>
        </p:nvSpPr>
        <p:spPr>
          <a:xfrm>
            <a:off x="211680" y="1083240"/>
            <a:ext cx="8646120" cy="558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Jail Screening Assessment Tool (JSAT) </a:t>
            </a:r>
            <a:r>
              <a:rPr b="0" lang="it-IT" sz="1400" spc="-1" strike="noStrike">
                <a:solidFill>
                  <a:srgbClr val="000000"/>
                </a:solidFill>
                <a:latin typeface="Candara"/>
                <a:ea typeface="DejaVu Sans"/>
              </a:rPr>
              <a:t>(Nicholls, et al 2005; S.Ciappi, 2011)</a:t>
            </a:r>
            <a:endParaRPr b="0" lang="it-IT" sz="14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Situazione giuridica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Comportamenti violenti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Background sociale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Uso di sostanze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Trattamenti psichiatrici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Rischio suicidario/autolesionismo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Condizioni mentali (BPRS 4.0)</a:t>
            </a:r>
            <a:endParaRPr b="0" lang="it-IT" sz="1200" spc="-1" strike="noStrike">
              <a:latin typeface="Arial"/>
            </a:endParaRPr>
          </a:p>
          <a:p>
            <a:pPr marL="457200" indent="-45396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Gestione del rischio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Barrat Impulsiveness Scale-11 (BIS-11) </a:t>
            </a:r>
            <a:r>
              <a:rPr b="0" lang="it-IT" sz="1400" spc="-1" strike="noStrike">
                <a:solidFill>
                  <a:srgbClr val="000000"/>
                </a:solidFill>
                <a:latin typeface="Candara"/>
                <a:ea typeface="DejaVu Sans"/>
              </a:rPr>
              <a:t>(Barratt &amp; Stanford, 1995; Fossati et al, 2001)</a:t>
            </a:r>
            <a:endParaRPr b="0" lang="it-IT" sz="14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Impulsività Motoria, 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Impulsività senza Pianificazione, 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Impulsività Attentiva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69,3 in soggetti con comportamenti di abuso, 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71,4 in pazienti psichiatrici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76,3 in reclusi maschi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Millon Clinical Multiaxial Inventory – III (MCMI-III) </a:t>
            </a:r>
            <a:r>
              <a:rPr b="0" lang="it-IT" sz="1400" spc="-1" strike="noStrike">
                <a:solidFill>
                  <a:srgbClr val="000000"/>
                </a:solidFill>
                <a:latin typeface="Candara"/>
                <a:ea typeface="DejaVu Sans"/>
              </a:rPr>
              <a:t>(Millon, 2008; Zennaro et al, 2008)</a:t>
            </a:r>
            <a:endParaRPr b="0" lang="it-IT" sz="14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Interazione I-II Asse, caratteristiche più profonde e pervasive della personalità, sottostanti la sintomatologia manifesta del paziente, indicazione trattamento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DejaVu Sans"/>
              </a:rPr>
              <a:t>Clinical Outcomes in Routines Evaluation (CORE-OM) </a:t>
            </a:r>
            <a:r>
              <a:rPr b="0" lang="it-IT" sz="1400" spc="-1" strike="noStrike">
                <a:solidFill>
                  <a:srgbClr val="000000"/>
                </a:solidFill>
                <a:latin typeface="Candara"/>
                <a:ea typeface="DejaVu Sans"/>
              </a:rPr>
              <a:t>(Evans et al, 2002; Palmieri et al, 2009)</a:t>
            </a:r>
            <a:endParaRPr b="0" lang="it-IT" sz="14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Benessere soggettivo (4 items)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Problemi/sintomi (12 items)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Funzionamento di vita (12 items)</a:t>
            </a:r>
            <a:endParaRPr b="0" lang="it-IT" sz="1200" spc="-1" strike="noStrike">
              <a:latin typeface="Arial"/>
            </a:endParaRPr>
          </a:p>
          <a:p>
            <a:pPr marL="571680" indent="-5684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b="0" lang="it-IT" sz="1200" spc="-1" strike="noStrike">
                <a:solidFill>
                  <a:srgbClr val="000000"/>
                </a:solidFill>
                <a:latin typeface="Candara"/>
                <a:ea typeface="DejaVu Sans"/>
              </a:rPr>
              <a:t>Rischio auto/etero lesivo (6 items)</a:t>
            </a:r>
            <a:endParaRPr b="0" lang="it-IT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</p:txBody>
      </p:sp>
    </p:spTree>
  </p:cSld>
  <p:timing>
    <p:tnLst>
      <p:par>
        <p:cTn id="282" dur="indefinite" restart="never" nodeType="tmRoot">
          <p:childTnLst>
            <p:seq>
              <p:cTn id="28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3" name="Immagine 4" descr=""/>
          <p:cNvPicPr/>
          <p:nvPr/>
        </p:nvPicPr>
        <p:blipFill>
          <a:blip r:embed="rId1"/>
          <a:stretch/>
        </p:blipFill>
        <p:spPr>
          <a:xfrm>
            <a:off x="144000" y="273600"/>
            <a:ext cx="8646120" cy="1247760"/>
          </a:xfrm>
          <a:prstGeom prst="rect">
            <a:avLst/>
          </a:prstGeom>
          <a:ln>
            <a:noFill/>
          </a:ln>
        </p:spPr>
      </p:pic>
      <p:pic>
        <p:nvPicPr>
          <p:cNvPr id="834" name="Immagine 945" descr=""/>
          <p:cNvPicPr/>
          <p:nvPr/>
        </p:nvPicPr>
        <p:blipFill>
          <a:blip r:embed="rId2"/>
          <a:stretch/>
        </p:blipFill>
        <p:spPr>
          <a:xfrm>
            <a:off x="4289040" y="1800000"/>
            <a:ext cx="748440" cy="780120"/>
          </a:xfrm>
          <a:prstGeom prst="rect">
            <a:avLst/>
          </a:prstGeom>
          <a:ln>
            <a:noFill/>
          </a:ln>
        </p:spPr>
      </p:pic>
      <p:sp>
        <p:nvSpPr>
          <p:cNvPr id="835" name="CustomShape 1"/>
          <p:cNvSpPr/>
          <p:nvPr/>
        </p:nvSpPr>
        <p:spPr>
          <a:xfrm>
            <a:off x="792000" y="2736000"/>
            <a:ext cx="7845480" cy="3093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i="1" lang="it-IT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Ministero della Giustizia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it-IT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Dipartimento dell’Amministrazione Penitenziaria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it-IT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Provveditorato Regionale per la Lombardia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it-IT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Direzione Casa Circondariale di Monza</a:t>
            </a:r>
            <a:r>
              <a:rPr b="1" lang="it-IT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it-IT" sz="2400" spc="-1" strike="noStrike">
                <a:solidFill>
                  <a:srgbClr val="ff0000"/>
                </a:solidFill>
                <a:latin typeface="Calibri"/>
                <a:ea typeface="DejaVu Sans"/>
              </a:rPr>
              <a:t>Protocollo Locale per la Prevenzione: 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it-IT" sz="2400" spc="-1" strike="noStrike">
                <a:solidFill>
                  <a:srgbClr val="ff0000"/>
                </a:solidFill>
                <a:latin typeface="Calibri"/>
                <a:ea typeface="DejaVu Sans"/>
              </a:rPr>
              <a:t>l’Accoglienza e la Valutazione del Rischio</a:t>
            </a:r>
            <a:endParaRPr b="0" lang="it-IT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</p:txBody>
      </p:sp>
      <p:sp>
        <p:nvSpPr>
          <p:cNvPr id="836" name="CustomShape 2"/>
          <p:cNvSpPr/>
          <p:nvPr/>
        </p:nvSpPr>
        <p:spPr>
          <a:xfrm>
            <a:off x="457200" y="273600"/>
            <a:ext cx="822672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it-IT" sz="4400" spc="-1" strike="noStrike">
                <a:solidFill>
                  <a:srgbClr val="000000"/>
                </a:solidFill>
                <a:latin typeface="Arial"/>
                <a:ea typeface="DejaVu Sans"/>
              </a:rPr>
              <a:t>2017</a:t>
            </a:r>
            <a:endParaRPr b="0" lang="it-IT" sz="4400" spc="-1" strike="noStrike">
              <a:latin typeface="Arial"/>
            </a:endParaRPr>
          </a:p>
        </p:txBody>
      </p:sp>
    </p:spTree>
  </p:cSld>
  <p:timing>
    <p:tnLst>
      <p:par>
        <p:cTn id="284" dur="indefinite" restart="never" nodeType="tmRoot">
          <p:childTnLst>
            <p:seq>
              <p:cTn id="28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7" name="Immagine 4" descr=""/>
          <p:cNvPicPr/>
          <p:nvPr/>
        </p:nvPicPr>
        <p:blipFill>
          <a:blip r:embed="rId1"/>
          <a:stretch/>
        </p:blipFill>
        <p:spPr>
          <a:xfrm>
            <a:off x="144000" y="273600"/>
            <a:ext cx="8646120" cy="1247760"/>
          </a:xfrm>
          <a:prstGeom prst="rect">
            <a:avLst/>
          </a:prstGeom>
          <a:ln>
            <a:noFill/>
          </a:ln>
        </p:spPr>
      </p:pic>
      <p:sp>
        <p:nvSpPr>
          <p:cNvPr id="838" name="CustomShape 1"/>
          <p:cNvSpPr/>
          <p:nvPr/>
        </p:nvSpPr>
        <p:spPr>
          <a:xfrm>
            <a:off x="457200" y="273600"/>
            <a:ext cx="822672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it-IT" sz="3600" spc="-1" strike="noStrike">
                <a:solidFill>
                  <a:srgbClr val="000000"/>
                </a:solidFill>
                <a:latin typeface="Arial"/>
                <a:ea typeface="DejaVu Sans"/>
              </a:rPr>
              <a:t>Agiti e TS 2014-2017</a:t>
            </a:r>
            <a:endParaRPr b="0" lang="it-IT" sz="3600" spc="-1" strike="noStrike">
              <a:latin typeface="Arial"/>
            </a:endParaRPr>
          </a:p>
        </p:txBody>
      </p:sp>
      <p:graphicFrame>
        <p:nvGraphicFramePr>
          <p:cNvPr id="839" name="Table 2"/>
          <p:cNvGraphicFramePr/>
          <p:nvPr/>
        </p:nvGraphicFramePr>
        <p:xfrm>
          <a:off x="1563840" y="3208320"/>
          <a:ext cx="6119640" cy="2417760"/>
        </p:xfrm>
        <a:graphic>
          <a:graphicData uri="http://schemas.openxmlformats.org/drawingml/2006/table">
            <a:tbl>
              <a:tblPr/>
              <a:tblGrid>
                <a:gridCol w="2161440"/>
                <a:gridCol w="759600"/>
                <a:gridCol w="873720"/>
                <a:gridCol w="805680"/>
                <a:gridCol w="1519560"/>
              </a:tblGrid>
              <a:tr h="239760"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2014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2015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2016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2017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726120"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N. AGITI AUTOLESIVI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99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48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52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38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726120"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TENTATI SUICIDI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9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2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6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7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725760"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NUMERO AUTORI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36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34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40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/>
                    <a:p>
                      <a:r>
                        <a:rPr b="0" lang="it-IT" sz="1000" spc="-1" strike="noStrike">
                          <a:latin typeface="Arial"/>
                        </a:rPr>
                        <a:t>41</a:t>
                      </a:r>
                      <a:endParaRPr b="0" lang="it-IT" sz="10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286" dur="indefinite" restart="never" nodeType="tmRoot">
          <p:childTnLst>
            <p:seq>
              <p:cTn id="28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CustomShape 1"/>
          <p:cNvSpPr/>
          <p:nvPr/>
        </p:nvSpPr>
        <p:spPr>
          <a:xfrm>
            <a:off x="457200" y="273600"/>
            <a:ext cx="822672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1" name="CustomShape 2"/>
          <p:cNvSpPr/>
          <p:nvPr/>
        </p:nvSpPr>
        <p:spPr>
          <a:xfrm>
            <a:off x="457200" y="1604520"/>
            <a:ext cx="8227080" cy="397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just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La valutazione degli effetti degli interventi di prevenzione degli agiti autolesivi e suicidiari indica come - soprattutto negli ultimi 7 anni, cioè quelli nei quali il modello è stato messo a regime e le condizioni di collaborazione con l'Istituzione ospitante siano stabili - vi sia stata una sostanziale </a:t>
            </a:r>
            <a:r>
              <a:rPr b="0" lang="it-IT" sz="2200" spc="-1" strike="noStrike">
                <a:solidFill>
                  <a:srgbClr val="800080"/>
                </a:solidFill>
                <a:latin typeface="Arial"/>
                <a:ea typeface="Calibri"/>
              </a:rPr>
              <a:t>riduzione del numero di gesti autolesivi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 commessi, con una stabilità del numero degli autori di tali gesti ; il numero dei TS è sovrapponibile a quello dell’anno precedente. I suicidi nel 2017 sono stati 2, in linea con l’aumento di essi registrato a livello nazionale.</a:t>
            </a:r>
            <a:endParaRPr b="0" lang="it-IT" sz="2200" spc="-1" strike="noStrike">
              <a:latin typeface="Arial"/>
            </a:endParaRPr>
          </a:p>
        </p:txBody>
      </p:sp>
      <p:pic>
        <p:nvPicPr>
          <p:cNvPr id="842" name="Immagine 5" descr=""/>
          <p:cNvPicPr/>
          <p:nvPr/>
        </p:nvPicPr>
        <p:blipFill>
          <a:blip r:embed="rId1"/>
          <a:stretch/>
        </p:blipFill>
        <p:spPr>
          <a:xfrm>
            <a:off x="207720" y="360000"/>
            <a:ext cx="8646120" cy="945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88" dur="indefinite" restart="never" nodeType="tmRoot">
          <p:childTnLst>
            <p:seq>
              <p:cTn id="2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CustomShape 1"/>
          <p:cNvSpPr/>
          <p:nvPr/>
        </p:nvSpPr>
        <p:spPr>
          <a:xfrm>
            <a:off x="457200" y="273600"/>
            <a:ext cx="822672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4" name="CustomShape 2"/>
          <p:cNvSpPr/>
          <p:nvPr/>
        </p:nvSpPr>
        <p:spPr>
          <a:xfrm>
            <a:off x="457200" y="1604520"/>
            <a:ext cx="8227080" cy="397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just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In fase di ingresso → richiesta di relazione clinica al CPS se noto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	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	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	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	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	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 → 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segnalazione al CPS se NON noto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Durante la detenzione → programma condiviso (eventuali misure alternative) con richiesta di visita/equipe all’interno della CC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Calibri"/>
              </a:rPr>
              <a:t>In fase di uscita → ripresa del programma Territoriale con – ove possibile – appuntamento c/o CPS di competenza ed invio di relazione clinica aggiornata 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845" name="CustomShape 3"/>
          <p:cNvSpPr/>
          <p:nvPr/>
        </p:nvSpPr>
        <p:spPr>
          <a:xfrm>
            <a:off x="207720" y="360000"/>
            <a:ext cx="8646120" cy="94536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it-IT" sz="3600" spc="-1" strike="noStrike">
                <a:solidFill>
                  <a:srgbClr val="000000"/>
                </a:solidFill>
                <a:latin typeface="Arial"/>
                <a:ea typeface="DejaVu Sans"/>
              </a:rPr>
              <a:t>I collegamenti con il Territorio</a:t>
            </a:r>
            <a:endParaRPr b="0" lang="it-IT" sz="3600" spc="-1" strike="noStrike">
              <a:latin typeface="Arial"/>
            </a:endParaRPr>
          </a:p>
        </p:txBody>
      </p:sp>
    </p:spTree>
  </p:cSld>
  <p:timing>
    <p:tnLst>
      <p:par>
        <p:cTn id="290" dur="indefinite" restart="never" nodeType="tmRoot">
          <p:childTnLst>
            <p:seq>
              <p:cTn id="29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16" name="CustomShape 1"/>
          <p:cNvSpPr/>
          <p:nvPr/>
        </p:nvSpPr>
        <p:spPr>
          <a:xfrm>
            <a:off x="4824000" y="2003400"/>
            <a:ext cx="3472200" cy="389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7" name="CustomShape 2"/>
          <p:cNvSpPr/>
          <p:nvPr/>
        </p:nvSpPr>
        <p:spPr>
          <a:xfrm>
            <a:off x="230760" y="98172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La normativa</a:t>
            </a:r>
            <a:endParaRPr b="0" lang="it-IT" sz="3600" spc="-1" strike="noStrike">
              <a:latin typeface="Arial"/>
            </a:endParaRPr>
          </a:p>
        </p:txBody>
      </p:sp>
      <p:sp>
        <p:nvSpPr>
          <p:cNvPr id="618" name="CustomShape 3"/>
          <p:cNvSpPr/>
          <p:nvPr/>
        </p:nvSpPr>
        <p:spPr>
          <a:xfrm>
            <a:off x="457200" y="221040"/>
            <a:ext cx="8224560" cy="124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0" lang="it-IT" sz="4400" spc="-1" strike="noStrike">
                <a:solidFill>
                  <a:srgbClr val="000000"/>
                </a:solidFill>
                <a:latin typeface="Candara"/>
                <a:ea typeface="DejaVu Sans"/>
              </a:rPr>
              <a:t>Piano regionale salute mentale 2003/2005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619" name="CustomShape 4"/>
          <p:cNvSpPr/>
          <p:nvPr/>
        </p:nvSpPr>
        <p:spPr>
          <a:xfrm>
            <a:off x="327960" y="1677600"/>
            <a:ext cx="3858120" cy="468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marL="344520" indent="-339840">
              <a:lnSpc>
                <a:spcPct val="100000"/>
              </a:lnSpc>
              <a:buClr>
                <a:srgbClr val="ff3333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ff3333"/>
                </a:solidFill>
                <a:latin typeface="Candara"/>
                <a:ea typeface="DejaVu Sans"/>
              </a:rPr>
              <a:t>L'analisi</a:t>
            </a:r>
            <a:endParaRPr b="0" lang="it-IT" sz="2200" spc="-1" strike="noStrike">
              <a:latin typeface="Arial"/>
            </a:endParaRPr>
          </a:p>
          <a:p>
            <a:pPr marL="344520" indent="-339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maggiore  prevalenza dei disturbi psichici;</a:t>
            </a:r>
            <a:endParaRPr b="0" lang="it-IT" sz="2200" spc="-1" strike="noStrike">
              <a:latin typeface="Arial"/>
            </a:endParaRPr>
          </a:p>
          <a:p>
            <a:pPr marL="344520" indent="-339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carenza di formazione e di personale;</a:t>
            </a:r>
            <a:endParaRPr b="0" lang="it-IT" sz="2200" spc="-1" strike="noStrike">
              <a:latin typeface="Arial"/>
            </a:endParaRPr>
          </a:p>
          <a:p>
            <a:pPr marL="344520" indent="-339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limitati rapporti con i servizi esterni;</a:t>
            </a:r>
            <a:endParaRPr b="0" lang="it-IT" sz="2200" spc="-1" strike="noStrike">
              <a:latin typeface="Arial"/>
            </a:endParaRPr>
          </a:p>
          <a:p>
            <a:pPr marL="344520" indent="-339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gran parte degli interventi viene effettuata da specialisti consulenti dell'Amm. Pen.;</a:t>
            </a:r>
            <a:endParaRPr b="0" lang="it-IT" sz="2200" spc="-1" strike="noStrike">
              <a:latin typeface="Arial"/>
            </a:endParaRPr>
          </a:p>
          <a:p>
            <a:pPr marL="344520" indent="-339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Il raccordo con la m. g.  e con il Ser. D. ha carattere locale e spesso facoltativo 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620" name="CustomShape 5"/>
          <p:cNvSpPr/>
          <p:nvPr/>
        </p:nvSpPr>
        <p:spPr>
          <a:xfrm>
            <a:off x="4777200" y="1792440"/>
            <a:ext cx="3858120" cy="468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marL="216000" indent="-211320">
              <a:lnSpc>
                <a:spcPct val="100000"/>
              </a:lnSpc>
              <a:buClr>
                <a:srgbClr val="ff3333"/>
              </a:buClr>
              <a:buSzPct val="45000"/>
              <a:buFont typeface="Wingdings" charset="2"/>
              <a:buChar char=""/>
            </a:pPr>
            <a:r>
              <a:rPr b="0" lang="it-IT" sz="2200" spc="-1" strike="noStrike">
                <a:solidFill>
                  <a:srgbClr val="ff3333"/>
                </a:solidFill>
                <a:latin typeface="Candara"/>
                <a:ea typeface="DejaVu Sans"/>
              </a:rPr>
              <a:t>La prospettiva</a:t>
            </a:r>
            <a:endParaRPr b="0" lang="it-IT" sz="2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Interventi sistemici sui fattori ambientali di rischio ;</a:t>
            </a:r>
            <a:endParaRPr b="0" lang="it-IT" sz="2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Costruzione di una rete utile a garantire la continuità terapeutica e favorire il reinserimento sociale</a:t>
            </a:r>
            <a:r>
              <a:rPr b="1" lang="it-IT" sz="2200" spc="-1" strike="noStrike">
                <a:solidFill>
                  <a:srgbClr val="ff0000"/>
                </a:solidFill>
                <a:latin typeface="Candara"/>
                <a:ea typeface="DejaVu Sans"/>
              </a:rPr>
              <a:t>*</a:t>
            </a: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;</a:t>
            </a:r>
            <a:endParaRPr b="0" lang="it-IT" sz="2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attivazione di funzioni organizzate (equipe)</a:t>
            </a:r>
            <a:r>
              <a:rPr b="1" lang="it-IT" sz="2200" spc="-1" strike="noStrike">
                <a:solidFill>
                  <a:srgbClr val="ff0000"/>
                </a:solidFill>
                <a:latin typeface="Candara"/>
                <a:ea typeface="DejaVu Sans"/>
              </a:rPr>
              <a:t>*</a:t>
            </a: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;</a:t>
            </a:r>
            <a:endParaRPr b="0" lang="it-IT" sz="2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istituzione di funzioni organizzate in capo ai DSM;</a:t>
            </a:r>
            <a:endParaRPr b="0" lang="it-IT" sz="2200" spc="-1" strike="noStrike">
              <a:latin typeface="Arial"/>
            </a:endParaRPr>
          </a:p>
          <a:p>
            <a:pPr marL="216000" indent="-21132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raccordo strutturato con la m. g.  generale</a:t>
            </a:r>
            <a:r>
              <a:rPr b="1" lang="it-IT" sz="2200" spc="-1" strike="noStrike">
                <a:solidFill>
                  <a:srgbClr val="800000"/>
                </a:solidFill>
                <a:latin typeface="Candara"/>
                <a:ea typeface="DejaVu Sans"/>
              </a:rPr>
              <a:t>*</a:t>
            </a: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 in carcere e con il Ser.D </a:t>
            </a:r>
            <a:r>
              <a:rPr b="0" lang="it-IT" sz="2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621" name="CustomShape 6"/>
          <p:cNvSpPr/>
          <p:nvPr/>
        </p:nvSpPr>
        <p:spPr>
          <a:xfrm>
            <a:off x="3888000" y="2376000"/>
            <a:ext cx="571320" cy="139320"/>
          </a:xfrm>
          <a:custGeom>
            <a:avLst/>
            <a:gdLst/>
            <a:ahLst/>
            <a:rect l="l" t="t" r="r" b="b"/>
            <a:pathLst>
              <a:path w="1601" h="402">
                <a:moveTo>
                  <a:pt x="0" y="100"/>
                </a:moveTo>
                <a:lnTo>
                  <a:pt x="1200" y="100"/>
                </a:lnTo>
                <a:lnTo>
                  <a:pt x="1200" y="0"/>
                </a:lnTo>
                <a:lnTo>
                  <a:pt x="1600" y="200"/>
                </a:lnTo>
                <a:lnTo>
                  <a:pt x="1200" y="401"/>
                </a:lnTo>
                <a:lnTo>
                  <a:pt x="1200" y="300"/>
                </a:lnTo>
                <a:lnTo>
                  <a:pt x="0" y="300"/>
                </a:lnTo>
                <a:lnTo>
                  <a:pt x="200" y="200"/>
                </a:lnTo>
                <a:lnTo>
                  <a:pt x="0" y="100"/>
                </a:lnTo>
              </a:path>
            </a:pathLst>
          </a:custGeom>
          <a:solidFill>
            <a:srgbClr val="ff9900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22" name="CustomShape 7"/>
          <p:cNvSpPr/>
          <p:nvPr/>
        </p:nvSpPr>
        <p:spPr>
          <a:xfrm rot="20043600">
            <a:off x="4097880" y="2781360"/>
            <a:ext cx="571320" cy="139320"/>
          </a:xfrm>
          <a:custGeom>
            <a:avLst/>
            <a:gdLst/>
            <a:ahLst/>
            <a:rect l="l" t="t" r="r" b="b"/>
            <a:pathLst>
              <a:path w="1483" h="796">
                <a:moveTo>
                  <a:pt x="0" y="615"/>
                </a:moveTo>
                <a:lnTo>
                  <a:pt x="1079" y="90"/>
                </a:lnTo>
                <a:lnTo>
                  <a:pt x="1035" y="0"/>
                </a:lnTo>
                <a:lnTo>
                  <a:pt x="1482" y="5"/>
                </a:lnTo>
                <a:lnTo>
                  <a:pt x="1211" y="361"/>
                </a:lnTo>
                <a:lnTo>
                  <a:pt x="1166" y="270"/>
                </a:lnTo>
                <a:lnTo>
                  <a:pt x="87" y="795"/>
                </a:lnTo>
                <a:lnTo>
                  <a:pt x="223" y="617"/>
                </a:lnTo>
                <a:lnTo>
                  <a:pt x="0" y="615"/>
                </a:lnTo>
              </a:path>
            </a:pathLst>
          </a:custGeom>
          <a:solidFill>
            <a:srgbClr val="ff9900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23" name="CustomShape 8"/>
          <p:cNvSpPr/>
          <p:nvPr/>
        </p:nvSpPr>
        <p:spPr>
          <a:xfrm>
            <a:off x="4248000" y="3384000"/>
            <a:ext cx="571320" cy="139320"/>
          </a:xfrm>
          <a:custGeom>
            <a:avLst/>
            <a:gdLst/>
            <a:ahLst/>
            <a:rect l="l" t="t" r="r" b="b"/>
            <a:pathLst>
              <a:path w="1601" h="402">
                <a:moveTo>
                  <a:pt x="0" y="100"/>
                </a:moveTo>
                <a:lnTo>
                  <a:pt x="1200" y="100"/>
                </a:lnTo>
                <a:lnTo>
                  <a:pt x="1200" y="0"/>
                </a:lnTo>
                <a:lnTo>
                  <a:pt x="1600" y="200"/>
                </a:lnTo>
                <a:lnTo>
                  <a:pt x="1200" y="401"/>
                </a:lnTo>
                <a:lnTo>
                  <a:pt x="1200" y="300"/>
                </a:lnTo>
                <a:lnTo>
                  <a:pt x="0" y="300"/>
                </a:lnTo>
                <a:lnTo>
                  <a:pt x="200" y="200"/>
                </a:lnTo>
                <a:lnTo>
                  <a:pt x="0" y="100"/>
                </a:lnTo>
              </a:path>
            </a:pathLst>
          </a:custGeom>
          <a:solidFill>
            <a:srgbClr val="ff9900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24" name="CustomShape 9"/>
          <p:cNvSpPr/>
          <p:nvPr/>
        </p:nvSpPr>
        <p:spPr>
          <a:xfrm>
            <a:off x="4320000" y="4320000"/>
            <a:ext cx="571320" cy="139320"/>
          </a:xfrm>
          <a:custGeom>
            <a:avLst/>
            <a:gdLst/>
            <a:ahLst/>
            <a:rect l="l" t="t" r="r" b="b"/>
            <a:pathLst>
              <a:path w="1601" h="402">
                <a:moveTo>
                  <a:pt x="0" y="100"/>
                </a:moveTo>
                <a:lnTo>
                  <a:pt x="1200" y="100"/>
                </a:lnTo>
                <a:lnTo>
                  <a:pt x="1200" y="0"/>
                </a:lnTo>
                <a:lnTo>
                  <a:pt x="1600" y="200"/>
                </a:lnTo>
                <a:lnTo>
                  <a:pt x="1200" y="401"/>
                </a:lnTo>
                <a:lnTo>
                  <a:pt x="1200" y="300"/>
                </a:lnTo>
                <a:lnTo>
                  <a:pt x="0" y="300"/>
                </a:lnTo>
                <a:lnTo>
                  <a:pt x="200" y="200"/>
                </a:lnTo>
                <a:lnTo>
                  <a:pt x="0" y="100"/>
                </a:lnTo>
              </a:path>
            </a:pathLst>
          </a:custGeom>
          <a:solidFill>
            <a:srgbClr val="ff9900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25" name="CustomShape 10"/>
          <p:cNvSpPr/>
          <p:nvPr/>
        </p:nvSpPr>
        <p:spPr>
          <a:xfrm>
            <a:off x="4176000" y="5328000"/>
            <a:ext cx="571320" cy="139320"/>
          </a:xfrm>
          <a:custGeom>
            <a:avLst/>
            <a:gdLst/>
            <a:ahLst/>
            <a:rect l="l" t="t" r="r" b="b"/>
            <a:pathLst>
              <a:path w="1601" h="402">
                <a:moveTo>
                  <a:pt x="0" y="100"/>
                </a:moveTo>
                <a:lnTo>
                  <a:pt x="1200" y="100"/>
                </a:lnTo>
                <a:lnTo>
                  <a:pt x="1200" y="0"/>
                </a:lnTo>
                <a:lnTo>
                  <a:pt x="1600" y="200"/>
                </a:lnTo>
                <a:lnTo>
                  <a:pt x="1200" y="401"/>
                </a:lnTo>
                <a:lnTo>
                  <a:pt x="1200" y="300"/>
                </a:lnTo>
                <a:lnTo>
                  <a:pt x="0" y="300"/>
                </a:lnTo>
                <a:lnTo>
                  <a:pt x="200" y="200"/>
                </a:lnTo>
                <a:lnTo>
                  <a:pt x="0" y="100"/>
                </a:lnTo>
              </a:path>
            </a:pathLst>
          </a:custGeom>
          <a:solidFill>
            <a:srgbClr val="ff9900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26" name="CustomShape 11"/>
          <p:cNvSpPr/>
          <p:nvPr/>
        </p:nvSpPr>
        <p:spPr>
          <a:xfrm>
            <a:off x="457200" y="6264000"/>
            <a:ext cx="4219200" cy="34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800000"/>
                </a:solidFill>
                <a:latin typeface="Arial"/>
                <a:ea typeface="DejaVu Sans"/>
              </a:rPr>
              <a:t>*</a:t>
            </a:r>
            <a:r>
              <a:rPr b="0" lang="it-IT" sz="1800" spc="-1" strike="noStrike">
                <a:solidFill>
                  <a:srgbClr val="000000"/>
                </a:solidFill>
                <a:latin typeface="Arial"/>
                <a:ea typeface="DejaVu Sans"/>
              </a:rPr>
              <a:t> Piano S. S. Reg 2002 Dipendenze</a:t>
            </a:r>
            <a:endParaRPr b="0" lang="it-IT" sz="1800" spc="-1" strike="noStrike">
              <a:latin typeface="Arial"/>
            </a:endParaRPr>
          </a:p>
        </p:txBody>
      </p:sp>
    </p:spTree>
  </p:cSld>
  <p:timing>
    <p:tnLst>
      <p:par>
        <p:cTn id="10" dur="indefinite" restart="never" nodeType="tmRoot">
          <p:childTnLst>
            <p:seq>
              <p:cTn id="11" nodeType="mainSeq">
                <p:childTnLst>
                  <p:par>
                    <p:cTn id="12" fill="freeze">
                      <p:stCondLst>
                        <p:cond delay="indefinite"/>
                      </p:stCondLst>
                      <p:childTnLst>
                        <p:par>
                          <p:cTn id="13" fill="freeze">
                            <p:stCondLst>
                              <p:cond delay="0"/>
                            </p:stCondLst>
                            <p:childTnLst>
                              <p:par>
                                <p:cTn id="1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6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6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847" name="CustomShape 1"/>
          <p:cNvSpPr/>
          <p:nvPr/>
        </p:nvSpPr>
        <p:spPr>
          <a:xfrm>
            <a:off x="210600" y="392760"/>
            <a:ext cx="8646120" cy="118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L’OSSERVAZIONE PSICHIATRICA nel 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SUPERAMENTO DEGLI OPG</a:t>
            </a:r>
            <a:endParaRPr b="0" lang="it-IT" sz="3600" spc="-1" strike="noStrike">
              <a:latin typeface="Arial"/>
            </a:endParaRPr>
          </a:p>
        </p:txBody>
      </p:sp>
      <p:sp>
        <p:nvSpPr>
          <p:cNvPr id="848" name="CustomShape 2"/>
          <p:cNvSpPr/>
          <p:nvPr/>
        </p:nvSpPr>
        <p:spPr>
          <a:xfrm>
            <a:off x="211680" y="2095560"/>
            <a:ext cx="8645040" cy="451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2400" spc="-1" strike="noStrike">
                <a:solidFill>
                  <a:srgbClr val="ffffff"/>
                </a:solidFill>
                <a:latin typeface="Candara"/>
                <a:ea typeface="ＭＳ Ｐゴシック"/>
              </a:rPr>
              <a:t>-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849" name="CustomShape 3"/>
          <p:cNvSpPr/>
          <p:nvPr/>
        </p:nvSpPr>
        <p:spPr>
          <a:xfrm>
            <a:off x="211680" y="1970640"/>
            <a:ext cx="8646120" cy="4184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Gli OPG hanno nel tempo rappresentato la fusione di due differenti istanze: il </a:t>
            </a:r>
            <a:r>
              <a:rPr b="1" lang="it-IT" sz="2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carcere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e il </a:t>
            </a:r>
            <a:r>
              <a:rPr b="1" lang="it-IT" sz="2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manicomio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, ove l’esigenza da tutelare era quella di </a:t>
            </a:r>
            <a:r>
              <a:rPr b="1" lang="it-IT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ＭＳ Ｐゴシック"/>
              </a:rPr>
              <a:t>preservare la collettività dal pericolo di recidiva rappresentato dal "reo folle”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.</a:t>
            </a:r>
            <a:r>
              <a:rPr b="1" lang="it-IT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ＭＳ Ｐゴシック"/>
              </a:rPr>
              <a:t> </a:t>
            </a:r>
            <a:r>
              <a:rPr b="0" lang="it-IT" sz="19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 resto, la principale ragione della sopravvivenza di queste istituzioni ha avuto </a:t>
            </a:r>
            <a:r>
              <a:rPr b="1" lang="it-IT" sz="19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natura socio-economica </a:t>
            </a:r>
            <a:r>
              <a:rPr b="0" lang="it-IT" sz="19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più che medica o penale, interessando soprattutto persone in condizioni disagiate, senza riferimenti di accoglienza o di cura. </a:t>
            </a:r>
            <a:endParaRPr b="0" lang="it-IT" sz="19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9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La </a:t>
            </a:r>
            <a:r>
              <a:rPr b="1" lang="it-IT" sz="20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Legge n°</a:t>
            </a:r>
            <a:r>
              <a:rPr b="1" lang="it-IT" sz="32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81</a:t>
            </a:r>
            <a:r>
              <a:rPr b="1" lang="it-IT" sz="20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 del 30/05/2014</a:t>
            </a:r>
            <a:r>
              <a:rPr b="0" lang="it-IT" sz="20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 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(preceduta dalla </a:t>
            </a:r>
            <a:r>
              <a:rPr b="1" lang="it-IT" sz="20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Legge n°</a:t>
            </a:r>
            <a:r>
              <a:rPr b="1" lang="it-IT" sz="32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9</a:t>
            </a:r>
            <a:r>
              <a:rPr b="1" lang="it-IT" sz="20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 del 17/02/2012</a:t>
            </a:r>
            <a:r>
              <a:rPr b="1" lang="it-IT" sz="2000" spc="-1" strike="noStrike">
                <a:solidFill>
                  <a:srgbClr val="7c6000"/>
                </a:solidFill>
                <a:latin typeface="Candara"/>
                <a:ea typeface="ＭＳ Ｐゴシック"/>
              </a:rPr>
              <a:t>) 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in attuazione alle linee di indirizzo per gli interventi negli Ospedali Psichiatrici Giudiziari e nelle Case di Cura e Custodia già previste nel </a:t>
            </a:r>
            <a:r>
              <a:rPr b="1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DPCM 1/4/2008</a:t>
            </a:r>
            <a:r>
              <a:rPr b="1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</a:t>
            </a:r>
            <a:r>
              <a:rPr b="0" i="1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(passaggio della sanità penitenziaria al Servizio Sanitario Nazionale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) ha fissato, dopo diverse proroghe la definitiva chiusura degli stessi al</a:t>
            </a:r>
            <a:r>
              <a:rPr b="0" lang="it-IT" sz="20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 </a:t>
            </a:r>
            <a:r>
              <a:rPr b="1" lang="it-IT" sz="2800" spc="-1" strike="noStrike">
                <a:solidFill>
                  <a:srgbClr val="820101"/>
                </a:solidFill>
                <a:latin typeface="Candara"/>
                <a:ea typeface="ＭＳ Ｐゴシック"/>
              </a:rPr>
              <a:t>31/03/2015</a:t>
            </a: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.</a:t>
            </a:r>
            <a:endParaRPr b="0" lang="it-IT" sz="2400" spc="-1" strike="noStrike">
              <a:latin typeface="Arial"/>
            </a:endParaRPr>
          </a:p>
        </p:txBody>
      </p:sp>
    </p:spTree>
  </p:cSld>
  <p:timing>
    <p:tnLst>
      <p:par>
        <p:cTn id="292" dur="indefinite" restart="never" nodeType="tmRoot">
          <p:childTnLst>
            <p:seq>
              <p:cTn id="293" dur="indefinite" nodeType="mainSeq">
                <p:childTnLst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>
                                            <p:txEl>
                                              <p:pRg st="0" end="4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98" dur="1000"/>
                                        <p:tgtEl>
                                          <p:spTgt spid="849">
                                            <p:txEl>
                                              <p:pRg st="0" end="4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pic>
        <p:nvPicPr>
          <p:cNvPr id="851" name="Immagine 1" descr=""/>
          <p:cNvPicPr/>
          <p:nvPr/>
        </p:nvPicPr>
        <p:blipFill>
          <a:blip r:embed="rId2"/>
          <a:srcRect l="0" t="6561" r="0" b="0"/>
          <a:stretch/>
        </p:blipFill>
        <p:spPr>
          <a:xfrm>
            <a:off x="263160" y="2070360"/>
            <a:ext cx="8614440" cy="28882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852" name="CustomShape 1"/>
          <p:cNvSpPr/>
          <p:nvPr/>
        </p:nvSpPr>
        <p:spPr>
          <a:xfrm>
            <a:off x="259200" y="1593360"/>
            <a:ext cx="4174920" cy="46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24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Art. </a:t>
            </a:r>
            <a:r>
              <a:rPr b="1" lang="it-IT" sz="25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112</a:t>
            </a:r>
            <a:r>
              <a:rPr b="1" lang="it-IT" sz="24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 c.2 del DPR 230/2000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853" name="CustomShape 2"/>
          <p:cNvSpPr/>
          <p:nvPr/>
        </p:nvSpPr>
        <p:spPr>
          <a:xfrm>
            <a:off x="210600" y="392760"/>
            <a:ext cx="8646120" cy="118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L’OSSERVAZIONE PSICHIATRICA nel 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SUPERAMENTO DEGLI OPG</a:t>
            </a:r>
            <a:endParaRPr b="0" lang="it-IT" sz="3600" spc="-1" strike="noStrike">
              <a:latin typeface="Arial"/>
            </a:endParaRPr>
          </a:p>
        </p:txBody>
      </p:sp>
      <p:sp>
        <p:nvSpPr>
          <p:cNvPr id="854" name="CustomShape 3"/>
          <p:cNvSpPr/>
          <p:nvPr/>
        </p:nvSpPr>
        <p:spPr>
          <a:xfrm rot="2145000">
            <a:off x="3834360" y="5078880"/>
            <a:ext cx="227520" cy="6015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00000"/>
          </a:solidFill>
          <a:ln w="9360">
            <a:solidFill>
              <a:srgbClr val="8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55" name="CustomShape 4"/>
          <p:cNvSpPr/>
          <p:nvPr/>
        </p:nvSpPr>
        <p:spPr>
          <a:xfrm rot="19510200">
            <a:off x="4593960" y="5074200"/>
            <a:ext cx="196920" cy="610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00000"/>
          </a:solidFill>
          <a:ln w="9360">
            <a:solidFill>
              <a:srgbClr val="8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56" name="CustomShape 5"/>
          <p:cNvSpPr/>
          <p:nvPr/>
        </p:nvSpPr>
        <p:spPr>
          <a:xfrm>
            <a:off x="428760" y="5072400"/>
            <a:ext cx="3181680" cy="154836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ESITO NEGATIVO: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Ritraduzione verso l’istituto di provenienza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</p:txBody>
      </p:sp>
      <p:sp>
        <p:nvSpPr>
          <p:cNvPr id="857" name="CustomShape 6"/>
          <p:cNvSpPr/>
          <p:nvPr/>
        </p:nvSpPr>
        <p:spPr>
          <a:xfrm>
            <a:off x="5036040" y="5164560"/>
            <a:ext cx="3556080" cy="145692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ESITO POSITIVO:</a:t>
            </a: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ART. 148</a:t>
            </a:r>
            <a:endParaRPr b="0" lang="it-IT" sz="18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ART. 111</a:t>
            </a:r>
            <a:endParaRPr b="0" lang="it-IT" sz="18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LUOGHI DI CURA (es. CONP)</a:t>
            </a:r>
            <a:endParaRPr b="0" lang="it-IT" sz="1800" spc="-1" strike="noStrike">
              <a:latin typeface="Arial"/>
            </a:endParaRPr>
          </a:p>
        </p:txBody>
      </p:sp>
    </p:spTree>
  </p:cSld>
  <p:timing>
    <p:tnLst>
      <p:par>
        <p:cTn id="299" dur="indefinite" restart="never" nodeType="tmRoot">
          <p:childTnLst>
            <p:seq>
              <p:cTn id="300" dur="indefinite" nodeType="mainSeq">
                <p:childTnLst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05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10" dur="5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15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18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21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8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859" name="CustomShape 1"/>
          <p:cNvSpPr/>
          <p:nvPr/>
        </p:nvSpPr>
        <p:spPr>
          <a:xfrm>
            <a:off x="237960" y="173664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18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PAZIENTI VALUTATI SUDDIVISI PER DIAGNOSI</a:t>
            </a:r>
            <a:endParaRPr b="0" lang="it-IT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</p:txBody>
      </p:sp>
      <p:sp>
        <p:nvSpPr>
          <p:cNvPr id="860" name="CustomShape 2"/>
          <p:cNvSpPr/>
          <p:nvPr/>
        </p:nvSpPr>
        <p:spPr>
          <a:xfrm>
            <a:off x="237960" y="876600"/>
            <a:ext cx="8646120" cy="93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 </a:t>
            </a: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ROP  2010-2015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3600" spc="-1" strike="noStrike">
              <a:latin typeface="Arial"/>
            </a:endParaRPr>
          </a:p>
        </p:txBody>
      </p:sp>
      <p:pic>
        <p:nvPicPr>
          <p:cNvPr id="861" name="Immagine 7" descr=""/>
          <p:cNvPicPr/>
          <p:nvPr/>
        </p:nvPicPr>
        <p:blipFill>
          <a:blip r:embed="rId2"/>
          <a:srcRect l="2865" t="3684" r="2865" b="6911"/>
          <a:stretch/>
        </p:blipFill>
        <p:spPr>
          <a:xfrm>
            <a:off x="0" y="2383200"/>
            <a:ext cx="4566600" cy="3908160"/>
          </a:xfrm>
          <a:prstGeom prst="rect">
            <a:avLst/>
          </a:prstGeom>
          <a:ln>
            <a:noFill/>
          </a:ln>
        </p:spPr>
      </p:pic>
      <p:pic>
        <p:nvPicPr>
          <p:cNvPr id="862" name="Immagine 5" descr=""/>
          <p:cNvPicPr/>
          <p:nvPr/>
        </p:nvPicPr>
        <p:blipFill>
          <a:blip r:embed="rId3"/>
          <a:srcRect l="3039" t="3441" r="2765" b="3376"/>
          <a:stretch/>
        </p:blipFill>
        <p:spPr>
          <a:xfrm>
            <a:off x="4572000" y="2383200"/>
            <a:ext cx="4566600" cy="3866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22" dur="indefinite" restart="never" nodeType="tmRoot">
          <p:childTnLst>
            <p:seq>
              <p:cTn id="323" dur="indefinite" nodeType="mainSeq">
                <p:childTnLst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28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33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3" name="Immagine 8" descr=""/>
          <p:cNvPicPr/>
          <p:nvPr/>
        </p:nvPicPr>
        <p:blipFill>
          <a:blip r:embed="rId1"/>
          <a:srcRect l="14032" t="4455" r="6970" b="8296"/>
          <a:stretch/>
        </p:blipFill>
        <p:spPr>
          <a:xfrm>
            <a:off x="53280" y="2502000"/>
            <a:ext cx="3858840" cy="2477520"/>
          </a:xfrm>
          <a:prstGeom prst="rect">
            <a:avLst/>
          </a:prstGeom>
          <a:ln>
            <a:noFill/>
          </a:ln>
        </p:spPr>
      </p:pic>
      <p:pic>
        <p:nvPicPr>
          <p:cNvPr id="864" name="Immagine 3" descr=""/>
          <p:cNvPicPr/>
          <p:nvPr/>
        </p:nvPicPr>
        <p:blipFill>
          <a:blip r:embed="rId2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865" name="CustomShape 1"/>
          <p:cNvSpPr/>
          <p:nvPr/>
        </p:nvSpPr>
        <p:spPr>
          <a:xfrm>
            <a:off x="237960" y="876600"/>
            <a:ext cx="8646120" cy="93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 </a:t>
            </a: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ROP  2010-2015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3600" spc="-1" strike="noStrike">
              <a:latin typeface="Arial"/>
            </a:endParaRPr>
          </a:p>
        </p:txBody>
      </p:sp>
      <p:sp>
        <p:nvSpPr>
          <p:cNvPr id="866" name="CustomShape 2"/>
          <p:cNvSpPr/>
          <p:nvPr/>
        </p:nvSpPr>
        <p:spPr>
          <a:xfrm>
            <a:off x="211680" y="6102000"/>
            <a:ext cx="880848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Il 33% del campione manifesta problemi alcol-correlati</a:t>
            </a:r>
            <a:endParaRPr b="0" lang="it-IT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Solo il 6% dichiara un misuso di farmaci</a:t>
            </a:r>
            <a:endParaRPr b="0" lang="it-IT" sz="1800" spc="-1" strike="noStrike">
              <a:latin typeface="Arial"/>
            </a:endParaRPr>
          </a:p>
        </p:txBody>
      </p:sp>
      <p:pic>
        <p:nvPicPr>
          <p:cNvPr id="867" name="Immagine 7" descr=""/>
          <p:cNvPicPr/>
          <p:nvPr/>
        </p:nvPicPr>
        <p:blipFill>
          <a:blip r:embed="rId3"/>
          <a:srcRect l="1477" t="2343" r="1771" b="2343"/>
          <a:stretch/>
        </p:blipFill>
        <p:spPr>
          <a:xfrm>
            <a:off x="3663360" y="2212560"/>
            <a:ext cx="5475240" cy="2973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4" dur="indefinite" restart="never" nodeType="tmRoot">
          <p:childTnLst>
            <p:seq>
              <p:cTn id="335" dur="indefinite" nodeType="mainSeq">
                <p:childTnLst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40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43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869" name="CustomShape 1"/>
          <p:cNvSpPr/>
          <p:nvPr/>
        </p:nvSpPr>
        <p:spPr>
          <a:xfrm>
            <a:off x="237960" y="876600"/>
            <a:ext cx="8646120" cy="93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 </a:t>
            </a: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ROP  2010-2015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3600" spc="-1" strike="noStrike">
              <a:latin typeface="Arial"/>
            </a:endParaRPr>
          </a:p>
        </p:txBody>
      </p:sp>
      <p:sp>
        <p:nvSpPr>
          <p:cNvPr id="870" name="CustomShape 2"/>
          <p:cNvSpPr/>
          <p:nvPr/>
        </p:nvSpPr>
        <p:spPr>
          <a:xfrm>
            <a:off x="258120" y="1577880"/>
            <a:ext cx="8625960" cy="145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A fine 2017 valutati 239 soggetti (41 nel 2017). Elaborati i dati 2010-2015. In questi 5 aa di attività sono stati valutati 159 soggetti. </a:t>
            </a:r>
            <a:endParaRPr b="0" lang="it-IT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Di questi </a:t>
            </a:r>
            <a:r>
              <a:rPr b="1" lang="it-IT" sz="1800" spc="-1" strike="noStrike">
                <a:solidFill>
                  <a:srgbClr val="990000"/>
                </a:solidFill>
                <a:latin typeface="Candara"/>
                <a:ea typeface="ＭＳ Ｐゴシック"/>
              </a:rPr>
              <a:t>61 detenuti hanno avuto ESITO POSITIVO </a:t>
            </a: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dell’osservazione (circa 40%); </a:t>
            </a:r>
            <a:endParaRPr b="0" lang="it-IT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E 98 detenuti (circa 60%) hanno avuto ESITO NEGATIVO dell’osservazione con rientro verso l’istituto di provenienza o analogo istituto di detenzione.</a:t>
            </a:r>
            <a:endParaRPr b="0" lang="it-IT" sz="1800" spc="-1" strike="noStrike">
              <a:latin typeface="Arial"/>
            </a:endParaRPr>
          </a:p>
        </p:txBody>
      </p:sp>
      <p:pic>
        <p:nvPicPr>
          <p:cNvPr id="871" name="Immagine 7" descr=""/>
          <p:cNvPicPr/>
          <p:nvPr/>
        </p:nvPicPr>
        <p:blipFill>
          <a:blip r:embed="rId2"/>
          <a:srcRect l="1765" t="19293" r="33965" b="4768"/>
          <a:stretch/>
        </p:blipFill>
        <p:spPr>
          <a:xfrm>
            <a:off x="1798200" y="3055320"/>
            <a:ext cx="5090400" cy="2045520"/>
          </a:xfrm>
          <a:prstGeom prst="rect">
            <a:avLst/>
          </a:prstGeom>
          <a:ln>
            <a:noFill/>
          </a:ln>
        </p:spPr>
      </p:pic>
      <p:sp>
        <p:nvSpPr>
          <p:cNvPr id="872" name="CustomShape 3"/>
          <p:cNvSpPr/>
          <p:nvPr/>
        </p:nvSpPr>
        <p:spPr>
          <a:xfrm>
            <a:off x="258120" y="5106240"/>
            <a:ext cx="8599680" cy="118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LE CRITICITA’ ATTUALI:</a:t>
            </a:r>
            <a:endParaRPr b="0" lang="it-IT" sz="18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Riduzione del numero di posti disponibili per l’osservazione psichiatrica (chiusura OPG)</a:t>
            </a:r>
            <a:endParaRPr b="0" lang="it-IT" sz="1800" spc="-1" strike="noStrike">
              <a:latin typeface="Arial"/>
            </a:endParaRPr>
          </a:p>
          <a:p>
            <a:pPr marL="343080" indent="-3376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Carenza di istituti destinati ad accogliere art. 148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873" name="CustomShape 4"/>
          <p:cNvSpPr/>
          <p:nvPr/>
        </p:nvSpPr>
        <p:spPr>
          <a:xfrm>
            <a:off x="380880" y="6306840"/>
            <a:ext cx="7646400" cy="451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it-IT" sz="24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IN LOMBARDIA </a:t>
            </a:r>
            <a:r>
              <a:rPr b="0" lang="it-IT" sz="2400" spc="-1" strike="noStrike">
                <a:solidFill>
                  <a:srgbClr val="7c1a00"/>
                </a:solidFill>
                <a:latin typeface="Wingdings"/>
                <a:ea typeface="ＭＳ Ｐゴシック"/>
              </a:rPr>
              <a:t></a:t>
            </a:r>
            <a:r>
              <a:rPr b="0" lang="it-IT" sz="24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 DGR X/4716/2016</a:t>
            </a:r>
            <a:endParaRPr b="0" lang="it-IT" sz="2400" spc="-1" strike="noStrike">
              <a:latin typeface="Arial"/>
            </a:endParaRPr>
          </a:p>
        </p:txBody>
      </p:sp>
    </p:spTree>
  </p:cSld>
  <p:timing>
    <p:tnLst>
      <p:par>
        <p:cTn id="344" dur="indefinite" restart="never" nodeType="tmRoot">
          <p:childTnLst>
            <p:seq>
              <p:cTn id="345" dur="indefinite" nodeType="mainSeq">
                <p:childTnLst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50" dur="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nodeType="with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53" dur="50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4" name="Immagine 3" descr=""/>
          <p:cNvPicPr/>
          <p:nvPr/>
        </p:nvPicPr>
        <p:blipFill>
          <a:blip r:embed="rId1"/>
          <a:stretch/>
        </p:blipFill>
        <p:spPr>
          <a:xfrm>
            <a:off x="211680" y="210960"/>
            <a:ext cx="8646120" cy="1234800"/>
          </a:xfrm>
          <a:prstGeom prst="rect">
            <a:avLst/>
          </a:prstGeom>
          <a:ln>
            <a:noFill/>
          </a:ln>
        </p:spPr>
      </p:pic>
      <p:sp>
        <p:nvSpPr>
          <p:cNvPr id="875" name="CustomShape 1"/>
          <p:cNvSpPr/>
          <p:nvPr/>
        </p:nvSpPr>
        <p:spPr>
          <a:xfrm>
            <a:off x="2195640" y="1773360"/>
            <a:ext cx="4568760" cy="3378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it-IT" sz="2400" spc="-1" strike="noStrike">
                <a:solidFill>
                  <a:srgbClr val="800080"/>
                </a:solidFill>
                <a:latin typeface="Arial"/>
                <a:ea typeface="DejaVu Sans"/>
              </a:rPr>
              <a:t>Vengono, vanno, e magari </a:t>
            </a: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it-IT" sz="2400" spc="-1" strike="noStrike">
                <a:solidFill>
                  <a:srgbClr val="800080"/>
                </a:solidFill>
                <a:latin typeface="Arial"/>
                <a:ea typeface="DejaVu Sans"/>
              </a:rPr>
              <a:t>si fermano tanti giorni, che non vedi </a:t>
            </a: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it-IT" sz="2400" spc="-1" strike="noStrike">
                <a:solidFill>
                  <a:srgbClr val="800080"/>
                </a:solidFill>
                <a:latin typeface="Arial"/>
                <a:ea typeface="DejaVu Sans"/>
              </a:rPr>
              <a:t>più il sole e le stelle, e ti sembra </a:t>
            </a: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it-IT" sz="2400" spc="-1" strike="noStrike">
                <a:solidFill>
                  <a:srgbClr val="800080"/>
                </a:solidFill>
                <a:latin typeface="Arial"/>
                <a:ea typeface="DejaVu Sans"/>
              </a:rPr>
              <a:t>di non conoscere più il posto dove stai.</a:t>
            </a: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it-IT" sz="2400" spc="-1" strike="noStrike">
                <a:solidFill>
                  <a:srgbClr val="800080"/>
                </a:solidFill>
                <a:latin typeface="Arial"/>
                <a:ea typeface="DejaVu Sans"/>
              </a:rPr>
              <a:t>(F. De Andrè, “Le nuvole”)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876" name="CustomShape 2"/>
          <p:cNvSpPr/>
          <p:nvPr/>
        </p:nvSpPr>
        <p:spPr>
          <a:xfrm>
            <a:off x="1187280" y="1449000"/>
            <a:ext cx="6332400" cy="4638960"/>
          </a:xfrm>
          <a:prstGeom prst="ellipse">
            <a:avLst/>
          </a:prstGeom>
          <a:solidFill>
            <a:schemeClr val="accent1">
              <a:alpha val="16000"/>
            </a:schemeClr>
          </a:solidFill>
          <a:ln w="9360">
            <a:solidFill>
              <a:srgbClr val="00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877" name="CustomShape 3"/>
          <p:cNvSpPr/>
          <p:nvPr/>
        </p:nvSpPr>
        <p:spPr>
          <a:xfrm>
            <a:off x="457200" y="273600"/>
            <a:ext cx="822600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r">
              <a:lnSpc>
                <a:spcPct val="100000"/>
              </a:lnSpc>
            </a:pPr>
            <a:r>
              <a:rPr b="1" lang="it-IT" sz="2800" spc="-1" strike="noStrike">
                <a:solidFill>
                  <a:srgbClr val="4f6228"/>
                </a:solidFill>
                <a:latin typeface="Candara"/>
                <a:ea typeface="DejaVu Sans"/>
              </a:rPr>
              <a:t>Grazie per l’attenzione!</a:t>
            </a:r>
            <a:endParaRPr b="0" lang="it-IT" sz="2800" spc="-1" strike="noStrike">
              <a:latin typeface="Arial"/>
            </a:endParaRPr>
          </a:p>
        </p:txBody>
      </p:sp>
      <p:sp>
        <p:nvSpPr>
          <p:cNvPr id="878" name="CustomShape 4"/>
          <p:cNvSpPr/>
          <p:nvPr/>
        </p:nvSpPr>
        <p:spPr>
          <a:xfrm>
            <a:off x="457200" y="1449000"/>
            <a:ext cx="8226000" cy="4638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354" dur="indefinite" restart="never" nodeType="tmRoot">
          <p:childTnLst>
            <p:seq>
              <p:cTn id="35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7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28" name="CustomShape 1"/>
          <p:cNvSpPr/>
          <p:nvPr/>
        </p:nvSpPr>
        <p:spPr>
          <a:xfrm>
            <a:off x="264600" y="3017160"/>
            <a:ext cx="3472200" cy="389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9" name="CustomShape 2"/>
          <p:cNvSpPr/>
          <p:nvPr/>
        </p:nvSpPr>
        <p:spPr>
          <a:xfrm>
            <a:off x="230760" y="98172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La normativa</a:t>
            </a:r>
            <a:endParaRPr b="0" lang="it-IT" sz="3600" spc="-1" strike="noStrike">
              <a:latin typeface="Arial"/>
            </a:endParaRPr>
          </a:p>
        </p:txBody>
      </p:sp>
      <p:sp>
        <p:nvSpPr>
          <p:cNvPr id="630" name="CustomShape 3"/>
          <p:cNvSpPr/>
          <p:nvPr/>
        </p:nvSpPr>
        <p:spPr>
          <a:xfrm>
            <a:off x="457200" y="221040"/>
            <a:ext cx="8224560" cy="124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0" lang="it-IT" sz="4400" spc="-1" strike="noStrike">
                <a:solidFill>
                  <a:srgbClr val="000000"/>
                </a:solidFill>
                <a:latin typeface="Candara"/>
                <a:ea typeface="DejaVu Sans"/>
              </a:rPr>
              <a:t>DGR Lombardia X/4716  del 13/01/2016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631" name="CustomShape 4"/>
          <p:cNvSpPr/>
          <p:nvPr/>
        </p:nvSpPr>
        <p:spPr>
          <a:xfrm>
            <a:off x="457200" y="1800000"/>
            <a:ext cx="8250120" cy="1621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La riforma della sanità penitenziaria nasce sula base dell'accordo del 22/01/2015 – C.U. Presidenza del Consiglio dei Ministri 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Fra le AREE DI PARTICOLARE ATTENZIONE:</a:t>
            </a: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Valutazione dello stato di salute dei nuovi ingressi e misure di attenzione nei confronti dei soggetti che presentino fragilità psico-fisica;</a:t>
            </a: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Prevenzione, cura e riabilitazione per le dipendenze patologiche; </a:t>
            </a: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r>
              <a:rPr b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Individuazione, cura e riabilitazione nel campo della salute mentale e prevenzione del rischio suicidario.</a:t>
            </a: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>
                <p:childTnLst>
                  <p:par>
                    <p:cTn id="19" fill="freeze">
                      <p:stCondLst>
                        <p:cond delay="indefinite"/>
                      </p:stCondLst>
                      <p:childTnLst>
                        <p:par>
                          <p:cTn id="20" fill="freeze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3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33" name="CustomShape 1"/>
          <p:cNvSpPr/>
          <p:nvPr/>
        </p:nvSpPr>
        <p:spPr>
          <a:xfrm>
            <a:off x="230760" y="98172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La normativa</a:t>
            </a:r>
            <a:endParaRPr b="0" lang="it-IT" sz="3600" spc="-1" strike="noStrike">
              <a:latin typeface="Arial"/>
            </a:endParaRPr>
          </a:p>
        </p:txBody>
      </p:sp>
      <p:sp>
        <p:nvSpPr>
          <p:cNvPr id="634" name="CustomShape 2"/>
          <p:cNvSpPr/>
          <p:nvPr/>
        </p:nvSpPr>
        <p:spPr>
          <a:xfrm>
            <a:off x="457200" y="221040"/>
            <a:ext cx="8224560" cy="124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0" lang="it-IT" sz="4400" spc="-1" strike="noStrike">
                <a:solidFill>
                  <a:srgbClr val="000000"/>
                </a:solidFill>
                <a:latin typeface="Candara"/>
                <a:ea typeface="DejaVu Sans"/>
              </a:rPr>
              <a:t>DGR Lombardia X/4716  del 13/01/2016</a:t>
            </a:r>
            <a:endParaRPr b="0" lang="it-IT" sz="4400" spc="-1" strike="noStrike">
              <a:latin typeface="Arial"/>
            </a:endParaRPr>
          </a:p>
        </p:txBody>
      </p:sp>
      <p:sp>
        <p:nvSpPr>
          <p:cNvPr id="635" name="CustomShape 3"/>
          <p:cNvSpPr/>
          <p:nvPr/>
        </p:nvSpPr>
        <p:spPr>
          <a:xfrm>
            <a:off x="457200" y="1800000"/>
            <a:ext cx="8250120" cy="128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La riforma della sanità penitenziaria</a:t>
            </a:r>
            <a:r>
              <a:rPr b="0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 prevede una differenziazione delle strutture penitenziarie regionali sulla base dell'intensità dell'assistenza e sulla specializzazione dell'offerta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Strutture con Servizio Medico di Base (SMB )</a:t>
            </a: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Strutture con Servizio Medico Multiprofessionale Integrato (SMMI)</a:t>
            </a: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Servizio Medico Multi-professionale integrato con sezione specializzata (SMMPI) </a:t>
            </a:r>
            <a:r>
              <a:rPr b="1" i="1" lang="it-IT" sz="2200" spc="-1" strike="noStrike">
                <a:solidFill>
                  <a:srgbClr val="000000"/>
                </a:solidFill>
                <a:latin typeface="Wingdings"/>
                <a:ea typeface="DejaVu Sans"/>
              </a:rPr>
              <a:t></a:t>
            </a:r>
            <a:r>
              <a:rPr b="1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  </a:t>
            </a:r>
            <a:r>
              <a:rPr b="1" i="1" lang="it-IT" sz="2200" spc="-1" strike="noStrike">
                <a:solidFill>
                  <a:srgbClr val="ff0000"/>
                </a:solidFill>
                <a:latin typeface="Candara"/>
                <a:ea typeface="DejaVu Sans"/>
              </a:rPr>
              <a:t>CC MONZA (ROP)</a:t>
            </a: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marL="216000" indent="-2120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"/>
            </a:pPr>
            <a:r>
              <a:rPr b="1" i="1" lang="it-IT" sz="2200" spc="-1" strike="noStrike">
                <a:solidFill>
                  <a:srgbClr val="000000"/>
                </a:solidFill>
                <a:latin typeface="Candara"/>
                <a:ea typeface="DejaVu Sans"/>
              </a:rPr>
              <a:t>Strutture con Servizio Medico Multiprofessionale Integrato con Sezioni dedicate e specializzate di Assistenza Intensiva ( S.A.I.)</a:t>
            </a: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200" spc="-1" strike="noStrike">
              <a:latin typeface="Arial"/>
            </a:endParaRPr>
          </a:p>
        </p:txBody>
      </p:sp>
    </p:spTree>
  </p:cSld>
  <p:timing>
    <p:tnLst>
      <p:par>
        <p:cTn id="24" dur="indefinite" restart="never" nodeType="tmRoot">
          <p:childTnLst>
            <p:seq>
              <p:cTn id="2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37" name="CustomShape 1"/>
          <p:cNvSpPr/>
          <p:nvPr/>
        </p:nvSpPr>
        <p:spPr>
          <a:xfrm>
            <a:off x="177480" y="1872720"/>
            <a:ext cx="881784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19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La </a:t>
            </a:r>
            <a:r>
              <a:rPr b="0" i="1" lang="it-IT" sz="19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Società Italiana di Medicina e Sanità Penitenziaria </a:t>
            </a:r>
            <a:r>
              <a:rPr b="0" lang="it-IT" sz="19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fornisce periodicamente informazioni aggiornate sullo stato di salute della popolazione carceraria italiana. </a:t>
            </a:r>
            <a:endParaRPr b="0" lang="it-IT" sz="19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9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900" spc="-1" strike="noStrike">
              <a:latin typeface="Arial"/>
            </a:endParaRPr>
          </a:p>
        </p:txBody>
      </p:sp>
      <p:pic>
        <p:nvPicPr>
          <p:cNvPr id="638" name="Immagine 6" descr=""/>
          <p:cNvPicPr/>
          <p:nvPr/>
        </p:nvPicPr>
        <p:blipFill>
          <a:blip r:embed="rId2"/>
          <a:stretch/>
        </p:blipFill>
        <p:spPr>
          <a:xfrm>
            <a:off x="3860640" y="2740320"/>
            <a:ext cx="5134680" cy="3854160"/>
          </a:xfrm>
          <a:prstGeom prst="rect">
            <a:avLst/>
          </a:prstGeom>
          <a:ln>
            <a:noFill/>
          </a:ln>
        </p:spPr>
      </p:pic>
      <p:sp>
        <p:nvSpPr>
          <p:cNvPr id="639" name="CustomShape 2"/>
          <p:cNvSpPr/>
          <p:nvPr/>
        </p:nvSpPr>
        <p:spPr>
          <a:xfrm>
            <a:off x="264600" y="3017160"/>
            <a:ext cx="3472200" cy="389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1^ </a:t>
            </a:r>
            <a:r>
              <a:rPr b="0" lang="it-IT" sz="2000" spc="-1" strike="noStrike">
                <a:solidFill>
                  <a:srgbClr val="000000"/>
                </a:solidFill>
                <a:latin typeface="Wingdings"/>
                <a:ea typeface="ＭＳ Ｐゴシック"/>
              </a:rPr>
              <a:t>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48% Malattie Infettive</a:t>
            </a:r>
            <a:endParaRPr b="0" lang="it-IT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2^ </a:t>
            </a:r>
            <a:r>
              <a:rPr b="0" lang="it-IT" sz="2000" spc="-1" strike="noStrike">
                <a:solidFill>
                  <a:srgbClr val="000000"/>
                </a:solidFill>
                <a:latin typeface="Wingdings"/>
                <a:ea typeface="ＭＳ Ｐゴシック"/>
              </a:rPr>
              <a:t>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30-35% Problemi di dipendenza da alcol e/o sostanze</a:t>
            </a:r>
            <a:endParaRPr b="0" lang="it-IT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3^ </a:t>
            </a:r>
            <a:r>
              <a:rPr b="0" lang="it-IT" sz="2000" spc="-1" strike="noStrike">
                <a:solidFill>
                  <a:srgbClr val="000000"/>
                </a:solidFill>
                <a:latin typeface="Wingdings"/>
                <a:ea typeface="ＭＳ Ｐゴシック"/>
              </a:rPr>
              <a:t>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</a:t>
            </a:r>
            <a:r>
              <a:rPr b="1" lang="it-IT" sz="28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27% Disturbi psichiatrici maggiori</a:t>
            </a:r>
            <a:endParaRPr b="0" lang="it-IT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 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(dati SIMSPe, 2011)</a:t>
            </a:r>
            <a:endParaRPr b="0" lang="it-IT" sz="1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400" spc="-1" strike="noStrike">
              <a:latin typeface="Arial"/>
            </a:endParaRPr>
          </a:p>
        </p:txBody>
      </p:sp>
      <p:sp>
        <p:nvSpPr>
          <p:cNvPr id="640" name="CustomShape 3"/>
          <p:cNvSpPr/>
          <p:nvPr/>
        </p:nvSpPr>
        <p:spPr>
          <a:xfrm>
            <a:off x="230760" y="98172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LE ESIGENZE DI SALUTE:</a:t>
            </a:r>
            <a:endParaRPr b="0" lang="it-IT" sz="3600" spc="-1" strike="noStrike">
              <a:latin typeface="Arial"/>
            </a:endParaRPr>
          </a:p>
        </p:txBody>
      </p:sp>
    </p:spTree>
  </p:cSld>
  <p:timing>
    <p:tnLst>
      <p:par>
        <p:cTn id="26" dur="indefinite" restart="never" nodeType="tmRoot">
          <p:childTnLst>
            <p:seq>
              <p:cTn id="27" dur="indefinite" nodeType="mainSeq"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2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pic>
        <p:nvPicPr>
          <p:cNvPr id="642" name="Immagine 5" descr=""/>
          <p:cNvPicPr/>
          <p:nvPr/>
        </p:nvPicPr>
        <p:blipFill>
          <a:blip r:embed="rId2"/>
          <a:stretch/>
        </p:blipFill>
        <p:spPr>
          <a:xfrm>
            <a:off x="211680" y="2228400"/>
            <a:ext cx="4884120" cy="4217760"/>
          </a:xfrm>
          <a:prstGeom prst="rect">
            <a:avLst/>
          </a:prstGeom>
          <a:ln>
            <a:noFill/>
          </a:ln>
        </p:spPr>
      </p:pic>
      <p:sp>
        <p:nvSpPr>
          <p:cNvPr id="643" name="CustomShape 1"/>
          <p:cNvSpPr/>
          <p:nvPr/>
        </p:nvSpPr>
        <p:spPr>
          <a:xfrm>
            <a:off x="5266440" y="2482560"/>
            <a:ext cx="3591360" cy="191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Gli studi internazionali confermano una</a:t>
            </a:r>
            <a:r>
              <a:rPr b="1" lang="it-IT" sz="2000" spc="-1" strike="noStrike">
                <a:solidFill>
                  <a:srgbClr val="990000"/>
                </a:solidFill>
                <a:latin typeface="Candara"/>
                <a:ea typeface="ＭＳ Ｐゴシック"/>
              </a:rPr>
              <a:t> prevalenza maggiore di disturbi mentali </a:t>
            </a:r>
            <a:r>
              <a:rPr b="0" lang="it-IT" sz="20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nella popolazione carceraria rispetto alla popolazione generale.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644" name="CustomShape 2"/>
          <p:cNvSpPr/>
          <p:nvPr/>
        </p:nvSpPr>
        <p:spPr>
          <a:xfrm>
            <a:off x="177840" y="1753200"/>
            <a:ext cx="8646120" cy="69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Prevalence of mental disorders in prisoners in western countries in comparison with the general population* </a:t>
            </a:r>
            <a:endParaRPr b="0" lang="it-IT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it-IT" sz="12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* General population estimates are based on individuals of similar ages where possible.</a:t>
            </a:r>
            <a:endParaRPr b="0" lang="it-IT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1200" spc="-1" strike="noStrike">
              <a:latin typeface="Arial"/>
            </a:endParaRPr>
          </a:p>
        </p:txBody>
      </p:sp>
      <p:sp>
        <p:nvSpPr>
          <p:cNvPr id="645" name="CustomShape 3"/>
          <p:cNvSpPr/>
          <p:nvPr/>
        </p:nvSpPr>
        <p:spPr>
          <a:xfrm>
            <a:off x="3606840" y="6448680"/>
            <a:ext cx="539640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it-IT" sz="1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(Fazel S, Baillargeon J - The health of prisoners , The Lancet 2011) </a:t>
            </a:r>
            <a:endParaRPr b="0" lang="it-IT" sz="1400" spc="-1" strike="noStrike">
              <a:latin typeface="Arial"/>
            </a:endParaRPr>
          </a:p>
        </p:txBody>
      </p:sp>
      <p:sp>
        <p:nvSpPr>
          <p:cNvPr id="646" name="CustomShape 4"/>
          <p:cNvSpPr/>
          <p:nvPr/>
        </p:nvSpPr>
        <p:spPr>
          <a:xfrm>
            <a:off x="1506960" y="3048120"/>
            <a:ext cx="1535400" cy="350280"/>
          </a:xfrm>
          <a:prstGeom prst="donut">
            <a:avLst>
              <a:gd name="adj" fmla="val 0"/>
            </a:avLst>
          </a:prstGeom>
          <a:solidFill>
            <a:srgbClr val="95b3d7"/>
          </a:solidFill>
          <a:ln w="28440">
            <a:solidFill>
              <a:srgbClr val="99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47" name="CustomShape 5"/>
          <p:cNvSpPr/>
          <p:nvPr/>
        </p:nvSpPr>
        <p:spPr>
          <a:xfrm>
            <a:off x="1506960" y="3674520"/>
            <a:ext cx="1535400" cy="350280"/>
          </a:xfrm>
          <a:prstGeom prst="donut">
            <a:avLst>
              <a:gd name="adj" fmla="val 0"/>
            </a:avLst>
          </a:prstGeom>
          <a:solidFill>
            <a:srgbClr val="95b3d7"/>
          </a:solidFill>
          <a:ln w="28440">
            <a:solidFill>
              <a:srgbClr val="99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48" name="CustomShape 6"/>
          <p:cNvSpPr/>
          <p:nvPr/>
        </p:nvSpPr>
        <p:spPr>
          <a:xfrm>
            <a:off x="1430280" y="4272120"/>
            <a:ext cx="1720080" cy="1341720"/>
          </a:xfrm>
          <a:prstGeom prst="donut">
            <a:avLst>
              <a:gd name="adj" fmla="val 0"/>
            </a:avLst>
          </a:prstGeom>
          <a:solidFill>
            <a:srgbClr val="95b3d7"/>
          </a:solidFill>
          <a:ln w="28440">
            <a:solidFill>
              <a:srgbClr val="99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49" name="CustomShape 7"/>
          <p:cNvSpPr/>
          <p:nvPr/>
        </p:nvSpPr>
        <p:spPr>
          <a:xfrm>
            <a:off x="5266440" y="4706280"/>
            <a:ext cx="3610440" cy="142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it-IT" sz="1400" spc="-1" strike="noStrike">
                <a:solidFill>
                  <a:srgbClr val="990000"/>
                </a:solidFill>
                <a:latin typeface="Candara"/>
                <a:ea typeface="ＭＳ Ｐゴシック"/>
              </a:rPr>
              <a:t>Ipotesi:</a:t>
            </a:r>
            <a:endParaRPr b="0" lang="it-IT" sz="1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1400" spc="-1" strike="noStrike">
              <a:latin typeface="Arial"/>
            </a:endParaRPr>
          </a:p>
          <a:p>
            <a:pPr marL="343080" indent="-337680" algn="just">
              <a:lnSpc>
                <a:spcPct val="100000"/>
              </a:lnSpc>
              <a:buClr>
                <a:srgbClr val="1a2d6a"/>
              </a:buClr>
              <a:buFont typeface="Times New Roman"/>
              <a:buChar char="-"/>
            </a:pPr>
            <a:r>
              <a:rPr b="0" i="1" lang="it-IT" sz="2000" spc="-1" strike="noStrike">
                <a:solidFill>
                  <a:srgbClr val="1a2d6a"/>
                </a:solidFill>
                <a:latin typeface="Candara"/>
                <a:ea typeface="ＭＳ Ｐゴシック"/>
              </a:rPr>
              <a:t>CONTENITORE SELETTIVO</a:t>
            </a:r>
            <a:endParaRPr b="0" lang="it-IT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i="1" lang="it-IT" sz="2000" spc="-1" strike="noStrike">
                <a:solidFill>
                  <a:srgbClr val="1a2d6a"/>
                </a:solidFill>
                <a:latin typeface="Candara"/>
                <a:ea typeface="ＭＳ Ｐゴシック"/>
              </a:rPr>
              <a:t>-    CONDIZIONE DI DETENZIONE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650" name="CustomShape 8"/>
          <p:cNvSpPr/>
          <p:nvPr/>
        </p:nvSpPr>
        <p:spPr>
          <a:xfrm>
            <a:off x="230760" y="981720"/>
            <a:ext cx="8646120" cy="63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LE ESIGENZE DI SALUTE:</a:t>
            </a:r>
            <a:endParaRPr b="0" lang="it-IT" sz="3600" spc="-1" strike="noStrike">
              <a:latin typeface="Arial"/>
            </a:endParaRPr>
          </a:p>
        </p:txBody>
      </p:sp>
    </p:spTree>
  </p:cSld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0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9" dur="500"/>
                                        <p:tgtEl>
                                          <p:spTgt spid="643">
                                            <p:txEl>
                                              <p:pRg st="0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44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48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52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57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CustomShape 1"/>
          <p:cNvSpPr/>
          <p:nvPr/>
        </p:nvSpPr>
        <p:spPr>
          <a:xfrm>
            <a:off x="395280" y="1989000"/>
            <a:ext cx="8494560" cy="4051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IL CARCERE PUO’ ESSERE: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DejaVu Sans"/>
              </a:rPr>
              <a:t>EVOCATORE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DejaVu Sans"/>
              </a:rPr>
              <a:t>PRODUTTORE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DejaVu Sans"/>
              </a:rPr>
              <a:t>CONTENITORE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DI SINTOMI E/O QUADRI PSICOPATOLOGICI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ndara"/>
                <a:ea typeface="DejaVu Sans"/>
              </a:rPr>
              <a:t>ALCUNI DATI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: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- 6% di detenuti sono al “alto rischio” suicidario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- 12% sono i pazienti psichiatrici stimati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- 46% sono i pazienti tossico dipendenti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 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- 6% sono i pazienti alcool dipendenti</a:t>
            </a:r>
            <a:endParaRPr b="0" lang="it-IT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	</a:t>
            </a:r>
            <a:r>
              <a:rPr b="1" lang="it-IT" sz="2000" spc="-1" strike="noStrike">
                <a:solidFill>
                  <a:srgbClr val="000000"/>
                </a:solidFill>
                <a:latin typeface="Candara"/>
                <a:ea typeface="DejaVu Sans"/>
              </a:rPr>
              <a:t>- 85% è la % di recidive di comportamenti  autolesivi</a:t>
            </a:r>
            <a:endParaRPr b="0" lang="it-IT" sz="2000" spc="-1" strike="noStrike">
              <a:latin typeface="Arial"/>
            </a:endParaRPr>
          </a:p>
        </p:txBody>
      </p:sp>
      <p:pic>
        <p:nvPicPr>
          <p:cNvPr id="652" name="Immagine 3" descr=""/>
          <p:cNvPicPr/>
          <p:nvPr/>
        </p:nvPicPr>
        <p:blipFill>
          <a:blip r:embed="rId1"/>
          <a:stretch/>
        </p:blipFill>
        <p:spPr>
          <a:xfrm>
            <a:off x="243720" y="150840"/>
            <a:ext cx="8646120" cy="1328400"/>
          </a:xfrm>
          <a:prstGeom prst="rect">
            <a:avLst/>
          </a:prstGeom>
          <a:ln>
            <a:noFill/>
          </a:ln>
        </p:spPr>
      </p:pic>
      <p:sp>
        <p:nvSpPr>
          <p:cNvPr id="653" name="CustomShape 2"/>
          <p:cNvSpPr/>
          <p:nvPr/>
        </p:nvSpPr>
        <p:spPr>
          <a:xfrm>
            <a:off x="701280" y="150840"/>
            <a:ext cx="8039880" cy="1062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it-IT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it-IT" sz="3200" spc="-1" strike="noStrike">
                <a:solidFill>
                  <a:srgbClr val="4f6228"/>
                </a:solidFill>
                <a:latin typeface="Candara"/>
                <a:ea typeface="DejaVu Sans"/>
              </a:rPr>
              <a:t>Problematiche di salute mentale in carcere </a:t>
            </a:r>
            <a:endParaRPr b="0" lang="it-IT" sz="3200" spc="-1" strike="noStrike">
              <a:latin typeface="Arial"/>
            </a:endParaRPr>
          </a:p>
        </p:txBody>
      </p:sp>
    </p:spTree>
  </p:cSld>
  <p:timing>
    <p:tnLst>
      <p:par>
        <p:cTn id="58" dur="indefinite" restart="never" nodeType="tmRoot">
          <p:childTnLst>
            <p:seq>
              <p:cTn id="5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4" name="Immagine 3" descr=""/>
          <p:cNvPicPr/>
          <p:nvPr/>
        </p:nvPicPr>
        <p:blipFill>
          <a:blip r:embed="rId1"/>
          <a:stretch/>
        </p:blipFill>
        <p:spPr>
          <a:xfrm>
            <a:off x="211680" y="134640"/>
            <a:ext cx="8646120" cy="1437840"/>
          </a:xfrm>
          <a:prstGeom prst="rect">
            <a:avLst/>
          </a:prstGeom>
          <a:ln>
            <a:noFill/>
          </a:ln>
        </p:spPr>
      </p:pic>
      <p:sp>
        <p:nvSpPr>
          <p:cNvPr id="655" name="CustomShape 1"/>
          <p:cNvSpPr/>
          <p:nvPr/>
        </p:nvSpPr>
        <p:spPr>
          <a:xfrm>
            <a:off x="232920" y="2172240"/>
            <a:ext cx="8646120" cy="3742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i="1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A seguito del trasferimento della Medicina Penitenziaria al Servizio Sanitario Nazionale* presso la Casa Circondariale di Monza operano medici e operatori sanitari dipendenti dall’ASST di Monza, già Azienda Ospedaliera San Gerardo.</a:t>
            </a:r>
            <a:endParaRPr b="0" lang="it-IT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4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Dal 2010 è attiva l’Equipe di Salute Mentale, che garantisce la presenza quotidiana dal lunedì al venerdì di psichiatri e psicologi clinici.</a:t>
            </a:r>
            <a:endParaRPr b="0" lang="it-IT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it-IT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it-IT" sz="24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   </a:t>
            </a:r>
            <a:r>
              <a:rPr b="0" lang="it-IT" sz="2400" spc="-1" strike="noStrike">
                <a:solidFill>
                  <a:srgbClr val="7c1a00"/>
                </a:solidFill>
                <a:latin typeface="Candara"/>
                <a:ea typeface="ＭＳ Ｐゴシック"/>
              </a:rPr>
              <a:t>1 COORDINATORE + 5 PSICHIATRI (1/DIE) + 3 PSICOLOGI (2/DIE)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656" name="CustomShape 2"/>
          <p:cNvSpPr/>
          <p:nvPr/>
        </p:nvSpPr>
        <p:spPr>
          <a:xfrm>
            <a:off x="232920" y="417960"/>
            <a:ext cx="8646120" cy="173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ORGANIZZAZIONE DELL’EQUIPE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 </a:t>
            </a:r>
            <a:r>
              <a:rPr b="1" lang="it-IT" sz="3600" spc="-1" strike="noStrike">
                <a:solidFill>
                  <a:srgbClr val="586215"/>
                </a:solidFill>
                <a:latin typeface="Candara"/>
                <a:ea typeface="ＭＳ Ｐゴシック"/>
              </a:rPr>
              <a:t>DI SALUTE MENTALE</a:t>
            </a:r>
            <a:endParaRPr b="0" lang="it-IT" sz="36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it-IT" sz="3600" spc="-1" strike="noStrike">
              <a:latin typeface="Arial"/>
            </a:endParaRPr>
          </a:p>
        </p:txBody>
      </p:sp>
      <p:sp>
        <p:nvSpPr>
          <p:cNvPr id="657" name="CustomShape 3"/>
          <p:cNvSpPr/>
          <p:nvPr/>
        </p:nvSpPr>
        <p:spPr>
          <a:xfrm>
            <a:off x="1238400" y="6425280"/>
            <a:ext cx="7979760" cy="35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it-IT" sz="1800" spc="-1" strike="noStrike">
                <a:solidFill>
                  <a:srgbClr val="000000"/>
                </a:solidFill>
                <a:latin typeface="Candara"/>
                <a:ea typeface="ＭＳ Ｐゴシック"/>
              </a:rPr>
              <a:t>* Decreto del Presidente del Consiglio dei ministri 1 aprile 2008 (DPCM 1aprile 2008) </a:t>
            </a:r>
            <a:endParaRPr b="0" lang="it-IT" sz="1800" spc="-1" strike="noStrike">
              <a:latin typeface="Arial"/>
            </a:endParaRPr>
          </a:p>
        </p:txBody>
      </p:sp>
    </p:spTree>
  </p:cSld>
  <p:timing>
    <p:tnLst>
      <p:par>
        <p:cTn id="60" dur="indefinite" restart="never" nodeType="tmRoot">
          <p:childTnLst>
            <p:seq>
              <p:cTn id="61" dur="indefinite" nodeType="mainSeq"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>
                                            <p:txEl>
                                              <p:pRg st="0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66" dur="500"/>
                                        <p:tgtEl>
                                          <p:spTgt spid="655">
                                            <p:txEl>
                                              <p:pRg st="0" end="2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891</TotalTime>
  <Application>LibreOffice/5.4.2.2$Windows_x86 LibreOffice_project/22b09f6418e8c2d508a9eaf86b2399209b0990f4</Application>
  <Words>3486</Words>
  <Paragraphs>655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2016-11-16T15:40:23Z</dcterms:created>
  <dc:creator>Elena Pini</dc:creator>
  <dc:description/>
  <dc:language>it-IT</dc:language>
  <cp:lastModifiedBy/>
  <cp:lastPrinted>2016-11-25T00:26:52Z</cp:lastPrinted>
  <dcterms:modified xsi:type="dcterms:W3CDTF">2018-03-21T10:47:03Z</dcterms:modified>
  <cp:revision>121</cp:revision>
  <dc:subject/>
  <dc:title>VALUTAZIONI E TRATTAMENTI INTEGRATI DEL PAZIENTE AUTORE DI REATO NEL CONTESTO DETENTIVO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21</vt:i4>
  </property>
  <property fmtid="{D5CDD505-2E9C-101B-9397-08002B2CF9AE}" pid="8" name="PresentationFormat">
    <vt:lpwstr>Presentazione su schermo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49</vt:i4>
  </property>
</Properties>
</file>