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1"/>
  </p:notesMasterIdLst>
  <p:sldIdLst>
    <p:sldId id="257" r:id="rId2"/>
    <p:sldId id="335" r:id="rId3"/>
    <p:sldId id="336" r:id="rId4"/>
    <p:sldId id="258" r:id="rId5"/>
    <p:sldId id="259" r:id="rId6"/>
    <p:sldId id="261" r:id="rId7"/>
    <p:sldId id="262" r:id="rId8"/>
    <p:sldId id="263" r:id="rId9"/>
    <p:sldId id="264" r:id="rId10"/>
    <p:sldId id="278" r:id="rId11"/>
    <p:sldId id="283" r:id="rId12"/>
    <p:sldId id="284" r:id="rId13"/>
    <p:sldId id="285" r:id="rId14"/>
    <p:sldId id="286" r:id="rId15"/>
    <p:sldId id="287" r:id="rId16"/>
    <p:sldId id="288" r:id="rId17"/>
    <p:sldId id="289" r:id="rId18"/>
    <p:sldId id="290" r:id="rId19"/>
    <p:sldId id="291" r:id="rId20"/>
    <p:sldId id="342" r:id="rId21"/>
    <p:sldId id="338" r:id="rId22"/>
    <p:sldId id="339" r:id="rId23"/>
    <p:sldId id="340" r:id="rId24"/>
    <p:sldId id="341" r:id="rId25"/>
    <p:sldId id="292" r:id="rId26"/>
    <p:sldId id="293" r:id="rId27"/>
    <p:sldId id="295" r:id="rId28"/>
    <p:sldId id="343" r:id="rId29"/>
    <p:sldId id="348" r:id="rId30"/>
    <p:sldId id="349" r:id="rId31"/>
    <p:sldId id="347" r:id="rId32"/>
    <p:sldId id="345" r:id="rId33"/>
    <p:sldId id="346" r:id="rId34"/>
    <p:sldId id="344" r:id="rId35"/>
    <p:sldId id="350" r:id="rId36"/>
    <p:sldId id="351" r:id="rId37"/>
    <p:sldId id="352" r:id="rId38"/>
    <p:sldId id="353" r:id="rId39"/>
    <p:sldId id="354" r:id="rId40"/>
    <p:sldId id="355" r:id="rId41"/>
    <p:sldId id="356" r:id="rId42"/>
    <p:sldId id="357" r:id="rId43"/>
    <p:sldId id="358" r:id="rId44"/>
    <p:sldId id="359" r:id="rId45"/>
    <p:sldId id="360" r:id="rId46"/>
    <p:sldId id="361" r:id="rId47"/>
    <p:sldId id="362" r:id="rId48"/>
    <p:sldId id="363" r:id="rId49"/>
    <p:sldId id="364" r:id="rId50"/>
    <p:sldId id="296" r:id="rId51"/>
    <p:sldId id="297" r:id="rId52"/>
    <p:sldId id="299" r:id="rId53"/>
    <p:sldId id="300" r:id="rId54"/>
    <p:sldId id="301" r:id="rId55"/>
    <p:sldId id="302" r:id="rId56"/>
    <p:sldId id="303" r:id="rId57"/>
    <p:sldId id="319" r:id="rId58"/>
    <p:sldId id="322" r:id="rId59"/>
    <p:sldId id="323" r:id="rId60"/>
    <p:sldId id="324" r:id="rId61"/>
    <p:sldId id="326" r:id="rId62"/>
    <p:sldId id="327" r:id="rId63"/>
    <p:sldId id="328" r:id="rId64"/>
    <p:sldId id="330" r:id="rId65"/>
    <p:sldId id="331" r:id="rId66"/>
    <p:sldId id="332" r:id="rId67"/>
    <p:sldId id="333" r:id="rId68"/>
    <p:sldId id="334" r:id="rId69"/>
    <p:sldId id="337" r:id="rId7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377" autoAdjust="0"/>
  </p:normalViewPr>
  <p:slideViewPr>
    <p:cSldViewPr snapToGrid="0" snapToObjects="1">
      <p:cViewPr varScale="1">
        <p:scale>
          <a:sx n="99" d="100"/>
          <a:sy n="99" d="100"/>
        </p:scale>
        <p:origin x="1146"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CF069B-E100-43DA-9F1F-9A926EA1E98F}" type="datetimeFigureOut">
              <a:rPr lang="it-IT" smtClean="0"/>
              <a:t>19/03/2018</a:t>
            </a:fld>
            <a:endParaRPr lang="it-IT"/>
          </a:p>
        </p:txBody>
      </p:sp>
      <p:sp>
        <p:nvSpPr>
          <p:cNvPr id="4" name="Segnaposto immagin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205830-9759-4729-8ADD-7E42312286FA}" type="slidenum">
              <a:rPr lang="it-IT" smtClean="0"/>
              <a:t>‹N›</a:t>
            </a:fld>
            <a:endParaRPr lang="it-IT"/>
          </a:p>
        </p:txBody>
      </p:sp>
    </p:spTree>
    <p:extLst>
      <p:ext uri="{BB962C8B-B14F-4D97-AF65-F5344CB8AC3E}">
        <p14:creationId xmlns:p14="http://schemas.microsoft.com/office/powerpoint/2010/main" val="1196112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sz="1800" smtClean="0">
              <a:latin typeface="Arial" panose="020B0604020202020204" pitchFamily="34" charset="0"/>
            </a:endParaRPr>
          </a:p>
        </p:txBody>
      </p:sp>
    </p:spTree>
    <p:extLst>
      <p:ext uri="{BB962C8B-B14F-4D97-AF65-F5344CB8AC3E}">
        <p14:creationId xmlns:p14="http://schemas.microsoft.com/office/powerpoint/2010/main" val="36252451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D74E2E55-6E16-4AD0-A0B0-4193B7E9F0C6}" type="slidenum">
              <a:rPr lang="it-IT" smtClean="0"/>
              <a:t>63</a:t>
            </a:fld>
            <a:endParaRPr lang="it-IT"/>
          </a:p>
        </p:txBody>
      </p:sp>
    </p:spTree>
    <p:extLst>
      <p:ext uri="{BB962C8B-B14F-4D97-AF65-F5344CB8AC3E}">
        <p14:creationId xmlns:p14="http://schemas.microsoft.com/office/powerpoint/2010/main" val="5754345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D74E2E55-6E16-4AD0-A0B0-4193B7E9F0C6}" type="slidenum">
              <a:rPr lang="it-IT" smtClean="0"/>
              <a:t>64</a:t>
            </a:fld>
            <a:endParaRPr lang="it-IT"/>
          </a:p>
        </p:txBody>
      </p:sp>
    </p:spTree>
    <p:extLst>
      <p:ext uri="{BB962C8B-B14F-4D97-AF65-F5344CB8AC3E}">
        <p14:creationId xmlns:p14="http://schemas.microsoft.com/office/powerpoint/2010/main" val="3709150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D74E2E55-6E16-4AD0-A0B0-4193B7E9F0C6}" type="slidenum">
              <a:rPr lang="it-IT" smtClean="0"/>
              <a:t>8</a:t>
            </a:fld>
            <a:endParaRPr lang="it-IT"/>
          </a:p>
        </p:txBody>
      </p:sp>
    </p:spTree>
    <p:extLst>
      <p:ext uri="{BB962C8B-B14F-4D97-AF65-F5344CB8AC3E}">
        <p14:creationId xmlns:p14="http://schemas.microsoft.com/office/powerpoint/2010/main" val="7274379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D74E2E55-6E16-4AD0-A0B0-4193B7E9F0C6}" type="slidenum">
              <a:rPr lang="it-IT" smtClean="0"/>
              <a:t>50</a:t>
            </a:fld>
            <a:endParaRPr lang="it-IT"/>
          </a:p>
        </p:txBody>
      </p:sp>
    </p:spTree>
    <p:extLst>
      <p:ext uri="{BB962C8B-B14F-4D97-AF65-F5344CB8AC3E}">
        <p14:creationId xmlns:p14="http://schemas.microsoft.com/office/powerpoint/2010/main" val="1317599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D74E2E55-6E16-4AD0-A0B0-4193B7E9F0C6}" type="slidenum">
              <a:rPr lang="it-IT" smtClean="0"/>
              <a:t>52</a:t>
            </a:fld>
            <a:endParaRPr lang="it-IT"/>
          </a:p>
        </p:txBody>
      </p:sp>
    </p:spTree>
    <p:extLst>
      <p:ext uri="{BB962C8B-B14F-4D97-AF65-F5344CB8AC3E}">
        <p14:creationId xmlns:p14="http://schemas.microsoft.com/office/powerpoint/2010/main" val="2167233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D74E2E55-6E16-4AD0-A0B0-4193B7E9F0C6}" type="slidenum">
              <a:rPr lang="it-IT" smtClean="0"/>
              <a:t>53</a:t>
            </a:fld>
            <a:endParaRPr lang="it-IT"/>
          </a:p>
        </p:txBody>
      </p:sp>
    </p:spTree>
    <p:extLst>
      <p:ext uri="{BB962C8B-B14F-4D97-AF65-F5344CB8AC3E}">
        <p14:creationId xmlns:p14="http://schemas.microsoft.com/office/powerpoint/2010/main" val="12571532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D74E2E55-6E16-4AD0-A0B0-4193B7E9F0C6}" type="slidenum">
              <a:rPr lang="it-IT" smtClean="0"/>
              <a:t>56</a:t>
            </a:fld>
            <a:endParaRPr lang="it-IT"/>
          </a:p>
        </p:txBody>
      </p:sp>
    </p:spTree>
    <p:extLst>
      <p:ext uri="{BB962C8B-B14F-4D97-AF65-F5344CB8AC3E}">
        <p14:creationId xmlns:p14="http://schemas.microsoft.com/office/powerpoint/2010/main" val="3320232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D74E2E55-6E16-4AD0-A0B0-4193B7E9F0C6}" type="slidenum">
              <a:rPr lang="it-IT" smtClean="0"/>
              <a:t>58</a:t>
            </a:fld>
            <a:endParaRPr lang="it-IT"/>
          </a:p>
        </p:txBody>
      </p:sp>
    </p:spTree>
    <p:extLst>
      <p:ext uri="{BB962C8B-B14F-4D97-AF65-F5344CB8AC3E}">
        <p14:creationId xmlns:p14="http://schemas.microsoft.com/office/powerpoint/2010/main" val="8725261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D74E2E55-6E16-4AD0-A0B0-4193B7E9F0C6}" type="slidenum">
              <a:rPr lang="it-IT" smtClean="0"/>
              <a:t>59</a:t>
            </a:fld>
            <a:endParaRPr lang="it-IT"/>
          </a:p>
        </p:txBody>
      </p:sp>
    </p:spTree>
    <p:extLst>
      <p:ext uri="{BB962C8B-B14F-4D97-AF65-F5344CB8AC3E}">
        <p14:creationId xmlns:p14="http://schemas.microsoft.com/office/powerpoint/2010/main" val="25005450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D74E2E55-6E16-4AD0-A0B0-4193B7E9F0C6}" type="slidenum">
              <a:rPr lang="it-IT" smtClean="0"/>
              <a:t>62</a:t>
            </a:fld>
            <a:endParaRPr lang="it-IT"/>
          </a:p>
        </p:txBody>
      </p:sp>
    </p:spTree>
    <p:extLst>
      <p:ext uri="{BB962C8B-B14F-4D97-AF65-F5344CB8AC3E}">
        <p14:creationId xmlns:p14="http://schemas.microsoft.com/office/powerpoint/2010/main" val="3500169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it-IT"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D6B600C4-F84F-284C-908C-15914F89DE73}" type="datetimeFigureOut">
              <a:rPr lang="en-US" smtClean="0"/>
              <a:t>3/19/2018</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1AC7F88C-7891-CE41-B3D7-41159696F305}" type="slidenum">
              <a:rPr lang="en-US" smtClean="0"/>
              <a:t>‹N›</a:t>
            </a:fld>
            <a:endParaRPr lang="en-US"/>
          </a:p>
        </p:txBody>
      </p:sp>
    </p:spTree>
    <p:extLst>
      <p:ext uri="{BB962C8B-B14F-4D97-AF65-F5344CB8AC3E}">
        <p14:creationId xmlns:p14="http://schemas.microsoft.com/office/powerpoint/2010/main" val="12012103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it-IT"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D6B600C4-F84F-284C-908C-15914F89DE73}" type="datetimeFigureOut">
              <a:rPr lang="en-US" smtClean="0"/>
              <a:t>3/19/2018</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1AC7F88C-7891-CE41-B3D7-41159696F305}" type="slidenum">
              <a:rPr lang="en-US" smtClean="0"/>
              <a:t>‹N›</a:t>
            </a:fld>
            <a:endParaRPr lang="en-US"/>
          </a:p>
        </p:txBody>
      </p:sp>
    </p:spTree>
    <p:extLst>
      <p:ext uri="{BB962C8B-B14F-4D97-AF65-F5344CB8AC3E}">
        <p14:creationId xmlns:p14="http://schemas.microsoft.com/office/powerpoint/2010/main" val="37016702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it-IT"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D6B600C4-F84F-284C-908C-15914F89DE73}" type="datetimeFigureOut">
              <a:rPr lang="en-US" smtClean="0"/>
              <a:t>3/19/2018</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1AC7F88C-7891-CE41-B3D7-41159696F305}" type="slidenum">
              <a:rPr lang="en-US" smtClean="0"/>
              <a:t>‹N›</a:t>
            </a:fld>
            <a:endParaRPr lang="en-US"/>
          </a:p>
        </p:txBody>
      </p:sp>
    </p:spTree>
    <p:extLst>
      <p:ext uri="{BB962C8B-B14F-4D97-AF65-F5344CB8AC3E}">
        <p14:creationId xmlns:p14="http://schemas.microsoft.com/office/powerpoint/2010/main" val="13506496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it-IT"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D6B600C4-F84F-284C-908C-15914F89DE73}" type="datetimeFigureOut">
              <a:rPr lang="en-US" smtClean="0"/>
              <a:t>3/19/2018</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1AC7F88C-7891-CE41-B3D7-41159696F305}" type="slidenum">
              <a:rPr lang="en-US" smtClean="0"/>
              <a:t>‹N›</a:t>
            </a:fld>
            <a:endParaRPr lang="en-US"/>
          </a:p>
        </p:txBody>
      </p:sp>
    </p:spTree>
    <p:extLst>
      <p:ext uri="{BB962C8B-B14F-4D97-AF65-F5344CB8AC3E}">
        <p14:creationId xmlns:p14="http://schemas.microsoft.com/office/powerpoint/2010/main" val="24653281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it-IT"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D6B600C4-F84F-284C-908C-15914F89DE73}" type="datetimeFigureOut">
              <a:rPr lang="en-US" smtClean="0"/>
              <a:t>3/19/2018</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1AC7F88C-7891-CE41-B3D7-41159696F305}" type="slidenum">
              <a:rPr lang="en-US" smtClean="0"/>
              <a:t>‹N›</a:t>
            </a:fld>
            <a:endParaRPr lang="en-US"/>
          </a:p>
        </p:txBody>
      </p:sp>
    </p:spTree>
    <p:extLst>
      <p:ext uri="{BB962C8B-B14F-4D97-AF65-F5344CB8AC3E}">
        <p14:creationId xmlns:p14="http://schemas.microsoft.com/office/powerpoint/2010/main" val="29169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it-IT"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D6B600C4-F84F-284C-908C-15914F89DE73}" type="datetimeFigureOut">
              <a:rPr lang="en-US" smtClean="0"/>
              <a:t>3/19/2018</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1AC7F88C-7891-CE41-B3D7-41159696F305}" type="slidenum">
              <a:rPr lang="en-US" smtClean="0"/>
              <a:t>‹N›</a:t>
            </a:fld>
            <a:endParaRPr lang="en-US"/>
          </a:p>
        </p:txBody>
      </p:sp>
    </p:spTree>
    <p:extLst>
      <p:ext uri="{BB962C8B-B14F-4D97-AF65-F5344CB8AC3E}">
        <p14:creationId xmlns:p14="http://schemas.microsoft.com/office/powerpoint/2010/main" val="27406912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it-IT"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D6B600C4-F84F-284C-908C-15914F89DE73}" type="datetimeFigureOut">
              <a:rPr lang="en-US" smtClean="0"/>
              <a:t>3/19/2018</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1AC7F88C-7891-CE41-B3D7-41159696F305}" type="slidenum">
              <a:rPr lang="en-US" smtClean="0"/>
              <a:t>‹N›</a:t>
            </a:fld>
            <a:endParaRPr lang="en-US"/>
          </a:p>
        </p:txBody>
      </p:sp>
    </p:spTree>
    <p:extLst>
      <p:ext uri="{BB962C8B-B14F-4D97-AF65-F5344CB8AC3E}">
        <p14:creationId xmlns:p14="http://schemas.microsoft.com/office/powerpoint/2010/main" val="3644176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it-IT"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D6B600C4-F84F-284C-908C-15914F89DE73}" type="datetimeFigureOut">
              <a:rPr lang="en-US" smtClean="0"/>
              <a:t>3/19/2018</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1AC7F88C-7891-CE41-B3D7-41159696F305}" type="slidenum">
              <a:rPr lang="en-US" smtClean="0"/>
              <a:t>‹N›</a:t>
            </a:fld>
            <a:endParaRPr lang="en-US"/>
          </a:p>
        </p:txBody>
      </p:sp>
    </p:spTree>
    <p:extLst>
      <p:ext uri="{BB962C8B-B14F-4D97-AF65-F5344CB8AC3E}">
        <p14:creationId xmlns:p14="http://schemas.microsoft.com/office/powerpoint/2010/main" val="22667679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D6B600C4-F84F-284C-908C-15914F89DE73}" type="datetimeFigureOut">
              <a:rPr lang="en-US" smtClean="0"/>
              <a:t>3/19/2018</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1AC7F88C-7891-CE41-B3D7-41159696F305}" type="slidenum">
              <a:rPr lang="en-US" smtClean="0"/>
              <a:t>‹N›</a:t>
            </a:fld>
            <a:endParaRPr lang="en-US"/>
          </a:p>
        </p:txBody>
      </p:sp>
    </p:spTree>
    <p:extLst>
      <p:ext uri="{BB962C8B-B14F-4D97-AF65-F5344CB8AC3E}">
        <p14:creationId xmlns:p14="http://schemas.microsoft.com/office/powerpoint/2010/main" val="33583175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it-IT"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D6B600C4-F84F-284C-908C-15914F89DE73}" type="datetimeFigureOut">
              <a:rPr lang="en-US" smtClean="0"/>
              <a:t>3/19/2018</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1AC7F88C-7891-CE41-B3D7-41159696F305}" type="slidenum">
              <a:rPr lang="en-US" smtClean="0"/>
              <a:t>‹N›</a:t>
            </a:fld>
            <a:endParaRPr lang="en-US"/>
          </a:p>
        </p:txBody>
      </p:sp>
    </p:spTree>
    <p:extLst>
      <p:ext uri="{BB962C8B-B14F-4D97-AF65-F5344CB8AC3E}">
        <p14:creationId xmlns:p14="http://schemas.microsoft.com/office/powerpoint/2010/main" val="30323769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it-IT"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D6B600C4-F84F-284C-908C-15914F89DE73}" type="datetimeFigureOut">
              <a:rPr lang="en-US" smtClean="0"/>
              <a:t>3/19/2018</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1AC7F88C-7891-CE41-B3D7-41159696F305}" type="slidenum">
              <a:rPr lang="en-US" smtClean="0"/>
              <a:t>‹N›</a:t>
            </a:fld>
            <a:endParaRPr lang="en-US"/>
          </a:p>
        </p:txBody>
      </p:sp>
    </p:spTree>
    <p:extLst>
      <p:ext uri="{BB962C8B-B14F-4D97-AF65-F5344CB8AC3E}">
        <p14:creationId xmlns:p14="http://schemas.microsoft.com/office/powerpoint/2010/main" val="13247451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3"/>
          <a:stretch>
            <a:fillRect/>
          </a:stretch>
        </p:blipFill>
        <p:spPr>
          <a:xfrm>
            <a:off x="0" y="5589237"/>
            <a:ext cx="9158766" cy="1283532"/>
          </a:xfrm>
          <a:prstGeom prst="rect">
            <a:avLst/>
          </a:prstGeom>
        </p:spPr>
      </p:pic>
      <p:pic>
        <p:nvPicPr>
          <p:cNvPr id="8" name="Picture 7"/>
          <p:cNvPicPr>
            <a:picLocks noChangeAspect="1"/>
          </p:cNvPicPr>
          <p:nvPr userDrawn="1"/>
        </p:nvPicPr>
        <p:blipFill>
          <a:blip r:embed="rId14"/>
          <a:stretch>
            <a:fillRect/>
          </a:stretch>
        </p:blipFill>
        <p:spPr>
          <a:xfrm>
            <a:off x="0" y="0"/>
            <a:ext cx="9144000" cy="336656"/>
          </a:xfrm>
          <a:prstGeom prst="rect">
            <a:avLst/>
          </a:prstGeom>
        </p:spPr>
      </p:pic>
      <p:pic>
        <p:nvPicPr>
          <p:cNvPr id="9" name="Picture 8"/>
          <p:cNvPicPr>
            <a:picLocks noChangeAspect="1"/>
          </p:cNvPicPr>
          <p:nvPr userDrawn="1"/>
        </p:nvPicPr>
        <p:blipFill>
          <a:blip r:embed="rId15"/>
          <a:stretch>
            <a:fillRect/>
          </a:stretch>
        </p:blipFill>
        <p:spPr>
          <a:xfrm>
            <a:off x="0" y="0"/>
            <a:ext cx="381000" cy="6489700"/>
          </a:xfrm>
          <a:prstGeom prst="rect">
            <a:avLst/>
          </a:prstGeom>
        </p:spPr>
      </p:pic>
      <p:pic>
        <p:nvPicPr>
          <p:cNvPr id="10" name="Picture 9"/>
          <p:cNvPicPr>
            <a:picLocks noChangeAspect="1"/>
          </p:cNvPicPr>
          <p:nvPr userDrawn="1"/>
        </p:nvPicPr>
        <p:blipFill>
          <a:blip r:embed="rId15"/>
          <a:stretch>
            <a:fillRect/>
          </a:stretch>
        </p:blipFill>
        <p:spPr>
          <a:xfrm>
            <a:off x="8777766" y="0"/>
            <a:ext cx="381000" cy="6489700"/>
          </a:xfrm>
          <a:prstGeom prst="rect">
            <a:avLst/>
          </a:prstGeom>
        </p:spPr>
      </p:pic>
    </p:spTree>
    <p:extLst>
      <p:ext uri="{BB962C8B-B14F-4D97-AF65-F5344CB8AC3E}">
        <p14:creationId xmlns:p14="http://schemas.microsoft.com/office/powerpoint/2010/main" val="29340351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hyperlink" Target="https://www.giustizia.it/giustizia/it/mg_2_19_3.page;jsessionid=aJS8Xz0H2muv9ItzcrcV+ctu?previsiousPage=mg_2_19#r1a" TargetMode="Externa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hyperlink" Target="https://www.giustizia.it/giustizia/it/mg_2_19_3.page;jsessionid=aJS8Xz0H2muv9ItzcrcV+ctu?previsiousPage=mg_2_19#r1g" TargetMode="External"/><Relationship Id="rId2" Type="http://schemas.openxmlformats.org/officeDocument/2006/relationships/hyperlink" Target="https://www.giustizia.it/giustizia/it/mg_2_19_3.page;jsessionid=aJS8Xz0H2muv9ItzcrcV+ctu?previsiousPage=mg_2_19#r1f" TargetMode="External"/><Relationship Id="rId1" Type="http://schemas.openxmlformats.org/officeDocument/2006/relationships/slideLayout" Target="../slideLayouts/slideLayout1.xml"/><Relationship Id="rId6" Type="http://schemas.openxmlformats.org/officeDocument/2006/relationships/hyperlink" Target="https://www.giustizia.it/giustizia/it/mg_2_19_3.page;jsessionid=aJS8Xz0H2muv9ItzcrcV+ctu?previsiousPage=mg_2_19#r1l" TargetMode="External"/><Relationship Id="rId5" Type="http://schemas.openxmlformats.org/officeDocument/2006/relationships/hyperlink" Target="https://www.giustizia.it/giustizia/it/mg_2_19_3.page;jsessionid=aJS8Xz0H2muv9ItzcrcV+ctu?previsiousPage=mg_2_19#r1i" TargetMode="External"/><Relationship Id="rId4" Type="http://schemas.openxmlformats.org/officeDocument/2006/relationships/hyperlink" Target="https://www.giustizia.it/giustizia/it/mg_2_19_3.page;jsessionid=aJS8Xz0H2muv9ItzcrcV+ctu?previsiousPage=mg_2_19#r1h"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hyperlink" Target="https://www.giustizia.it/giustizia/it/mg_2_19_1_7.page?previsiousPage=mg_1_12_1" TargetMode="External"/><Relationship Id="rId13" Type="http://schemas.openxmlformats.org/officeDocument/2006/relationships/hyperlink" Target="https://www.giustizia.it/giustizia/it/mg_2_19_1_12.page?previsiousPage=mg_1_12_1" TargetMode="External"/><Relationship Id="rId18" Type="http://schemas.openxmlformats.org/officeDocument/2006/relationships/hyperlink" Target="https://www.giustizia.it/giustizia/it/mg_2_19_1_17.page?previsiousPage=mg_1_12_1" TargetMode="External"/><Relationship Id="rId3" Type="http://schemas.openxmlformats.org/officeDocument/2006/relationships/hyperlink" Target="https://www.giustizia.it/giustizia/it/mg_2_19_1_2.page?previsiousPage=mg_1_12_1" TargetMode="External"/><Relationship Id="rId7" Type="http://schemas.openxmlformats.org/officeDocument/2006/relationships/hyperlink" Target="https://www.giustizia.it/giustizia/it/mg_2_19_1_6.page?previsiousPage=mg_1_12_1" TargetMode="External"/><Relationship Id="rId12" Type="http://schemas.openxmlformats.org/officeDocument/2006/relationships/hyperlink" Target="https://www.giustizia.it/giustizia/it/mg_2_19_1_11.page?previsiousPage=mg_1_12_1" TargetMode="External"/><Relationship Id="rId17" Type="http://schemas.openxmlformats.org/officeDocument/2006/relationships/hyperlink" Target="https://www.giustizia.it/giustizia/it/mg_2_19_1_16.page?previsiousPage=mg_1_12_1" TargetMode="External"/><Relationship Id="rId2" Type="http://schemas.openxmlformats.org/officeDocument/2006/relationships/hyperlink" Target="https://www.giustizia.it/giustizia/it/mg_2_19_1_1.page?previsiousPage=mg_1_12_1" TargetMode="External"/><Relationship Id="rId16" Type="http://schemas.openxmlformats.org/officeDocument/2006/relationships/hyperlink" Target="https://www.giustizia.it/giustizia/it/mg_2_19_1_15.page?previsiousPage=mg_1_12_1" TargetMode="External"/><Relationship Id="rId1" Type="http://schemas.openxmlformats.org/officeDocument/2006/relationships/slideLayout" Target="../slideLayouts/slideLayout1.xml"/><Relationship Id="rId6" Type="http://schemas.openxmlformats.org/officeDocument/2006/relationships/hyperlink" Target="https://www.giustizia.it/giustizia/it/mg_2_19_1_5.page?previsiousPage=mg_1_12_1" TargetMode="External"/><Relationship Id="rId11" Type="http://schemas.openxmlformats.org/officeDocument/2006/relationships/hyperlink" Target="https://www.giustizia.it/giustizia/it/mg_2_19_1_10.page?previsiousPage=mg_1_12_1" TargetMode="External"/><Relationship Id="rId5" Type="http://schemas.openxmlformats.org/officeDocument/2006/relationships/hyperlink" Target="https://www.giustizia.it/giustizia/it/mg_2_19_1_4.page?previsiousPage=mg_1_12_1" TargetMode="External"/><Relationship Id="rId15" Type="http://schemas.openxmlformats.org/officeDocument/2006/relationships/hyperlink" Target="https://www.giustizia.it/giustizia/it/mg_2_19_1_14.page?previsiousPage=mg_1_12_1" TargetMode="External"/><Relationship Id="rId10" Type="http://schemas.openxmlformats.org/officeDocument/2006/relationships/hyperlink" Target="https://www.giustizia.it/giustizia/it/mg_2_19_1_9.page?previsiousPage=mg_1_12_1" TargetMode="External"/><Relationship Id="rId19" Type="http://schemas.openxmlformats.org/officeDocument/2006/relationships/hyperlink" Target="https://www.giustizia.it/giustizia/it/mg_2_19_1_18.page?previsiousPage=mg_1_12_1" TargetMode="External"/><Relationship Id="rId4" Type="http://schemas.openxmlformats.org/officeDocument/2006/relationships/hyperlink" Target="https://www.giustizia.it/giustizia/it/mg_2_19_1_3.page?previsiousPage=mg_1_12_1" TargetMode="External"/><Relationship Id="rId9" Type="http://schemas.openxmlformats.org/officeDocument/2006/relationships/hyperlink" Target="https://www.giustizia.it/giustizia/it/mg_2_19_1_8.page?previsiousPage=mg_1_12_1" TargetMode="External"/><Relationship Id="rId14" Type="http://schemas.openxmlformats.org/officeDocument/2006/relationships/hyperlink" Target="https://www.giustizia.it/giustizia/it/mg_2_19_1_13.page?previsiousPage=mg_1_12_1"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www.google.it/url?sa=i&amp;rct=j&amp;q=&amp;esrc=s&amp;frm=1&amp;source=images&amp;cd=&amp;cad=rja&amp;uact=8&amp;ved=0ahUKEwig-dOJ9NjKAhWLPxQKHZRNCGQQjRwIBw&amp;url=http://news.fidelityhouse.eu/viaggi/duomo-di-milano-60674.html&amp;psig=AFQjCNHz8QIUfs8qjsfhygUPLh4Z3sPZyA&amp;ust=1454496539479668"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p:cNvSpPr>
            <a:spLocks noGrp="1"/>
          </p:cNvSpPr>
          <p:nvPr>
            <p:ph type="subTitle" idx="1"/>
          </p:nvPr>
        </p:nvSpPr>
        <p:spPr>
          <a:xfrm>
            <a:off x="287524" y="457200"/>
            <a:ext cx="8568952" cy="3024336"/>
          </a:xfrm>
        </p:spPr>
        <p:txBody>
          <a:bodyPr>
            <a:normAutofit/>
          </a:bodyPr>
          <a:lstStyle/>
          <a:p>
            <a:pPr algn="ctr"/>
            <a:endParaRPr lang="it-IT" sz="3200" b="1" dirty="0" smtClean="0">
              <a:latin typeface="Times New Roman" pitchFamily="18" charset="0"/>
              <a:cs typeface="Times New Roman" pitchFamily="18" charset="0"/>
            </a:endParaRPr>
          </a:p>
          <a:p>
            <a:pPr algn="ctr"/>
            <a:r>
              <a:rPr lang="it-IT" sz="4000" b="1" dirty="0" smtClean="0">
                <a:solidFill>
                  <a:schemeClr val="tx1"/>
                </a:solidFill>
                <a:latin typeface="Century Gothic" panose="020B0502020202020204" pitchFamily="34" charset="0"/>
                <a:cs typeface="Times New Roman" pitchFamily="18" charset="0"/>
              </a:rPr>
              <a:t>La rete regionale dei servizi sanitari penitenziari della </a:t>
            </a:r>
            <a:r>
              <a:rPr lang="it-IT" sz="4000" b="1" dirty="0" smtClean="0">
                <a:solidFill>
                  <a:schemeClr val="tx1"/>
                </a:solidFill>
                <a:latin typeface="Century Gothic" panose="020B0502020202020204" pitchFamily="34" charset="0"/>
                <a:cs typeface="Times New Roman" pitchFamily="18" charset="0"/>
              </a:rPr>
              <a:t>Lombardia</a:t>
            </a:r>
            <a:endParaRPr lang="it-IT" sz="4000" b="1" dirty="0" smtClean="0">
              <a:solidFill>
                <a:schemeClr val="tx1"/>
              </a:solidFill>
              <a:latin typeface="Century Gothic" panose="020B0502020202020204" pitchFamily="34" charset="0"/>
              <a:cs typeface="Times New Roman" pitchFamily="18" charset="0"/>
            </a:endParaRPr>
          </a:p>
        </p:txBody>
      </p:sp>
      <p:sp>
        <p:nvSpPr>
          <p:cNvPr id="4" name="Segnaposto numero diapositiva 3"/>
          <p:cNvSpPr>
            <a:spLocks noGrp="1"/>
          </p:cNvSpPr>
          <p:nvPr>
            <p:ph type="sldNum" sz="quarter" idx="12"/>
          </p:nvPr>
        </p:nvSpPr>
        <p:spPr>
          <a:xfrm>
            <a:off x="5818094" y="5190938"/>
            <a:ext cx="2321859" cy="501650"/>
          </a:xfrm>
        </p:spPr>
        <p:txBody>
          <a:bodyPr/>
          <a:lstStyle/>
          <a:p>
            <a:r>
              <a:rPr lang="it-IT" sz="1200" b="1" dirty="0" smtClean="0"/>
              <a:t>Franco Milani</a:t>
            </a:r>
          </a:p>
          <a:p>
            <a:r>
              <a:rPr lang="it-IT" sz="1200" dirty="0" smtClean="0"/>
              <a:t>DG Welfare – Regione Lombardia</a:t>
            </a:r>
            <a:endParaRPr lang="it-IT" sz="1200" dirty="0"/>
          </a:p>
        </p:txBody>
      </p:sp>
      <p:sp>
        <p:nvSpPr>
          <p:cNvPr id="6"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0" numCol="1" anchor="ctr" anchorCtr="0" compatLnSpc="1">
            <a:prstTxWarp prst="textNoShape">
              <a:avLst/>
            </a:prstTxWarp>
            <a:spAutoFit/>
          </a:bodyPr>
          <a:lstStyle/>
          <a:p>
            <a:endParaRPr lang="it-IT"/>
          </a:p>
        </p:txBody>
      </p:sp>
      <p:sp>
        <p:nvSpPr>
          <p:cNvPr id="10" name="Titolo 9"/>
          <p:cNvSpPr>
            <a:spLocks noGrp="1"/>
          </p:cNvSpPr>
          <p:nvPr>
            <p:ph type="ctrTitle"/>
          </p:nvPr>
        </p:nvSpPr>
        <p:spPr>
          <a:xfrm>
            <a:off x="1115616" y="1354137"/>
            <a:ext cx="7848600" cy="1927225"/>
          </a:xfrm>
        </p:spPr>
        <p:txBody>
          <a:bodyPr/>
          <a:lstStyle/>
          <a:p>
            <a:r>
              <a:rPr lang="it-IT" sz="1100" i="1" dirty="0" smtClean="0"/>
              <a:t>	</a:t>
            </a:r>
            <a:endParaRPr lang="it-IT" dirty="0"/>
          </a:p>
        </p:txBody>
      </p:sp>
    </p:spTree>
    <p:extLst>
      <p:ext uri="{BB962C8B-B14F-4D97-AF65-F5344CB8AC3E}">
        <p14:creationId xmlns:p14="http://schemas.microsoft.com/office/powerpoint/2010/main" val="5407131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999075" y="1441993"/>
            <a:ext cx="7416824" cy="2794611"/>
          </a:xfrm>
          <a:prstGeom prst="rect">
            <a:avLst/>
          </a:prstGeom>
        </p:spPr>
        <p:txBody>
          <a:bodyPr wrap="square">
            <a:spAutoFit/>
          </a:bodyPr>
          <a:lstStyle/>
          <a:p>
            <a:pPr algn="ctr">
              <a:lnSpc>
                <a:spcPct val="115000"/>
              </a:lnSpc>
              <a:spcAft>
                <a:spcPts val="600"/>
              </a:spcAft>
            </a:pPr>
            <a:r>
              <a:rPr lang="it-IT" sz="3600" b="1" i="1" kern="50" dirty="0" err="1" smtClean="0">
                <a:latin typeface="Calibri" panose="020F0502020204030204" pitchFamily="34" charset="0"/>
                <a:ea typeface="Times New Roman" panose="02020603050405020304" pitchFamily="18" charset="0"/>
                <a:cs typeface="Times New Roman" panose="02020603050405020304" pitchFamily="18" charset="0"/>
              </a:rPr>
              <a:t>Dgr</a:t>
            </a:r>
            <a:r>
              <a:rPr lang="it-IT" sz="3600" b="1" i="1" kern="50" dirty="0" smtClean="0">
                <a:latin typeface="Calibri" panose="020F0502020204030204" pitchFamily="34" charset="0"/>
                <a:ea typeface="Times New Roman" panose="02020603050405020304" pitchFamily="18" charset="0"/>
                <a:cs typeface="Times New Roman" panose="02020603050405020304" pitchFamily="18" charset="0"/>
              </a:rPr>
              <a:t> </a:t>
            </a:r>
            <a:r>
              <a:rPr lang="it-IT" sz="3600" b="1" i="1" kern="50" dirty="0" err="1" smtClean="0">
                <a:latin typeface="Calibri" panose="020F0502020204030204" pitchFamily="34" charset="0"/>
                <a:ea typeface="Times New Roman" panose="02020603050405020304" pitchFamily="18" charset="0"/>
                <a:cs typeface="Times New Roman" panose="02020603050405020304" pitchFamily="18" charset="0"/>
              </a:rPr>
              <a:t>n.X</a:t>
            </a:r>
            <a:r>
              <a:rPr lang="it-IT" sz="3600" b="1" i="1" kern="50" dirty="0" smtClean="0">
                <a:latin typeface="Calibri" panose="020F0502020204030204" pitchFamily="34" charset="0"/>
                <a:ea typeface="Times New Roman" panose="02020603050405020304" pitchFamily="18" charset="0"/>
                <a:cs typeface="Times New Roman" panose="02020603050405020304" pitchFamily="18" charset="0"/>
              </a:rPr>
              <a:t> </a:t>
            </a:r>
            <a:r>
              <a:rPr lang="it-IT" sz="3600" b="1" i="1" kern="50" dirty="0">
                <a:latin typeface="Calibri" panose="020F0502020204030204" pitchFamily="34" charset="0"/>
                <a:ea typeface="Times New Roman" panose="02020603050405020304" pitchFamily="18" charset="0"/>
                <a:cs typeface="Times New Roman" panose="02020603050405020304" pitchFamily="18" charset="0"/>
              </a:rPr>
              <a:t>/4716  </a:t>
            </a:r>
            <a:r>
              <a:rPr lang="it-IT" sz="3600" b="1" i="1" kern="50" dirty="0" smtClean="0">
                <a:latin typeface="Calibri" panose="020F0502020204030204" pitchFamily="34" charset="0"/>
                <a:ea typeface="Times New Roman" panose="02020603050405020304" pitchFamily="18" charset="0"/>
                <a:cs typeface="Times New Roman" panose="02020603050405020304" pitchFamily="18" charset="0"/>
              </a:rPr>
              <a:t>13 </a:t>
            </a:r>
            <a:r>
              <a:rPr lang="it-IT" sz="3600" b="1" i="1" kern="50" dirty="0">
                <a:latin typeface="Calibri" panose="020F0502020204030204" pitchFamily="34" charset="0"/>
                <a:ea typeface="Times New Roman" panose="02020603050405020304" pitchFamily="18" charset="0"/>
                <a:cs typeface="Times New Roman" panose="02020603050405020304" pitchFamily="18" charset="0"/>
              </a:rPr>
              <a:t>gennaio 2016 </a:t>
            </a:r>
            <a:endParaRPr lang="it-IT" sz="3600" b="1" i="1" kern="50" dirty="0" smtClean="0">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spcAft>
                <a:spcPts val="600"/>
              </a:spcAft>
            </a:pPr>
            <a:r>
              <a:rPr lang="it-IT" sz="3600" b="1" i="1" kern="50" dirty="0" smtClean="0">
                <a:latin typeface="Calibri" panose="020F0502020204030204" pitchFamily="34" charset="0"/>
                <a:ea typeface="Times New Roman" panose="02020603050405020304" pitchFamily="18" charset="0"/>
                <a:cs typeface="Times New Roman" panose="02020603050405020304" pitchFamily="18" charset="0"/>
              </a:rPr>
              <a:t>RETE </a:t>
            </a:r>
            <a:r>
              <a:rPr lang="it-IT" sz="3600" b="1" i="1" kern="50" dirty="0" smtClean="0">
                <a:latin typeface="Calibri" panose="020F0502020204030204" pitchFamily="34" charset="0"/>
                <a:ea typeface="Times New Roman" panose="02020603050405020304" pitchFamily="18" charset="0"/>
                <a:cs typeface="Times New Roman" panose="02020603050405020304" pitchFamily="18" charset="0"/>
              </a:rPr>
              <a:t>DEI SERVIZI SANITARI PENITENZIARI</a:t>
            </a:r>
          </a:p>
          <a:p>
            <a:pPr algn="ctr">
              <a:lnSpc>
                <a:spcPct val="115000"/>
              </a:lnSpc>
              <a:spcAft>
                <a:spcPts val="600"/>
              </a:spcAft>
            </a:pPr>
            <a:r>
              <a:rPr lang="it-IT" sz="3600" b="1" i="1" kern="50" dirty="0" smtClean="0">
                <a:latin typeface="Calibri" panose="020F0502020204030204" pitchFamily="34" charset="0"/>
                <a:ea typeface="Times New Roman" panose="02020603050405020304" pitchFamily="18" charset="0"/>
                <a:cs typeface="Times New Roman" panose="02020603050405020304" pitchFamily="18" charset="0"/>
              </a:rPr>
              <a:t>REGIONE LOMBARDIA </a:t>
            </a:r>
            <a:endParaRPr lang="it-IT" sz="3600" b="1" i="1" kern="50" dirty="0">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236294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76437" y="1414029"/>
            <a:ext cx="8129681" cy="4416594"/>
          </a:xfrm>
          <a:prstGeom prst="rect">
            <a:avLst/>
          </a:prstGeom>
        </p:spPr>
        <p:txBody>
          <a:bodyPr wrap="square">
            <a:spAutoFit/>
          </a:bodyPr>
          <a:lstStyle/>
          <a:p>
            <a:pPr marL="342900" lvl="0" indent="-342900" algn="just">
              <a:lnSpc>
                <a:spcPct val="115000"/>
              </a:lnSpc>
              <a:spcAft>
                <a:spcPts val="600"/>
              </a:spcAft>
              <a:buFont typeface="+mj-lt"/>
              <a:buAutoNum type="arabicPeriod"/>
              <a:tabLst>
                <a:tab pos="270510" algn="l"/>
                <a:tab pos="457200" algn="l"/>
              </a:tabLst>
            </a:pPr>
            <a:r>
              <a:rPr lang="it-IT" sz="2400" b="1" u="sng" kern="50" dirty="0" smtClean="0">
                <a:ea typeface="Times New Roman" panose="02020603050405020304" pitchFamily="18" charset="0"/>
                <a:cs typeface="Times New Roman" panose="02020603050405020304" pitchFamily="18" charset="0"/>
              </a:rPr>
              <a:t>Strutture </a:t>
            </a:r>
            <a:r>
              <a:rPr lang="it-IT" sz="2400" b="1" u="sng" kern="50" dirty="0">
                <a:ea typeface="Times New Roman" panose="02020603050405020304" pitchFamily="18" charset="0"/>
                <a:cs typeface="Times New Roman" panose="02020603050405020304" pitchFamily="18" charset="0"/>
              </a:rPr>
              <a:t>con Servizio Medico di Base (SMB ) </a:t>
            </a:r>
            <a:endParaRPr lang="it-IT" sz="2400" dirty="0">
              <a:ea typeface="Calibri" panose="020F0502020204030204" pitchFamily="34" charset="0"/>
              <a:cs typeface="Times New Roman" panose="02020603050405020304" pitchFamily="18" charset="0"/>
            </a:endParaRPr>
          </a:p>
          <a:p>
            <a:pPr indent="228600" algn="just">
              <a:lnSpc>
                <a:spcPct val="115000"/>
              </a:lnSpc>
              <a:spcAft>
                <a:spcPts val="0"/>
              </a:spcAft>
            </a:pPr>
            <a:r>
              <a:rPr lang="it-IT" sz="2400" dirty="0">
                <a:ea typeface="Times New Roman" panose="02020603050405020304" pitchFamily="18" charset="0"/>
                <a:cs typeface="Times New Roman" panose="02020603050405020304" pitchFamily="18" charset="0"/>
              </a:rPr>
              <a:t>E’ la </a:t>
            </a:r>
            <a:r>
              <a:rPr lang="it-IT" sz="2400" u="sng" dirty="0">
                <a:ea typeface="Times New Roman" panose="02020603050405020304" pitchFamily="18" charset="0"/>
                <a:cs typeface="Times New Roman" panose="02020603050405020304" pitchFamily="18" charset="0"/>
              </a:rPr>
              <a:t>tipologia di servizio più semplice </a:t>
            </a:r>
            <a:r>
              <a:rPr lang="it-IT" sz="2400" dirty="0">
                <a:ea typeface="Times New Roman" panose="02020603050405020304" pitchFamily="18" charset="0"/>
                <a:cs typeface="Times New Roman" panose="02020603050405020304" pitchFamily="18" charset="0"/>
              </a:rPr>
              <a:t>attivata nelle strutture penitenziarie con </a:t>
            </a:r>
            <a:r>
              <a:rPr lang="it-IT" sz="2400" u="sng" dirty="0">
                <a:ea typeface="Times New Roman" panose="02020603050405020304" pitchFamily="18" charset="0"/>
                <a:cs typeface="Times New Roman" panose="02020603050405020304" pitchFamily="18" charset="0"/>
              </a:rPr>
              <a:t>popolazione detenuta riconosciuta in buone condizioni generali di salute</a:t>
            </a:r>
            <a:r>
              <a:rPr lang="it-IT" sz="2400" dirty="0">
                <a:ea typeface="Times New Roman" panose="02020603050405020304" pitchFamily="18" charset="0"/>
                <a:cs typeface="Times New Roman" panose="02020603050405020304" pitchFamily="18" charset="0"/>
              </a:rPr>
              <a:t>. Essa offre in via continuativa e per fasce orarie, prestazioni di medicina di base e assistenza infermieristica nonché ordinariamente prestazioni di medicina specialistica (odontoiatria, cardiologia, psichiatria, malattie infettive),  la presa in carico di pazienti con problematiche inerenti alle patologie da dipendenza o altre che presuppongono una presa in carico a lungo termine.</a:t>
            </a:r>
            <a:endParaRPr lang="it-IT" sz="2400" dirty="0">
              <a:effectLst/>
              <a:ea typeface="Calibri" panose="020F0502020204030204" pitchFamily="34" charset="0"/>
              <a:cs typeface="Times New Roman" panose="02020603050405020304" pitchFamily="18" charset="0"/>
            </a:endParaRPr>
          </a:p>
        </p:txBody>
      </p:sp>
      <p:sp>
        <p:nvSpPr>
          <p:cNvPr id="4" name="Titolo 19"/>
          <p:cNvSpPr txBox="1">
            <a:spLocks/>
          </p:cNvSpPr>
          <p:nvPr/>
        </p:nvSpPr>
        <p:spPr>
          <a:xfrm>
            <a:off x="376518" y="308590"/>
            <a:ext cx="8229600" cy="72008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it-IT" sz="2800" b="1" dirty="0"/>
              <a:t>Classificazione dei Servizi Sanitari </a:t>
            </a:r>
            <a:r>
              <a:rPr lang="it-IT" sz="2800" b="1" dirty="0" smtClean="0"/>
              <a:t>Penitenziari</a:t>
            </a:r>
            <a:endParaRPr lang="it-IT" sz="2800" b="1" dirty="0"/>
          </a:p>
        </p:txBody>
      </p:sp>
    </p:spTree>
    <p:extLst>
      <p:ext uri="{BB962C8B-B14F-4D97-AF65-F5344CB8AC3E}">
        <p14:creationId xmlns:p14="http://schemas.microsoft.com/office/powerpoint/2010/main" val="42384313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674894" y="765865"/>
            <a:ext cx="7776864" cy="3888052"/>
          </a:xfrm>
          <a:prstGeom prst="rect">
            <a:avLst/>
          </a:prstGeom>
        </p:spPr>
        <p:txBody>
          <a:bodyPr wrap="square">
            <a:spAutoFit/>
          </a:bodyPr>
          <a:lstStyle/>
          <a:p>
            <a:pPr algn="just">
              <a:lnSpc>
                <a:spcPct val="115000"/>
              </a:lnSpc>
              <a:spcAft>
                <a:spcPts val="0"/>
              </a:spcAft>
            </a:pPr>
            <a:r>
              <a:rPr lang="it-IT" sz="2400" dirty="0" smtClean="0">
                <a:latin typeface="+mj-lt"/>
                <a:ea typeface="Times New Roman" panose="02020603050405020304" pitchFamily="18" charset="0"/>
                <a:cs typeface="Times New Roman" panose="02020603050405020304" pitchFamily="18" charset="0"/>
              </a:rPr>
              <a:t>Le </a:t>
            </a:r>
            <a:r>
              <a:rPr lang="it-IT" sz="2400" dirty="0">
                <a:latin typeface="+mj-lt"/>
                <a:ea typeface="Times New Roman" panose="02020603050405020304" pitchFamily="18" charset="0"/>
                <a:cs typeface="Times New Roman" panose="02020603050405020304" pitchFamily="18" charset="0"/>
              </a:rPr>
              <a:t>prestazioni delle altre branche specialistiche sono garantite, all’interno dell’Istituto penitenziario o presso i servizi dell’Azienda Sanitaria secondo le esigenze delle persone detenute e l’organizzazione aziendale. Il servizio notturno, prefestivo e festivo è a chiamata ed è garantito dal servizio di continuità assistenziale del territorio, al bisogno o secondo le modalità previste dalle Aziende Sanitarie, evitando condizioni peggiorative rispetto alla attuale erogazione di servizi. </a:t>
            </a:r>
            <a:endParaRPr lang="it-IT" sz="24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995240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505145" y="669287"/>
            <a:ext cx="8064896" cy="4410438"/>
          </a:xfrm>
          <a:prstGeom prst="rect">
            <a:avLst/>
          </a:prstGeom>
        </p:spPr>
        <p:txBody>
          <a:bodyPr wrap="square">
            <a:spAutoFit/>
          </a:bodyPr>
          <a:lstStyle/>
          <a:p>
            <a:pPr indent="228600" algn="just">
              <a:lnSpc>
                <a:spcPct val="115000"/>
              </a:lnSpc>
              <a:spcAft>
                <a:spcPts val="0"/>
              </a:spcAft>
            </a:pPr>
            <a:r>
              <a:rPr lang="it-IT" sz="2400" dirty="0">
                <a:ea typeface="Times New Roman" panose="02020603050405020304" pitchFamily="18" charset="0"/>
                <a:cs typeface="Times New Roman" panose="02020603050405020304" pitchFamily="18" charset="0"/>
              </a:rPr>
              <a:t>Il servizio svolge attività sanitaria di promozione della salute, diagnosi e cura di patologie o </a:t>
            </a:r>
            <a:r>
              <a:rPr lang="it-IT" sz="2400" dirty="0" err="1">
                <a:ea typeface="Times New Roman" panose="02020603050405020304" pitchFamily="18" charset="0"/>
                <a:cs typeface="Times New Roman" panose="02020603050405020304" pitchFamily="18" charset="0"/>
              </a:rPr>
              <a:t>comorbilità</a:t>
            </a:r>
            <a:r>
              <a:rPr lang="it-IT" sz="2400" dirty="0">
                <a:ea typeface="Times New Roman" panose="02020603050405020304" pitchFamily="18" charset="0"/>
                <a:cs typeface="Times New Roman" panose="02020603050405020304" pitchFamily="18" charset="0"/>
              </a:rPr>
              <a:t> di basso impatto assistenziale. Garantisce, inoltre l’esecuzione dei test di screening previsti per l’intera popolazione (pap-test, mammografia e sangue occulto nelle feci) anche attraverso le articolazioni territoriali delle ASL.</a:t>
            </a:r>
            <a:endParaRPr lang="it-IT" sz="2400" dirty="0">
              <a:ea typeface="Calibri" panose="020F0502020204030204" pitchFamily="34" charset="0"/>
              <a:cs typeface="Times New Roman" panose="02020603050405020304" pitchFamily="18" charset="0"/>
            </a:endParaRPr>
          </a:p>
          <a:p>
            <a:pPr indent="228600" algn="just">
              <a:lnSpc>
                <a:spcPct val="115000"/>
              </a:lnSpc>
              <a:spcAft>
                <a:spcPts val="0"/>
              </a:spcAft>
            </a:pPr>
            <a:r>
              <a:rPr lang="it-IT" sz="2400" b="1" i="1" dirty="0">
                <a:ea typeface="Times New Roman" panose="02020603050405020304" pitchFamily="18" charset="0"/>
                <a:cs typeface="Times New Roman" panose="02020603050405020304" pitchFamily="18" charset="0"/>
              </a:rPr>
              <a:t>Attengono alla tipologia  SMB i seguenti Istituti: C.R. Brescia “</a:t>
            </a:r>
            <a:r>
              <a:rPr lang="it-IT" sz="2400" b="1" i="1" dirty="0" err="1">
                <a:ea typeface="Times New Roman" panose="02020603050405020304" pitchFamily="18" charset="0"/>
                <a:cs typeface="Times New Roman" panose="02020603050405020304" pitchFamily="18" charset="0"/>
              </a:rPr>
              <a:t>Verziano</a:t>
            </a:r>
            <a:r>
              <a:rPr lang="it-IT" sz="2400" b="1" i="1" dirty="0">
                <a:ea typeface="Times New Roman" panose="02020603050405020304" pitchFamily="18" charset="0"/>
                <a:cs typeface="Times New Roman" panose="02020603050405020304" pitchFamily="18" charset="0"/>
              </a:rPr>
              <a:t>”, C.C. Lodi, C.C. Varese, C.C. Lecco, C.C. Mantova, C.C. Sondrio.</a:t>
            </a:r>
            <a:endParaRPr lang="it-IT" sz="2400" b="1" i="1" dirty="0">
              <a:ea typeface="Calibri" panose="020F0502020204030204" pitchFamily="34" charset="0"/>
              <a:cs typeface="Times New Roman" panose="02020603050405020304" pitchFamily="18" charset="0"/>
            </a:endParaRPr>
          </a:p>
          <a:p>
            <a:pPr algn="just">
              <a:lnSpc>
                <a:spcPct val="115000"/>
              </a:lnSpc>
              <a:spcAft>
                <a:spcPts val="600"/>
              </a:spcAft>
            </a:pPr>
            <a:r>
              <a:rPr lang="it-IT" sz="2800" kern="50" dirty="0">
                <a:latin typeface="Times New Roman" panose="02020603050405020304" pitchFamily="18" charset="0"/>
                <a:ea typeface="Times New Roman" panose="02020603050405020304" pitchFamily="18" charset="0"/>
                <a:cs typeface="Times New Roman" panose="02020603050405020304" pitchFamily="18" charset="0"/>
              </a:rPr>
              <a:t> </a:t>
            </a:r>
            <a:endParaRPr lang="it-IT" sz="2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808617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591671" y="567772"/>
            <a:ext cx="7978588" cy="5613845"/>
          </a:xfrm>
          <a:prstGeom prst="rect">
            <a:avLst/>
          </a:prstGeom>
        </p:spPr>
        <p:txBody>
          <a:bodyPr wrap="square">
            <a:spAutoFit/>
          </a:bodyPr>
          <a:lstStyle/>
          <a:p>
            <a:pPr lvl="0" algn="just">
              <a:lnSpc>
                <a:spcPct val="115000"/>
              </a:lnSpc>
              <a:spcAft>
                <a:spcPts val="600"/>
              </a:spcAft>
              <a:tabLst>
                <a:tab pos="270510" algn="l"/>
                <a:tab pos="457200" algn="l"/>
              </a:tabLst>
            </a:pPr>
            <a:r>
              <a:rPr lang="it-IT" sz="2400" b="1" u="sng" kern="50" dirty="0" smtClean="0">
                <a:latin typeface="Times New Roman" panose="02020603050405020304" pitchFamily="18" charset="0"/>
                <a:ea typeface="Times New Roman" panose="02020603050405020304" pitchFamily="18" charset="0"/>
                <a:cs typeface="Times New Roman" panose="02020603050405020304" pitchFamily="18" charset="0"/>
              </a:rPr>
              <a:t>2. Strutture </a:t>
            </a:r>
            <a:r>
              <a:rPr lang="it-IT" sz="2400" b="1" u="sng" kern="50" dirty="0">
                <a:latin typeface="Times New Roman" panose="02020603050405020304" pitchFamily="18" charset="0"/>
                <a:ea typeface="Times New Roman" panose="02020603050405020304" pitchFamily="18" charset="0"/>
                <a:cs typeface="Times New Roman" panose="02020603050405020304" pitchFamily="18" charset="0"/>
              </a:rPr>
              <a:t>con Servizio Medico </a:t>
            </a:r>
            <a:r>
              <a:rPr lang="it-IT" sz="2400" b="1" u="sng" kern="50" dirty="0" err="1">
                <a:latin typeface="Times New Roman" panose="02020603050405020304" pitchFamily="18" charset="0"/>
                <a:ea typeface="Times New Roman" panose="02020603050405020304" pitchFamily="18" charset="0"/>
                <a:cs typeface="Times New Roman" panose="02020603050405020304" pitchFamily="18" charset="0"/>
              </a:rPr>
              <a:t>Multiprofessionale</a:t>
            </a:r>
            <a:r>
              <a:rPr lang="it-IT" sz="2400" b="1" u="sng" kern="50" dirty="0">
                <a:latin typeface="Times New Roman" panose="02020603050405020304" pitchFamily="18" charset="0"/>
                <a:ea typeface="Times New Roman" panose="02020603050405020304" pitchFamily="18" charset="0"/>
                <a:cs typeface="Times New Roman" panose="02020603050405020304" pitchFamily="18" charset="0"/>
              </a:rPr>
              <a:t> Integrato (SMMI) </a:t>
            </a:r>
            <a:r>
              <a:rPr lang="it-IT" sz="2400" dirty="0" smtClean="0">
                <a:latin typeface="Times New Roman" panose="02020603050405020304" pitchFamily="18" charset="0"/>
                <a:ea typeface="Times New Roman" panose="02020603050405020304" pitchFamily="18" charset="0"/>
                <a:cs typeface="Times New Roman" panose="02020603050405020304" pitchFamily="18" charset="0"/>
              </a:rPr>
              <a:t>Questa </a:t>
            </a:r>
            <a:r>
              <a:rPr lang="it-IT" sz="2400" dirty="0">
                <a:latin typeface="Times New Roman" panose="02020603050405020304" pitchFamily="18" charset="0"/>
                <a:ea typeface="Times New Roman" panose="02020603050405020304" pitchFamily="18" charset="0"/>
                <a:cs typeface="Times New Roman" panose="02020603050405020304" pitchFamily="18" charset="0"/>
              </a:rPr>
              <a:t>tipologia di servizio si differenzia dalla precedente per la </a:t>
            </a:r>
            <a:r>
              <a:rPr lang="it-IT" sz="2400" u="sng" dirty="0">
                <a:latin typeface="Times New Roman" panose="02020603050405020304" pitchFamily="18" charset="0"/>
                <a:ea typeface="Times New Roman" panose="02020603050405020304" pitchFamily="18" charset="0"/>
                <a:cs typeface="Times New Roman" panose="02020603050405020304" pitchFamily="18" charset="0"/>
              </a:rPr>
              <a:t>presenza del personale sanitario medico e infermieristico sulle 24 ore </a:t>
            </a:r>
            <a:r>
              <a:rPr lang="it-IT" sz="2400" dirty="0">
                <a:latin typeface="Times New Roman" panose="02020603050405020304" pitchFamily="18" charset="0"/>
                <a:ea typeface="Times New Roman" panose="02020603050405020304" pitchFamily="18" charset="0"/>
                <a:cs typeface="Times New Roman" panose="02020603050405020304" pitchFamily="18" charset="0"/>
              </a:rPr>
              <a:t>secondo le specifiche esigenze degli Istituti . Oltre a quanto previsto nel “Servizio medico di base” sono garantite ordinariamente le prestazioni specialistiche (psichiatria, malattie infettive, cardiologia, odontoiatria) oltre a tutte quelle necessarie per la cura e la terapia delle altre forme morbose presenti nella struttura. In tale maniera questo servizio è in grado di fornire il monitoraggio di patologie di maggiore complessità assistenziale o di </a:t>
            </a:r>
            <a:r>
              <a:rPr lang="it-IT" sz="2400" dirty="0" err="1">
                <a:latin typeface="Times New Roman" panose="02020603050405020304" pitchFamily="18" charset="0"/>
                <a:ea typeface="Times New Roman" panose="02020603050405020304" pitchFamily="18" charset="0"/>
                <a:cs typeface="Times New Roman" panose="02020603050405020304" pitchFamily="18" charset="0"/>
              </a:rPr>
              <a:t>comorbilità</a:t>
            </a:r>
            <a:r>
              <a:rPr lang="it-IT" sz="2400" dirty="0">
                <a:latin typeface="Times New Roman" panose="02020603050405020304" pitchFamily="18" charset="0"/>
                <a:ea typeface="Times New Roman" panose="02020603050405020304" pitchFamily="18" charset="0"/>
                <a:cs typeface="Times New Roman" panose="02020603050405020304" pitchFamily="18" charset="0"/>
              </a:rPr>
              <a:t>, l’osservazione e il trattamento  post-acuzie quando non particolarmente intenso.</a:t>
            </a:r>
            <a:endParaRPr lang="it-IT"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314336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67544" y="1124744"/>
            <a:ext cx="8084785" cy="3207032"/>
          </a:xfrm>
          <a:prstGeom prst="rect">
            <a:avLst/>
          </a:prstGeom>
        </p:spPr>
        <p:txBody>
          <a:bodyPr wrap="square">
            <a:spAutoFit/>
          </a:bodyPr>
          <a:lstStyle/>
          <a:p>
            <a:pPr indent="228600" algn="just">
              <a:lnSpc>
                <a:spcPct val="115000"/>
              </a:lnSpc>
              <a:spcAft>
                <a:spcPts val="0"/>
              </a:spcAft>
            </a:pPr>
            <a:r>
              <a:rPr lang="it-IT" sz="2400" dirty="0">
                <a:latin typeface="+mj-lt"/>
                <a:ea typeface="Times New Roman" panose="02020603050405020304" pitchFamily="18" charset="0"/>
                <a:cs typeface="Times New Roman" panose="02020603050405020304" pitchFamily="18" charset="0"/>
              </a:rPr>
              <a:t>Continuano ad essere garantiti l’attività di promozione della salute, degli screening e dell’attività fisica adatta per la prevenzione delle patologie croniche. </a:t>
            </a:r>
            <a:endParaRPr lang="it-IT" sz="2400" dirty="0">
              <a:latin typeface="+mj-lt"/>
              <a:ea typeface="Calibri" panose="020F0502020204030204" pitchFamily="34" charset="0"/>
              <a:cs typeface="Times New Roman" panose="02020603050405020304" pitchFamily="18" charset="0"/>
            </a:endParaRPr>
          </a:p>
          <a:p>
            <a:pPr indent="228600" algn="just">
              <a:lnSpc>
                <a:spcPct val="115000"/>
              </a:lnSpc>
              <a:spcAft>
                <a:spcPts val="0"/>
              </a:spcAft>
            </a:pPr>
            <a:r>
              <a:rPr lang="it-IT" sz="2400" b="1" i="1" dirty="0">
                <a:latin typeface="+mj-lt"/>
                <a:ea typeface="Times New Roman" panose="02020603050405020304" pitchFamily="18" charset="0"/>
                <a:cs typeface="Times New Roman" panose="02020603050405020304" pitchFamily="18" charset="0"/>
              </a:rPr>
              <a:t>Attengono alla tipologia  SMMI i seguenti Istituti : C.C. Bergamo, C.C. Brescia,  C.R. Bollate, C.C. Cremona, C.R. Vigevano, C.C. Como, C.C. Voghera.</a:t>
            </a:r>
            <a:endParaRPr lang="it-IT" sz="2400" b="1" i="1" dirty="0">
              <a:latin typeface="+mj-lt"/>
              <a:ea typeface="Calibri" panose="020F0502020204030204" pitchFamily="34" charset="0"/>
              <a:cs typeface="Times New Roman" panose="02020603050405020304" pitchFamily="18" charset="0"/>
            </a:endParaRPr>
          </a:p>
          <a:p>
            <a:pPr algn="just">
              <a:lnSpc>
                <a:spcPct val="115000"/>
              </a:lnSpc>
              <a:spcAft>
                <a:spcPts val="600"/>
              </a:spcAft>
            </a:pPr>
            <a:r>
              <a:rPr lang="it-IT" sz="3200" b="1" i="1" kern="50" dirty="0">
                <a:latin typeface="+mj-lt"/>
                <a:ea typeface="Times New Roman" panose="02020603050405020304" pitchFamily="18" charset="0"/>
                <a:cs typeface="Times New Roman" panose="02020603050405020304" pitchFamily="18" charset="0"/>
              </a:rPr>
              <a:t> </a:t>
            </a:r>
            <a:endParaRPr lang="it-IT" sz="3200" b="1" i="1"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948130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564776" y="354423"/>
            <a:ext cx="8122024" cy="6115520"/>
          </a:xfrm>
          <a:prstGeom prst="rect">
            <a:avLst/>
          </a:prstGeom>
        </p:spPr>
        <p:txBody>
          <a:bodyPr wrap="square">
            <a:spAutoFit/>
          </a:bodyPr>
          <a:lstStyle/>
          <a:p>
            <a:pPr lvl="0" algn="just">
              <a:lnSpc>
                <a:spcPct val="115000"/>
              </a:lnSpc>
              <a:spcAft>
                <a:spcPts val="600"/>
              </a:spcAft>
              <a:tabLst>
                <a:tab pos="270510" algn="l"/>
                <a:tab pos="457200" algn="l"/>
              </a:tabLst>
            </a:pPr>
            <a:r>
              <a:rPr lang="it-IT" sz="2400" b="1" u="sng" kern="50" dirty="0" smtClean="0">
                <a:ea typeface="Times New Roman" panose="02020603050405020304" pitchFamily="18" charset="0"/>
                <a:cs typeface="Times New Roman" panose="02020603050405020304" pitchFamily="18" charset="0"/>
              </a:rPr>
              <a:t>3. Servizio </a:t>
            </a:r>
            <a:r>
              <a:rPr lang="it-IT" sz="2400" b="1" u="sng" kern="50" dirty="0">
                <a:ea typeface="Times New Roman" panose="02020603050405020304" pitchFamily="18" charset="0"/>
                <a:cs typeface="Times New Roman" panose="02020603050405020304" pitchFamily="18" charset="0"/>
              </a:rPr>
              <a:t>Medico Multi-professionale integrato con sezione specializzata (SMMPI) </a:t>
            </a:r>
            <a:endParaRPr lang="it-IT" sz="2400" dirty="0">
              <a:ea typeface="Calibri" panose="020F0502020204030204" pitchFamily="34" charset="0"/>
              <a:cs typeface="Times New Roman" panose="02020603050405020304" pitchFamily="18" charset="0"/>
            </a:endParaRPr>
          </a:p>
          <a:p>
            <a:pPr indent="228600" algn="just">
              <a:lnSpc>
                <a:spcPct val="115000"/>
              </a:lnSpc>
              <a:spcAft>
                <a:spcPts val="0"/>
              </a:spcAft>
            </a:pPr>
            <a:r>
              <a:rPr lang="it-IT" sz="2400" dirty="0">
                <a:ea typeface="Times New Roman" panose="02020603050405020304" pitchFamily="18" charset="0"/>
                <a:cs typeface="Times New Roman" panose="02020603050405020304" pitchFamily="18" charset="0"/>
              </a:rPr>
              <a:t>Questo servizio alle caratteristiche del servizio medico </a:t>
            </a:r>
            <a:r>
              <a:rPr lang="it-IT" sz="2400" dirty="0" err="1">
                <a:ea typeface="Times New Roman" panose="02020603050405020304" pitchFamily="18" charset="0"/>
                <a:cs typeface="Times New Roman" panose="02020603050405020304" pitchFamily="18" charset="0"/>
              </a:rPr>
              <a:t>multiprofessionale</a:t>
            </a:r>
            <a:r>
              <a:rPr lang="it-IT" sz="2400" dirty="0">
                <a:ea typeface="Times New Roman" panose="02020603050405020304" pitchFamily="18" charset="0"/>
                <a:cs typeface="Times New Roman" panose="02020603050405020304" pitchFamily="18" charset="0"/>
              </a:rPr>
              <a:t> integrato </a:t>
            </a:r>
            <a:r>
              <a:rPr lang="it-IT" sz="2400" u="sng" dirty="0">
                <a:ea typeface="Times New Roman" panose="02020603050405020304" pitchFamily="18" charset="0"/>
                <a:cs typeface="Times New Roman" panose="02020603050405020304" pitchFamily="18" charset="0"/>
              </a:rPr>
              <a:t>aggiunge la presenza di una sezione detentiva sanitaria specializzata</a:t>
            </a:r>
            <a:r>
              <a:rPr lang="it-IT" sz="2400" dirty="0">
                <a:ea typeface="Times New Roman" panose="02020603050405020304" pitchFamily="18" charset="0"/>
                <a:cs typeface="Times New Roman" panose="02020603050405020304" pitchFamily="18" charset="0"/>
              </a:rPr>
              <a:t>, dedicata a fornire assistenza sanitaria a detenuti affetti da specifici stati patologici, come di seguito specificato  e  per la quale dovrà essere previsto un  regolamento ad </a:t>
            </a:r>
            <a:r>
              <a:rPr lang="it-IT" sz="2400" dirty="0" smtClean="0">
                <a:ea typeface="Times New Roman" panose="02020603050405020304" pitchFamily="18" charset="0"/>
                <a:cs typeface="Times New Roman" panose="02020603050405020304" pitchFamily="18" charset="0"/>
              </a:rPr>
              <a:t>hoc. Il </a:t>
            </a:r>
            <a:r>
              <a:rPr lang="it-IT" sz="2400" dirty="0">
                <a:ea typeface="Times New Roman" panose="02020603050405020304" pitchFamily="18" charset="0"/>
                <a:cs typeface="Times New Roman" panose="02020603050405020304" pitchFamily="18" charset="0"/>
              </a:rPr>
              <a:t>personale sanitario è presente nelle 24 ore. Questi servizi potrebbero essere dotati anche di diagnostica ecografica e di personale per l’erogazione di trattamenti specialistici di medicina fisica e riabilitazione per l’erogazione di trattamenti post-acuzie. Non è prevista la cessione in uso dei relativi ambienti (stanze di detenzione) a titolo gratuito all’ASL competente. </a:t>
            </a:r>
            <a:endParaRPr lang="it-IT" sz="24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382996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350172" y="548680"/>
            <a:ext cx="8280145" cy="5767733"/>
          </a:xfrm>
          <a:prstGeom prst="rect">
            <a:avLst/>
          </a:prstGeom>
        </p:spPr>
        <p:txBody>
          <a:bodyPr wrap="square">
            <a:spAutoFit/>
          </a:bodyPr>
          <a:lstStyle/>
          <a:p>
            <a:pPr algn="just">
              <a:lnSpc>
                <a:spcPct val="115000"/>
              </a:lnSpc>
              <a:spcAft>
                <a:spcPts val="600"/>
              </a:spcAft>
              <a:tabLst>
                <a:tab pos="180340" algn="l"/>
              </a:tabLst>
            </a:pPr>
            <a:r>
              <a:rPr lang="it-IT" sz="2400" b="1" i="1" u="sng" kern="50" dirty="0">
                <a:latin typeface="+mj-lt"/>
                <a:ea typeface="Times New Roman" panose="02020603050405020304" pitchFamily="18" charset="0"/>
                <a:cs typeface="Times New Roman" panose="02020603050405020304" pitchFamily="18" charset="0"/>
              </a:rPr>
              <a:t>Le strutture con sezioni sanitarie specializzate sul territorio regionale sono:</a:t>
            </a:r>
            <a:endParaRPr lang="it-IT" sz="2400" b="1" i="1" dirty="0">
              <a:latin typeface="+mj-lt"/>
              <a:ea typeface="Calibri" panose="020F0502020204030204" pitchFamily="34" charset="0"/>
              <a:cs typeface="Times New Roman" panose="02020603050405020304" pitchFamily="18" charset="0"/>
            </a:endParaRPr>
          </a:p>
          <a:p>
            <a:pPr marL="342900" lvl="0" indent="-342900" algn="just">
              <a:lnSpc>
                <a:spcPct val="115000"/>
              </a:lnSpc>
              <a:spcAft>
                <a:spcPts val="600"/>
              </a:spcAft>
              <a:buFont typeface="Symbol" panose="05050102010706020507" pitchFamily="18" charset="2"/>
              <a:buChar char="-"/>
              <a:tabLst>
                <a:tab pos="457200" algn="l"/>
              </a:tabLst>
            </a:pPr>
            <a:r>
              <a:rPr lang="it-IT" sz="2400" b="1" i="1" kern="50" dirty="0">
                <a:latin typeface="+mj-lt"/>
                <a:ea typeface="Times New Roman" panose="02020603050405020304" pitchFamily="18" charset="0"/>
                <a:cs typeface="Times New Roman" panose="02020603050405020304" pitchFamily="18" charset="0"/>
              </a:rPr>
              <a:t>la Casa di Reclusione di Milano-Opera </a:t>
            </a:r>
            <a:r>
              <a:rPr lang="it-IT" sz="2400" kern="50" dirty="0">
                <a:latin typeface="+mj-lt"/>
                <a:ea typeface="Times New Roman" panose="02020603050405020304" pitchFamily="18" charset="0"/>
                <a:cs typeface="Times New Roman" panose="02020603050405020304" pitchFamily="18" charset="0"/>
              </a:rPr>
              <a:t>per la presenza di una sezione per detenuti con malattie infettive ai sensi dell’Accordo rep.33/CU del 15/3/2012 “Infezione da HIV e detenzione” (nr. 14 posti) . Le linee generali di gestione clinica sono condivise con l’Unità Operativa Ospedaliera di Malattie Infettive di riferimento, valorizzando l’attività delle risorse umane interne. Particolare attenzione deve essere dedicata ad evitare che si creino condizioni di segregazione del contesto;</a:t>
            </a:r>
            <a:endParaRPr lang="it-IT" sz="2400" dirty="0">
              <a:latin typeface="+mj-lt"/>
              <a:ea typeface="Calibri" panose="020F0502020204030204" pitchFamily="34" charset="0"/>
              <a:cs typeface="Times New Roman" panose="02020603050405020304" pitchFamily="18" charset="0"/>
            </a:endParaRPr>
          </a:p>
          <a:p>
            <a:pPr marL="342900" lvl="0" indent="-342900" algn="just">
              <a:lnSpc>
                <a:spcPct val="115000"/>
              </a:lnSpc>
              <a:spcAft>
                <a:spcPts val="600"/>
              </a:spcAft>
              <a:buFont typeface="Symbol" panose="05050102010706020507" pitchFamily="18" charset="2"/>
              <a:buChar char="-"/>
              <a:tabLst>
                <a:tab pos="457200" algn="l"/>
              </a:tabLst>
            </a:pPr>
            <a:r>
              <a:rPr lang="it-IT" sz="2400" b="1" i="1" kern="50" dirty="0">
                <a:latin typeface="+mj-lt"/>
                <a:ea typeface="Times New Roman" panose="02020603050405020304" pitchFamily="18" charset="0"/>
                <a:cs typeface="Times New Roman" panose="02020603050405020304" pitchFamily="18" charset="0"/>
              </a:rPr>
              <a:t>la Casa Circondariale di Mo</a:t>
            </a:r>
            <a:r>
              <a:rPr lang="it-IT" sz="2400" kern="50" dirty="0">
                <a:latin typeface="+mj-lt"/>
                <a:ea typeface="Times New Roman" panose="02020603050405020304" pitchFamily="18" charset="0"/>
                <a:cs typeface="Times New Roman" panose="02020603050405020304" pitchFamily="18" charset="0"/>
              </a:rPr>
              <a:t>nza per la presenza di una sezione dedicata all’Osservazione Psichiatrica ai sensi dell’art. 112 D.P.R. 230/2000 (nr. 5 posti);</a:t>
            </a:r>
            <a:endParaRPr lang="it-IT" sz="24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609840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375386" y="472601"/>
            <a:ext cx="8311414" cy="5537670"/>
          </a:xfrm>
          <a:prstGeom prst="rect">
            <a:avLst/>
          </a:prstGeom>
        </p:spPr>
        <p:txBody>
          <a:bodyPr wrap="square">
            <a:spAutoFit/>
          </a:bodyPr>
          <a:lstStyle/>
          <a:p>
            <a:pPr marL="342900" lvl="0" indent="-342900" algn="just">
              <a:lnSpc>
                <a:spcPct val="115000"/>
              </a:lnSpc>
              <a:spcAft>
                <a:spcPts val="600"/>
              </a:spcAft>
              <a:buFont typeface="Symbol" panose="05050102010706020507" pitchFamily="18" charset="2"/>
              <a:buChar char="-"/>
              <a:tabLst>
                <a:tab pos="457200" algn="l"/>
              </a:tabLst>
            </a:pPr>
            <a:r>
              <a:rPr lang="it-IT" sz="2300" b="1" i="1" kern="50" dirty="0">
                <a:ea typeface="Times New Roman" panose="02020603050405020304" pitchFamily="18" charset="0"/>
                <a:cs typeface="Times New Roman" panose="02020603050405020304" pitchFamily="18" charset="0"/>
              </a:rPr>
              <a:t>la Casa Circondariale  di Pavia per la presenza dell’ “Articolazione per la salute mentale” </a:t>
            </a:r>
            <a:r>
              <a:rPr lang="it-IT" sz="2300" kern="50" dirty="0">
                <a:ea typeface="Times New Roman" panose="02020603050405020304" pitchFamily="18" charset="0"/>
                <a:cs typeface="Times New Roman" panose="02020603050405020304" pitchFamily="18" charset="0"/>
              </a:rPr>
              <a:t>realizzata ai sensi dell’Accordo Conferenza Stato Regioni del 13.10.2011 finalizzata all’accoglienza dei soggetti in art. 148 c.p.p. e 111 </a:t>
            </a:r>
            <a:r>
              <a:rPr lang="it-IT" sz="2300" kern="50" dirty="0" err="1">
                <a:ea typeface="Times New Roman" panose="02020603050405020304" pitchFamily="18" charset="0"/>
                <a:cs typeface="Times New Roman" panose="02020603050405020304" pitchFamily="18" charset="0"/>
              </a:rPr>
              <a:t>dpr</a:t>
            </a:r>
            <a:r>
              <a:rPr lang="it-IT" sz="2300" kern="50" dirty="0">
                <a:ea typeface="Times New Roman" panose="02020603050405020304" pitchFamily="18" charset="0"/>
                <a:cs typeface="Times New Roman" panose="02020603050405020304" pitchFamily="18" charset="0"/>
              </a:rPr>
              <a:t> 230/2000 (nr.10 posti)  nonché i sub-acuti psichiatrici (nr. 14 posti)  e  che,  alla completa realizzazione </a:t>
            </a:r>
            <a:r>
              <a:rPr lang="it-IT" sz="2300" b="1" kern="50" dirty="0">
                <a:ea typeface="Times New Roman" panose="02020603050405020304" pitchFamily="18" charset="0"/>
                <a:cs typeface="Times New Roman" panose="02020603050405020304" pitchFamily="18" charset="0"/>
              </a:rPr>
              <a:t>(</a:t>
            </a:r>
            <a:r>
              <a:rPr lang="it-IT" sz="2300" kern="50" dirty="0">
                <a:ea typeface="Times New Roman" panose="02020603050405020304" pitchFamily="18" charset="0"/>
                <a:cs typeface="Times New Roman" panose="02020603050405020304" pitchFamily="18" charset="0"/>
              </a:rPr>
              <a:t>essendo attualmente in corso i lavori di adeguamento),  sostituirà il Centro di Osservazione Psichiatrica attualmente in) essere presso la CC di Milano San Vittore ;</a:t>
            </a:r>
            <a:endParaRPr lang="it-IT" sz="2300" dirty="0">
              <a:ea typeface="Calibri" panose="020F0502020204030204" pitchFamily="34" charset="0"/>
              <a:cs typeface="Times New Roman" panose="02020603050405020304" pitchFamily="18" charset="0"/>
            </a:endParaRPr>
          </a:p>
          <a:p>
            <a:pPr marL="342900" lvl="0" indent="-342900" algn="just">
              <a:lnSpc>
                <a:spcPct val="115000"/>
              </a:lnSpc>
              <a:spcAft>
                <a:spcPts val="600"/>
              </a:spcAft>
              <a:buFont typeface="Symbol" panose="05050102010706020507" pitchFamily="18" charset="2"/>
              <a:buChar char="-"/>
              <a:tabLst>
                <a:tab pos="457200" algn="l"/>
              </a:tabLst>
            </a:pPr>
            <a:r>
              <a:rPr lang="it-IT" sz="2300" b="1" i="1" kern="50" dirty="0">
                <a:ea typeface="Times New Roman" panose="02020603050405020304" pitchFamily="18" charset="0"/>
                <a:cs typeface="Times New Roman" panose="02020603050405020304" pitchFamily="18" charset="0"/>
              </a:rPr>
              <a:t>la Casa Circondariale di Busto Arsizio </a:t>
            </a:r>
            <a:r>
              <a:rPr lang="it-IT" sz="2300" kern="50" dirty="0">
                <a:ea typeface="Times New Roman" panose="02020603050405020304" pitchFamily="18" charset="0"/>
                <a:cs typeface="Times New Roman" panose="02020603050405020304" pitchFamily="18" charset="0"/>
              </a:rPr>
              <a:t>per la presenza della sezione per trattamenti </a:t>
            </a:r>
            <a:r>
              <a:rPr lang="it-IT" sz="2300" kern="50" dirty="0" err="1">
                <a:ea typeface="Times New Roman" panose="02020603050405020304" pitchFamily="18" charset="0"/>
                <a:cs typeface="Times New Roman" panose="02020603050405020304" pitchFamily="18" charset="0"/>
              </a:rPr>
              <a:t>fisiokinesiterapici</a:t>
            </a:r>
            <a:r>
              <a:rPr lang="it-IT" sz="2300" kern="50" dirty="0">
                <a:ea typeface="Times New Roman" panose="02020603050405020304" pitchFamily="18" charset="0"/>
                <a:cs typeface="Times New Roman" panose="02020603050405020304" pitchFamily="18" charset="0"/>
              </a:rPr>
              <a:t> (nr. 13 posti) </a:t>
            </a:r>
            <a:endParaRPr lang="it-IT" sz="2300" dirty="0">
              <a:ea typeface="Calibri" panose="020F0502020204030204" pitchFamily="34" charset="0"/>
              <a:cs typeface="Times New Roman" panose="02020603050405020304" pitchFamily="18" charset="0"/>
            </a:endParaRPr>
          </a:p>
          <a:p>
            <a:pPr marL="342900" lvl="0" indent="-342900" algn="just">
              <a:lnSpc>
                <a:spcPct val="115000"/>
              </a:lnSpc>
              <a:spcAft>
                <a:spcPts val="600"/>
              </a:spcAft>
              <a:buFont typeface="Symbol" panose="05050102010706020507" pitchFamily="18" charset="2"/>
              <a:buChar char="-"/>
              <a:tabLst>
                <a:tab pos="457200" algn="l"/>
              </a:tabLst>
            </a:pPr>
            <a:r>
              <a:rPr lang="it-IT" sz="2300" b="1" i="1" kern="50" dirty="0">
                <a:ea typeface="Times New Roman" panose="02020603050405020304" pitchFamily="18" charset="0"/>
                <a:cs typeface="Times New Roman" panose="02020603050405020304" pitchFamily="18" charset="0"/>
              </a:rPr>
              <a:t>la Casa Circondariale di Milano “San Vittore</a:t>
            </a:r>
            <a:r>
              <a:rPr lang="it-IT" sz="2300" kern="50" dirty="0">
                <a:ea typeface="Times New Roman" panose="02020603050405020304" pitchFamily="18" charset="0"/>
                <a:cs typeface="Times New Roman" panose="02020603050405020304" pitchFamily="18" charset="0"/>
              </a:rPr>
              <a:t>” per la presenza della sezione “Nave”  classificato come Sezione Attenuata per il Trattamento dei Tossicodipendenti (</a:t>
            </a:r>
            <a:r>
              <a:rPr lang="it-IT" sz="2300" kern="50" dirty="0" err="1">
                <a:ea typeface="Times New Roman" panose="02020603050405020304" pitchFamily="18" charset="0"/>
                <a:cs typeface="Times New Roman" panose="02020603050405020304" pitchFamily="18" charset="0"/>
              </a:rPr>
              <a:t>SeAT</a:t>
            </a:r>
            <a:r>
              <a:rPr lang="it-IT" sz="2300" kern="50" dirty="0">
                <a:ea typeface="Times New Roman" panose="02020603050405020304" pitchFamily="18" charset="0"/>
                <a:cs typeface="Times New Roman" panose="02020603050405020304" pitchFamily="18" charset="0"/>
              </a:rPr>
              <a:t> – nr.38 posti). </a:t>
            </a:r>
            <a:endParaRPr lang="it-IT" sz="23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207035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347773" y="389681"/>
            <a:ext cx="8435280" cy="6009337"/>
          </a:xfrm>
          <a:prstGeom prst="rect">
            <a:avLst/>
          </a:prstGeom>
        </p:spPr>
        <p:txBody>
          <a:bodyPr wrap="square">
            <a:spAutoFit/>
          </a:bodyPr>
          <a:lstStyle/>
          <a:p>
            <a:pPr lvl="0" algn="just">
              <a:lnSpc>
                <a:spcPct val="115000"/>
              </a:lnSpc>
              <a:spcAft>
                <a:spcPts val="600"/>
              </a:spcAft>
              <a:tabLst>
                <a:tab pos="270510" algn="l"/>
                <a:tab pos="1129030" algn="l"/>
              </a:tabLst>
            </a:pPr>
            <a:r>
              <a:rPr lang="it-IT" sz="2200" b="1" u="sng" kern="50" dirty="0" smtClean="0">
                <a:latin typeface="Times New Roman" panose="02020603050405020304" pitchFamily="18" charset="0"/>
                <a:ea typeface="Times New Roman" panose="02020603050405020304" pitchFamily="18" charset="0"/>
                <a:cs typeface="Times New Roman" panose="02020603050405020304" pitchFamily="18" charset="0"/>
              </a:rPr>
              <a:t>4. </a:t>
            </a:r>
            <a:r>
              <a:rPr lang="it-IT" sz="2200" b="1" u="sng" kern="50" dirty="0" smtClean="0">
                <a:latin typeface="+mj-lt"/>
                <a:ea typeface="Times New Roman" panose="02020603050405020304" pitchFamily="18" charset="0"/>
                <a:cs typeface="Times New Roman" panose="02020603050405020304" pitchFamily="18" charset="0"/>
              </a:rPr>
              <a:t>Strutture </a:t>
            </a:r>
            <a:r>
              <a:rPr lang="it-IT" sz="2200" b="1" u="sng" kern="50" dirty="0">
                <a:latin typeface="+mj-lt"/>
                <a:ea typeface="Times New Roman" panose="02020603050405020304" pitchFamily="18" charset="0"/>
                <a:cs typeface="Times New Roman" panose="02020603050405020304" pitchFamily="18" charset="0"/>
              </a:rPr>
              <a:t>con Servizio Medico </a:t>
            </a:r>
            <a:r>
              <a:rPr lang="it-IT" sz="2200" b="1" u="sng" kern="50" dirty="0" err="1">
                <a:latin typeface="+mj-lt"/>
                <a:ea typeface="Times New Roman" panose="02020603050405020304" pitchFamily="18" charset="0"/>
                <a:cs typeface="Times New Roman" panose="02020603050405020304" pitchFamily="18" charset="0"/>
              </a:rPr>
              <a:t>Multiprofessionale</a:t>
            </a:r>
            <a:r>
              <a:rPr lang="it-IT" sz="2200" b="1" u="sng" kern="50" dirty="0">
                <a:latin typeface="+mj-lt"/>
                <a:ea typeface="Times New Roman" panose="02020603050405020304" pitchFamily="18" charset="0"/>
                <a:cs typeface="Times New Roman" panose="02020603050405020304" pitchFamily="18" charset="0"/>
              </a:rPr>
              <a:t> Integrato con Sezioni dedicate e specializzate di Assistenza Intensiva – S.A.I. </a:t>
            </a:r>
            <a:endParaRPr lang="it-IT" sz="2200" dirty="0">
              <a:latin typeface="+mj-lt"/>
              <a:ea typeface="Calibri" panose="020F0502020204030204" pitchFamily="34" charset="0"/>
              <a:cs typeface="Times New Roman" panose="02020603050405020304" pitchFamily="18" charset="0"/>
            </a:endParaRPr>
          </a:p>
          <a:p>
            <a:pPr indent="228600" algn="just">
              <a:lnSpc>
                <a:spcPct val="115000"/>
              </a:lnSpc>
              <a:spcAft>
                <a:spcPts val="0"/>
              </a:spcAft>
            </a:pPr>
            <a:r>
              <a:rPr lang="it-IT" sz="2200" dirty="0">
                <a:latin typeface="+mj-lt"/>
                <a:ea typeface="Times New Roman" panose="02020603050405020304" pitchFamily="18" charset="0"/>
                <a:cs typeface="Times New Roman" panose="02020603050405020304" pitchFamily="18" charset="0"/>
              </a:rPr>
              <a:t>I Servizi ad Assistenza Intensificata (ex CDT) - strutture </a:t>
            </a:r>
            <a:r>
              <a:rPr lang="it-IT" sz="2200" dirty="0" err="1">
                <a:latin typeface="+mj-lt"/>
                <a:ea typeface="Times New Roman" panose="02020603050405020304" pitchFamily="18" charset="0"/>
                <a:cs typeface="Times New Roman" panose="02020603050405020304" pitchFamily="18" charset="0"/>
              </a:rPr>
              <a:t>intrapenitenziarie</a:t>
            </a:r>
            <a:r>
              <a:rPr lang="it-IT" sz="2200" dirty="0">
                <a:latin typeface="+mj-lt"/>
                <a:ea typeface="Times New Roman" panose="02020603050405020304" pitchFamily="18" charset="0"/>
                <a:cs typeface="Times New Roman" panose="02020603050405020304" pitchFamily="18" charset="0"/>
              </a:rPr>
              <a:t> extra ospedaliere per detenuti non autosufficienti o affetti da patologie croniche non assistibili in un istituto penitenziario ordinario -  garantiscono assistenza medica,  infermieristica diurna e notturna e assistenza specialistica di particolare rilievo.</a:t>
            </a:r>
            <a:endParaRPr lang="it-IT" sz="2200" dirty="0">
              <a:latin typeface="+mj-lt"/>
              <a:ea typeface="Calibri" panose="020F0502020204030204" pitchFamily="34" charset="0"/>
              <a:cs typeface="Times New Roman" panose="02020603050405020304" pitchFamily="18" charset="0"/>
            </a:endParaRPr>
          </a:p>
          <a:p>
            <a:pPr indent="228600" algn="just">
              <a:lnSpc>
                <a:spcPct val="115000"/>
              </a:lnSpc>
              <a:spcAft>
                <a:spcPts val="0"/>
              </a:spcAft>
            </a:pPr>
            <a:r>
              <a:rPr lang="it-IT" sz="2200" b="1" i="1" dirty="0">
                <a:latin typeface="+mj-lt"/>
                <a:ea typeface="Times New Roman" panose="02020603050405020304" pitchFamily="18" charset="0"/>
                <a:cs typeface="Times New Roman" panose="02020603050405020304" pitchFamily="18" charset="0"/>
              </a:rPr>
              <a:t>Le SAI sono ubicate all’interno delle due strutture riferite a Milano (San Vittore e Opera</a:t>
            </a:r>
            <a:r>
              <a:rPr lang="it-IT" sz="2200" i="1" dirty="0">
                <a:latin typeface="+mj-lt"/>
                <a:ea typeface="Times New Roman" panose="02020603050405020304" pitchFamily="18" charset="0"/>
                <a:cs typeface="Times New Roman" panose="02020603050405020304" pitchFamily="18" charset="0"/>
              </a:rPr>
              <a:t>).  </a:t>
            </a:r>
            <a:endParaRPr lang="it-IT" sz="2200" i="1" dirty="0">
              <a:latin typeface="+mj-lt"/>
              <a:ea typeface="Calibri" panose="020F0502020204030204" pitchFamily="34" charset="0"/>
              <a:cs typeface="Times New Roman" panose="02020603050405020304" pitchFamily="18" charset="0"/>
            </a:endParaRPr>
          </a:p>
          <a:p>
            <a:pPr indent="228600" algn="just">
              <a:lnSpc>
                <a:spcPct val="115000"/>
              </a:lnSpc>
              <a:spcAft>
                <a:spcPts val="0"/>
              </a:spcAft>
            </a:pPr>
            <a:r>
              <a:rPr lang="it-IT" sz="2200" dirty="0">
                <a:latin typeface="+mj-lt"/>
                <a:ea typeface="Times New Roman" panose="02020603050405020304" pitchFamily="18" charset="0"/>
                <a:cs typeface="Times New Roman" panose="02020603050405020304" pitchFamily="18" charset="0"/>
              </a:rPr>
              <a:t>Le SAI di Milano -Opera e di Milano “San Vittore” si caratterizzano come sedi di erogazione di un maggiore livello di assistenza sanitaria penitenziaria; essi devono rispondere  ad esigenze regionali ed eventualmente nazionali, anche  in ragione della tipologia di detenuti ospitati presso l’istituto che li annette, con evidenti interconnessioni sul piano del trattamento e della sicurezza</a:t>
            </a:r>
            <a:r>
              <a:rPr lang="it-IT" sz="2200" dirty="0" smtClean="0">
                <a:latin typeface="+mj-lt"/>
                <a:ea typeface="Times New Roman" panose="02020603050405020304" pitchFamily="18" charset="0"/>
                <a:cs typeface="Times New Roman" panose="02020603050405020304" pitchFamily="18" charset="0"/>
              </a:rPr>
              <a:t>.</a:t>
            </a:r>
            <a:endParaRPr lang="it-IT" sz="2200" dirty="0">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466733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ctrTitle"/>
          </p:nvPr>
        </p:nvSpPr>
        <p:spPr>
          <a:xfrm>
            <a:off x="609600" y="609600"/>
            <a:ext cx="7772400" cy="990600"/>
          </a:xfrm>
        </p:spPr>
        <p:txBody>
          <a:bodyPr anchor="t">
            <a:normAutofit fontScale="90000"/>
          </a:bodyPr>
          <a:lstStyle/>
          <a:p>
            <a:pPr eaLnBrk="1" fontAlgn="auto" hangingPunct="1">
              <a:spcAft>
                <a:spcPts val="0"/>
              </a:spcAft>
              <a:defRPr/>
            </a:pPr>
            <a:r>
              <a:rPr lang="it-IT" sz="3300" b="1" dirty="0" smtClean="0">
                <a:latin typeface="Calibri" pitchFamily="34" charset="0"/>
                <a:cs typeface="Arial" charset="0"/>
              </a:rPr>
              <a:t>L’organizzazione della Amministrazione Penitenziaria in Lombardia</a:t>
            </a:r>
            <a:endParaRPr lang="it-IT" sz="3300" b="1" dirty="0" smtClean="0">
              <a:latin typeface="Calibri" pitchFamily="34" charset="0"/>
            </a:endParaRPr>
          </a:p>
        </p:txBody>
      </p:sp>
      <p:sp>
        <p:nvSpPr>
          <p:cNvPr id="3076" name="Rectangle 6"/>
          <p:cNvSpPr>
            <a:spLocks noGrp="1" noChangeArrowheads="1"/>
          </p:cNvSpPr>
          <p:nvPr>
            <p:ph type="subTitle" idx="1"/>
          </p:nvPr>
        </p:nvSpPr>
        <p:spPr>
          <a:xfrm>
            <a:off x="228600" y="2438400"/>
            <a:ext cx="8305800" cy="2438400"/>
          </a:xfrm>
        </p:spPr>
        <p:txBody>
          <a:bodyPr/>
          <a:lstStyle/>
          <a:p>
            <a:pPr lvl="1" algn="just" eaLnBrk="1" hangingPunct="1">
              <a:lnSpc>
                <a:spcPct val="90000"/>
              </a:lnSpc>
              <a:buClr>
                <a:schemeClr val="accent1"/>
              </a:buClr>
              <a:buFont typeface="Arial" panose="020B0604020202020204" pitchFamily="34" charset="0"/>
              <a:buChar char="•"/>
            </a:pPr>
            <a:r>
              <a:rPr lang="it-IT" sz="2400" dirty="0" smtClean="0">
                <a:latin typeface="Calibri" panose="020F0502020204030204" pitchFamily="34" charset="0"/>
                <a:cs typeface="Times New Roman" panose="02020603050405020304" pitchFamily="18" charset="0"/>
              </a:rPr>
              <a:t> </a:t>
            </a:r>
            <a:r>
              <a:rPr lang="it-IT" sz="3200" dirty="0" smtClean="0">
                <a:solidFill>
                  <a:schemeClr val="tx1"/>
                </a:solidFill>
                <a:latin typeface="Calibri" panose="020F0502020204030204" pitchFamily="34" charset="0"/>
                <a:cs typeface="Times New Roman" panose="02020603050405020304" pitchFamily="18" charset="0"/>
              </a:rPr>
              <a:t>18 carceri per adulti</a:t>
            </a:r>
          </a:p>
          <a:p>
            <a:pPr lvl="1" algn="just" eaLnBrk="1" hangingPunct="1">
              <a:lnSpc>
                <a:spcPct val="90000"/>
              </a:lnSpc>
              <a:buClr>
                <a:schemeClr val="accent1"/>
              </a:buClr>
              <a:buFont typeface="Arial" panose="020B0604020202020204" pitchFamily="34" charset="0"/>
              <a:buChar char="•"/>
            </a:pPr>
            <a:r>
              <a:rPr lang="it-IT" sz="3200" dirty="0" smtClean="0">
                <a:solidFill>
                  <a:schemeClr val="tx1"/>
                </a:solidFill>
                <a:latin typeface="Calibri" panose="020F0502020204030204" pitchFamily="34" charset="0"/>
                <a:cs typeface="Times New Roman" panose="02020603050405020304" pitchFamily="18" charset="0"/>
              </a:rPr>
              <a:t> 7 U.E.P.E. (Uffici esecuzione penale esterna )</a:t>
            </a:r>
          </a:p>
          <a:p>
            <a:pPr lvl="1" algn="just" eaLnBrk="1" hangingPunct="1">
              <a:lnSpc>
                <a:spcPct val="90000"/>
              </a:lnSpc>
              <a:buClr>
                <a:schemeClr val="accent1"/>
              </a:buClr>
              <a:buFont typeface="Arial" panose="020B0604020202020204" pitchFamily="34" charset="0"/>
              <a:buChar char="•"/>
            </a:pPr>
            <a:r>
              <a:rPr lang="it-IT" sz="3200" dirty="0" smtClean="0">
                <a:solidFill>
                  <a:schemeClr val="tx1"/>
                </a:solidFill>
                <a:latin typeface="Calibri" panose="020F0502020204030204" pitchFamily="34" charset="0"/>
                <a:cs typeface="Times New Roman" panose="02020603050405020304" pitchFamily="18" charset="0"/>
              </a:rPr>
              <a:t> 1 carcere per minori (</a:t>
            </a:r>
            <a:r>
              <a:rPr lang="it-IT" sz="3200" dirty="0" err="1" smtClean="0">
                <a:solidFill>
                  <a:schemeClr val="tx1"/>
                </a:solidFill>
                <a:latin typeface="Calibri" panose="020F0502020204030204" pitchFamily="34" charset="0"/>
                <a:cs typeface="Times New Roman" panose="02020603050405020304" pitchFamily="18" charset="0"/>
              </a:rPr>
              <a:t>Beccarìa</a:t>
            </a:r>
            <a:r>
              <a:rPr lang="it-IT" sz="3200" dirty="0" smtClean="0">
                <a:solidFill>
                  <a:schemeClr val="tx1"/>
                </a:solidFill>
                <a:latin typeface="Calibri" panose="020F0502020204030204" pitchFamily="34" charset="0"/>
                <a:cs typeface="Times New Roman" panose="02020603050405020304" pitchFamily="18" charset="0"/>
              </a:rPr>
              <a:t> a Milano)</a:t>
            </a:r>
          </a:p>
          <a:p>
            <a:pPr lvl="1" algn="just" eaLnBrk="1" hangingPunct="1">
              <a:lnSpc>
                <a:spcPct val="90000"/>
              </a:lnSpc>
              <a:buClr>
                <a:schemeClr val="accent1"/>
              </a:buClr>
              <a:buFont typeface="Arial" panose="020B0604020202020204" pitchFamily="34" charset="0"/>
              <a:buChar char="•"/>
            </a:pPr>
            <a:r>
              <a:rPr lang="it-IT" sz="3200" dirty="0" smtClean="0">
                <a:solidFill>
                  <a:schemeClr val="tx1"/>
                </a:solidFill>
                <a:latin typeface="Calibri" panose="020F0502020204030204" pitchFamily="34" charset="0"/>
                <a:cs typeface="Times New Roman" panose="02020603050405020304" pitchFamily="18" charset="0"/>
              </a:rPr>
              <a:t> U.S.S.M. e </a:t>
            </a:r>
            <a:r>
              <a:rPr lang="it-IT" sz="3200" dirty="0" smtClean="0">
                <a:solidFill>
                  <a:schemeClr val="tx1"/>
                </a:solidFill>
                <a:latin typeface="Calibri" panose="020F0502020204030204" pitchFamily="34" charset="0"/>
                <a:cs typeface="Times New Roman" panose="02020603050405020304" pitchFamily="18" charset="0"/>
              </a:rPr>
              <a:t>CPA/CPI </a:t>
            </a:r>
            <a:r>
              <a:rPr lang="it-IT" sz="3200" dirty="0" smtClean="0">
                <a:solidFill>
                  <a:schemeClr val="tx1"/>
                </a:solidFill>
                <a:latin typeface="Calibri" panose="020F0502020204030204" pitchFamily="34" charset="0"/>
                <a:cs typeface="Times New Roman" panose="02020603050405020304" pitchFamily="18" charset="0"/>
              </a:rPr>
              <a:t>di Milano e di Brescia</a:t>
            </a:r>
          </a:p>
          <a:p>
            <a:pPr lvl="1" algn="just" eaLnBrk="1" hangingPunct="1">
              <a:lnSpc>
                <a:spcPct val="90000"/>
              </a:lnSpc>
              <a:buClr>
                <a:schemeClr val="accent1"/>
              </a:buClr>
              <a:buFont typeface="Arial" panose="020B0604020202020204" pitchFamily="34" charset="0"/>
              <a:buChar char="•"/>
            </a:pPr>
            <a:r>
              <a:rPr lang="it-IT" sz="3200" dirty="0" smtClean="0">
                <a:solidFill>
                  <a:schemeClr val="tx1"/>
                </a:solidFill>
                <a:latin typeface="Calibri" panose="020F0502020204030204" pitchFamily="34" charset="0"/>
                <a:cs typeface="Times New Roman" panose="02020603050405020304" pitchFamily="18" charset="0"/>
              </a:rPr>
              <a:t> </a:t>
            </a:r>
            <a:r>
              <a:rPr lang="it-IT" sz="3200" dirty="0" smtClean="0">
                <a:solidFill>
                  <a:schemeClr val="tx1"/>
                </a:solidFill>
                <a:latin typeface="Calibri" panose="020F0502020204030204" pitchFamily="34" charset="0"/>
                <a:cs typeface="Times New Roman" panose="02020603050405020304" pitchFamily="18" charset="0"/>
              </a:rPr>
              <a:t>R.E.M.S.</a:t>
            </a:r>
            <a:endParaRPr lang="it-IT" sz="3200" dirty="0" smtClean="0">
              <a:solidFill>
                <a:schemeClr val="tx1"/>
              </a:solidFill>
              <a:latin typeface="Calibri" panose="020F0502020204030204" pitchFamily="34" charset="0"/>
              <a:cs typeface="Times New Roman" panose="02020603050405020304" pitchFamily="18" charset="0"/>
            </a:endParaRPr>
          </a:p>
        </p:txBody>
      </p:sp>
      <p:sp>
        <p:nvSpPr>
          <p:cNvPr id="3077" name="Segnaposto numero diapositiva 4"/>
          <p:cNvSpPr>
            <a:spLocks noGrp="1"/>
          </p:cNvSpPr>
          <p:nvPr>
            <p:ph type="sldNum" sz="quarter" idx="12"/>
          </p:nvPr>
        </p:nvSpPr>
        <p:spPr>
          <a:xfrm>
            <a:off x="304800" y="6096000"/>
            <a:ext cx="457200" cy="381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fld id="{666C5E5B-C6CF-4E29-BDA7-C5E5E8D74187}" type="slidenum">
              <a:rPr lang="it-IT"/>
              <a:pPr algn="ctr" eaLnBrk="1" hangingPunct="1"/>
              <a:t>2</a:t>
            </a:fld>
            <a:endParaRPr lang="it-IT"/>
          </a:p>
        </p:txBody>
      </p:sp>
    </p:spTree>
    <p:extLst>
      <p:ext uri="{BB962C8B-B14F-4D97-AF65-F5344CB8AC3E}">
        <p14:creationId xmlns:p14="http://schemas.microsoft.com/office/powerpoint/2010/main" val="2635738955"/>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84094" y="347472"/>
            <a:ext cx="8077200" cy="6186309"/>
          </a:xfrm>
          <a:prstGeom prst="rect">
            <a:avLst/>
          </a:prstGeom>
        </p:spPr>
        <p:txBody>
          <a:bodyPr wrap="square">
            <a:spAutoFit/>
          </a:bodyPr>
          <a:lstStyle/>
          <a:p>
            <a:pPr lvl="0" algn="just">
              <a:lnSpc>
                <a:spcPct val="115000"/>
              </a:lnSpc>
              <a:spcAft>
                <a:spcPts val="600"/>
              </a:spcAft>
              <a:tabLst>
                <a:tab pos="270510" algn="l"/>
                <a:tab pos="1129030" algn="l"/>
              </a:tabLst>
            </a:pPr>
            <a:r>
              <a:rPr lang="it-IT" sz="2000" b="1" u="sng" kern="50" dirty="0" smtClean="0">
                <a:latin typeface="Times New Roman" panose="02020603050405020304" pitchFamily="18" charset="0"/>
                <a:ea typeface="Times New Roman" panose="02020603050405020304" pitchFamily="18" charset="0"/>
                <a:cs typeface="Times New Roman" panose="02020603050405020304" pitchFamily="18" charset="0"/>
              </a:rPr>
              <a:t>5</a:t>
            </a:r>
            <a:r>
              <a:rPr lang="it-IT" sz="2000" b="1" u="sng" kern="50" dirty="0" smtClean="0">
                <a:latin typeface="+mj-lt"/>
                <a:ea typeface="Times New Roman" panose="02020603050405020304" pitchFamily="18" charset="0"/>
                <a:cs typeface="Times New Roman" panose="02020603050405020304" pitchFamily="18" charset="0"/>
              </a:rPr>
              <a:t>. Strutture </a:t>
            </a:r>
            <a:r>
              <a:rPr lang="it-IT" sz="2000" b="1" u="sng" kern="50" dirty="0">
                <a:latin typeface="+mj-lt"/>
                <a:ea typeface="Times New Roman" panose="02020603050405020304" pitchFamily="18" charset="0"/>
                <a:cs typeface="Times New Roman" panose="02020603050405020304" pitchFamily="18" charset="0"/>
              </a:rPr>
              <a:t>ospedaliere </a:t>
            </a:r>
            <a:r>
              <a:rPr lang="it-IT" sz="2000" b="1" u="sng" kern="50" dirty="0" err="1">
                <a:latin typeface="+mj-lt"/>
                <a:ea typeface="Times New Roman" panose="02020603050405020304" pitchFamily="18" charset="0"/>
                <a:cs typeface="Times New Roman" panose="02020603050405020304" pitchFamily="18" charset="0"/>
              </a:rPr>
              <a:t>Hub</a:t>
            </a:r>
            <a:r>
              <a:rPr lang="it-IT" sz="2000" b="1" u="sng" kern="50" dirty="0">
                <a:latin typeface="+mj-lt"/>
                <a:ea typeface="Times New Roman" panose="02020603050405020304" pitchFamily="18" charset="0"/>
                <a:cs typeface="Times New Roman" panose="02020603050405020304" pitchFamily="18" charset="0"/>
              </a:rPr>
              <a:t>/</a:t>
            </a:r>
            <a:r>
              <a:rPr lang="it-IT" sz="2000" b="1" u="sng" kern="50" dirty="0" err="1">
                <a:latin typeface="+mj-lt"/>
                <a:ea typeface="Times New Roman" panose="02020603050405020304" pitchFamily="18" charset="0"/>
                <a:cs typeface="Times New Roman" panose="02020603050405020304" pitchFamily="18" charset="0"/>
              </a:rPr>
              <a:t>Spoke</a:t>
            </a:r>
            <a:r>
              <a:rPr lang="it-IT" sz="2000" b="1" u="sng" kern="50" dirty="0">
                <a:latin typeface="+mj-lt"/>
                <a:ea typeface="Times New Roman" panose="02020603050405020304" pitchFamily="18" charset="0"/>
                <a:cs typeface="Times New Roman" panose="02020603050405020304" pitchFamily="18" charset="0"/>
              </a:rPr>
              <a:t> con stanze dedicate e  Reparto Ospedaliero di Medicina Protetta </a:t>
            </a:r>
            <a:endParaRPr lang="it-IT" sz="2000" dirty="0">
              <a:latin typeface="+mj-lt"/>
              <a:ea typeface="Calibri" panose="020F0502020204030204" pitchFamily="34" charset="0"/>
              <a:cs typeface="Times New Roman" panose="02020603050405020304" pitchFamily="18" charset="0"/>
            </a:endParaRPr>
          </a:p>
          <a:p>
            <a:pPr indent="228600" algn="just">
              <a:lnSpc>
                <a:spcPct val="115000"/>
              </a:lnSpc>
              <a:spcAft>
                <a:spcPts val="0"/>
              </a:spcAft>
            </a:pPr>
            <a:r>
              <a:rPr lang="it-IT" sz="2000" dirty="0">
                <a:latin typeface="+mj-lt"/>
                <a:ea typeface="Times New Roman" panose="02020603050405020304" pitchFamily="18" charset="0"/>
                <a:cs typeface="Times New Roman" panose="02020603050405020304" pitchFamily="18" charset="0"/>
              </a:rPr>
              <a:t>Presso </a:t>
            </a:r>
            <a:r>
              <a:rPr lang="it-IT" sz="2000" b="1" dirty="0">
                <a:latin typeface="+mj-lt"/>
                <a:ea typeface="Times New Roman" panose="02020603050405020304" pitchFamily="18" charset="0"/>
                <a:cs typeface="Times New Roman" panose="02020603050405020304" pitchFamily="18" charset="0"/>
              </a:rPr>
              <a:t>l’Ospedale San Paolo di Milano </a:t>
            </a:r>
            <a:r>
              <a:rPr lang="it-IT" sz="2000" dirty="0">
                <a:latin typeface="+mj-lt"/>
                <a:ea typeface="Times New Roman" panose="02020603050405020304" pitchFamily="18" charset="0"/>
                <a:cs typeface="Times New Roman" panose="02020603050405020304" pitchFamily="18" charset="0"/>
              </a:rPr>
              <a:t>è istituto il “</a:t>
            </a:r>
            <a:r>
              <a:rPr lang="it-IT" sz="2000" b="1" dirty="0">
                <a:latin typeface="+mj-lt"/>
                <a:ea typeface="Times New Roman" panose="02020603050405020304" pitchFamily="18" charset="0"/>
                <a:cs typeface="Times New Roman" panose="02020603050405020304" pitchFamily="18" charset="0"/>
              </a:rPr>
              <a:t>Reparto di Medicina Protetta</a:t>
            </a:r>
            <a:r>
              <a:rPr lang="it-IT" sz="2000" dirty="0">
                <a:latin typeface="+mj-lt"/>
                <a:ea typeface="Times New Roman" panose="02020603050405020304" pitchFamily="18" charset="0"/>
                <a:cs typeface="Times New Roman" panose="02020603050405020304" pitchFamily="18" charset="0"/>
              </a:rPr>
              <a:t>” destinato al ricovero programmato dei detenuti ristretti negli Istituti Penitenziari della Regione Lombardia . Il ricovero ordinario o programmato presso detto reparto viene attuato per tutte le patologie </a:t>
            </a:r>
            <a:r>
              <a:rPr lang="it-IT" sz="2000" b="1" u="sng" dirty="0">
                <a:latin typeface="+mj-lt"/>
                <a:ea typeface="Times New Roman" panose="02020603050405020304" pitchFamily="18" charset="0"/>
                <a:cs typeface="Times New Roman" panose="02020603050405020304" pitchFamily="18" charset="0"/>
              </a:rPr>
              <a:t>escluse</a:t>
            </a:r>
            <a:r>
              <a:rPr lang="it-IT" sz="2000" dirty="0">
                <a:latin typeface="+mj-lt"/>
                <a:ea typeface="Times New Roman" panose="02020603050405020304" pitchFamily="18" charset="0"/>
                <a:cs typeface="Times New Roman" panose="02020603050405020304" pitchFamily="18" charset="0"/>
              </a:rPr>
              <a:t> quelle di competenza del Dipartimento di emergenza/urgenza  (in questo caso si ricorre agli ospedali di riferimento</a:t>
            </a:r>
            <a:r>
              <a:rPr lang="it-IT" sz="2000" dirty="0" smtClean="0">
                <a:latin typeface="+mj-lt"/>
                <a:ea typeface="Times New Roman" panose="02020603050405020304" pitchFamily="18" charset="0"/>
                <a:cs typeface="Times New Roman" panose="02020603050405020304" pitchFamily="18" charset="0"/>
              </a:rPr>
              <a:t>), quelle </a:t>
            </a:r>
            <a:r>
              <a:rPr lang="it-IT" sz="2000" dirty="0">
                <a:latin typeface="+mj-lt"/>
                <a:ea typeface="Times New Roman" panose="02020603050405020304" pitchFamily="18" charset="0"/>
                <a:cs typeface="Times New Roman" panose="02020603050405020304" pitchFamily="18" charset="0"/>
              </a:rPr>
              <a:t>psichiatriche, quelle neurochirurgiche, quelle cardiochirurgiche e quelle </a:t>
            </a:r>
            <a:r>
              <a:rPr lang="it-IT" sz="2000" dirty="0" err="1">
                <a:latin typeface="+mj-lt"/>
                <a:ea typeface="Times New Roman" panose="02020603050405020304" pitchFamily="18" charset="0"/>
                <a:cs typeface="Times New Roman" panose="02020603050405020304" pitchFamily="18" charset="0"/>
              </a:rPr>
              <a:t>oncoematologiche</a:t>
            </a:r>
            <a:r>
              <a:rPr lang="it-IT" sz="2000" dirty="0">
                <a:latin typeface="+mj-lt"/>
                <a:ea typeface="Times New Roman" panose="02020603050405020304" pitchFamily="18" charset="0"/>
                <a:cs typeface="Times New Roman" panose="02020603050405020304" pitchFamily="18" charset="0"/>
              </a:rPr>
              <a:t>. Il Reparto dispone di n.22 posti letto di cui n. 19 destinati ai ricoveri ordinari, n.1 ai ricoveri in </a:t>
            </a:r>
            <a:r>
              <a:rPr lang="it-IT" sz="2000" dirty="0" err="1">
                <a:latin typeface="+mj-lt"/>
                <a:ea typeface="Times New Roman" panose="02020603050405020304" pitchFamily="18" charset="0"/>
                <a:cs typeface="Times New Roman" panose="02020603050405020304" pitchFamily="18" charset="0"/>
              </a:rPr>
              <a:t>Day</a:t>
            </a:r>
            <a:r>
              <a:rPr lang="it-IT" sz="2000" dirty="0">
                <a:latin typeface="+mj-lt"/>
                <a:ea typeface="Times New Roman" panose="02020603050405020304" pitchFamily="18" charset="0"/>
                <a:cs typeface="Times New Roman" panose="02020603050405020304" pitchFamily="18" charset="0"/>
              </a:rPr>
              <a:t> Hospital e n.2 ai ricoveri di soggetti sottoposti al regime di cui all’art. 41 bis L.354/1975. Il detenuto ricoverato continua a godere dei diritti e delle garanzie previste dalla normativa penitenziaria vigente.   </a:t>
            </a:r>
          </a:p>
          <a:p>
            <a:pPr indent="228600" algn="just">
              <a:lnSpc>
                <a:spcPct val="115000"/>
              </a:lnSpc>
              <a:spcAft>
                <a:spcPts val="0"/>
              </a:spcAft>
            </a:pPr>
            <a:r>
              <a:rPr lang="it-IT" sz="2000" i="1" dirty="0" smtClean="0">
                <a:latin typeface="+mj-lt"/>
                <a:ea typeface="Times New Roman" panose="02020603050405020304" pitchFamily="18" charset="0"/>
                <a:cs typeface="Times New Roman" panose="02020603050405020304" pitchFamily="18" charset="0"/>
              </a:rPr>
              <a:t>A questo si aggiungono i  reparti detentivi ospedalieri previsti dall’art.7 della legge 296/93 destinate a ricovero o degenze prolungate delle persone detenute.</a:t>
            </a:r>
            <a:endParaRPr lang="it-IT" sz="2000" i="1" dirty="0">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2200389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ella 6"/>
          <p:cNvGraphicFramePr>
            <a:graphicFrameLocks noGrp="1"/>
          </p:cNvGraphicFramePr>
          <p:nvPr>
            <p:extLst/>
          </p:nvPr>
        </p:nvGraphicFramePr>
        <p:xfrm>
          <a:off x="430306" y="403412"/>
          <a:ext cx="8122023" cy="5552571"/>
        </p:xfrm>
        <a:graphic>
          <a:graphicData uri="http://schemas.openxmlformats.org/drawingml/2006/table">
            <a:tbl>
              <a:tblPr firstRow="1" firstCol="1" bandRow="1"/>
              <a:tblGrid>
                <a:gridCol w="2390429"/>
                <a:gridCol w="2544357"/>
                <a:gridCol w="1620782"/>
                <a:gridCol w="1566455"/>
              </a:tblGrid>
              <a:tr h="812980">
                <a:tc>
                  <a:txBody>
                    <a:bodyPr/>
                    <a:lstStyle/>
                    <a:p>
                      <a:pPr algn="l">
                        <a:lnSpc>
                          <a:spcPct val="115000"/>
                        </a:lnSpc>
                        <a:spcAft>
                          <a:spcPts val="0"/>
                        </a:spcAft>
                      </a:pPr>
                      <a:r>
                        <a:rPr lang="it-IT" sz="1600" b="1" i="1" u="sng" dirty="0">
                          <a:effectLst/>
                          <a:latin typeface="Times New Roman" panose="02020603050405020304" pitchFamily="18" charset="0"/>
                          <a:ea typeface="Times New Roman" panose="02020603050405020304" pitchFamily="18" charset="0"/>
                          <a:cs typeface="Times New Roman" panose="02020603050405020304" pitchFamily="18" charset="0"/>
                        </a:rPr>
                        <a:t>Istituto Penitenziario</a:t>
                      </a:r>
                      <a:endParaRPr lang="it-IT"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600" b="1" i="1" u="sng" dirty="0">
                          <a:effectLst/>
                          <a:latin typeface="Times New Roman" panose="02020603050405020304" pitchFamily="18" charset="0"/>
                          <a:ea typeface="Times New Roman" panose="02020603050405020304" pitchFamily="18" charset="0"/>
                          <a:cs typeface="Times New Roman" panose="02020603050405020304" pitchFamily="18" charset="0"/>
                        </a:rPr>
                        <a:t>Servizi Sanitari Penitenziari</a:t>
                      </a:r>
                      <a:endParaRPr lang="it-IT"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600" b="1" i="1" u="sng" dirty="0">
                          <a:effectLst/>
                          <a:latin typeface="Times New Roman" panose="02020603050405020304" pitchFamily="18" charset="0"/>
                          <a:ea typeface="Times New Roman" panose="02020603050405020304" pitchFamily="18" charset="0"/>
                          <a:cs typeface="Times New Roman" panose="02020603050405020304" pitchFamily="18" charset="0"/>
                        </a:rPr>
                        <a:t>Sezione Specializzata</a:t>
                      </a:r>
                      <a:endParaRPr lang="it-IT"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600" b="1" i="1" u="sng" dirty="0">
                          <a:effectLst/>
                          <a:latin typeface="Times New Roman" panose="02020603050405020304" pitchFamily="18" charset="0"/>
                          <a:ea typeface="Times New Roman" panose="02020603050405020304" pitchFamily="18" charset="0"/>
                          <a:cs typeface="Times New Roman" panose="02020603050405020304" pitchFamily="18" charset="0"/>
                        </a:rPr>
                        <a:t>S.A.I. ex Centri Clinici</a:t>
                      </a:r>
                      <a:endParaRPr lang="it-IT"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35030">
                <a:tc>
                  <a:txBody>
                    <a:bodyPr/>
                    <a:lstStyle/>
                    <a:p>
                      <a:pPr algn="l">
                        <a:lnSpc>
                          <a:spcPct val="115000"/>
                        </a:lnSpc>
                        <a:spcAft>
                          <a:spcPts val="0"/>
                        </a:spcAft>
                      </a:pPr>
                      <a:r>
                        <a:rPr lang="it-IT" sz="1600" b="0" dirty="0">
                          <a:effectLst/>
                          <a:latin typeface="Times New Roman" panose="02020603050405020304" pitchFamily="18" charset="0"/>
                          <a:ea typeface="Times New Roman" panose="02020603050405020304" pitchFamily="18" charset="0"/>
                          <a:cs typeface="Times New Roman" panose="02020603050405020304" pitchFamily="18" charset="0"/>
                        </a:rPr>
                        <a:t>Casa Reclusione Brescia “</a:t>
                      </a:r>
                      <a:r>
                        <a:rPr lang="it-IT" sz="1600" b="0" dirty="0" err="1">
                          <a:effectLst/>
                          <a:latin typeface="Times New Roman" panose="02020603050405020304" pitchFamily="18" charset="0"/>
                          <a:ea typeface="Times New Roman" panose="02020603050405020304" pitchFamily="18" charset="0"/>
                          <a:cs typeface="Times New Roman" panose="02020603050405020304" pitchFamily="18" charset="0"/>
                        </a:rPr>
                        <a:t>Verziano</a:t>
                      </a:r>
                      <a:r>
                        <a:rPr lang="it-IT" sz="1600" b="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it-IT"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600" b="0" dirty="0">
                          <a:effectLst/>
                          <a:latin typeface="Times New Roman" panose="02020603050405020304" pitchFamily="18" charset="0"/>
                          <a:ea typeface="Times New Roman" panose="02020603050405020304" pitchFamily="18" charset="0"/>
                          <a:cs typeface="Times New Roman" panose="02020603050405020304" pitchFamily="18" charset="0"/>
                        </a:rPr>
                        <a:t>Servizio Medico di Base (S.M.B. – ex 1° livello)</a:t>
                      </a:r>
                      <a:endParaRPr lang="it-IT"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it-IT"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6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it-IT"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2104">
                <a:tc>
                  <a:txBody>
                    <a:bodyPr/>
                    <a:lstStyle/>
                    <a:p>
                      <a:pPr algn="l">
                        <a:lnSpc>
                          <a:spcPct val="115000"/>
                        </a:lnSpc>
                        <a:spcAft>
                          <a:spcPts val="0"/>
                        </a:spcAft>
                      </a:pPr>
                      <a:r>
                        <a:rPr lang="it-IT" sz="1600" b="0" dirty="0">
                          <a:effectLst/>
                          <a:latin typeface="Times New Roman" panose="02020603050405020304" pitchFamily="18" charset="0"/>
                          <a:ea typeface="Times New Roman" panose="02020603050405020304" pitchFamily="18" charset="0"/>
                          <a:cs typeface="Times New Roman" panose="02020603050405020304" pitchFamily="18" charset="0"/>
                        </a:rPr>
                        <a:t>Casa Circondariale Lecco</a:t>
                      </a:r>
                      <a:endParaRPr lang="it-IT"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600" b="0" dirty="0">
                          <a:effectLst/>
                          <a:latin typeface="Times New Roman" panose="02020603050405020304" pitchFamily="18" charset="0"/>
                          <a:ea typeface="Times New Roman" panose="02020603050405020304" pitchFamily="18" charset="0"/>
                          <a:cs typeface="Times New Roman" panose="02020603050405020304" pitchFamily="18" charset="0"/>
                        </a:rPr>
                        <a:t>Servizio Medico di Base (S.M.B. – ex 1° livello)</a:t>
                      </a:r>
                      <a:endParaRPr lang="it-IT"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6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it-IT"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6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it-IT"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6145">
                <a:tc>
                  <a:txBody>
                    <a:bodyPr/>
                    <a:lstStyle/>
                    <a:p>
                      <a:pPr algn="l">
                        <a:lnSpc>
                          <a:spcPct val="115000"/>
                        </a:lnSpc>
                        <a:spcAft>
                          <a:spcPts val="0"/>
                        </a:spcAft>
                      </a:pPr>
                      <a:r>
                        <a:rPr lang="it-IT" sz="1600" b="0" dirty="0">
                          <a:effectLst/>
                          <a:latin typeface="Times New Roman" panose="02020603050405020304" pitchFamily="18" charset="0"/>
                          <a:ea typeface="Times New Roman" panose="02020603050405020304" pitchFamily="18" charset="0"/>
                          <a:cs typeface="Times New Roman" panose="02020603050405020304" pitchFamily="18" charset="0"/>
                        </a:rPr>
                        <a:t>Casa Circondariale Lodi</a:t>
                      </a:r>
                      <a:endParaRPr lang="it-IT"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600" b="0" dirty="0">
                          <a:effectLst/>
                          <a:latin typeface="Times New Roman" panose="02020603050405020304" pitchFamily="18" charset="0"/>
                          <a:ea typeface="Times New Roman" panose="02020603050405020304" pitchFamily="18" charset="0"/>
                          <a:cs typeface="Times New Roman" panose="02020603050405020304" pitchFamily="18" charset="0"/>
                        </a:rPr>
                        <a:t>Servizio Medico di Base (S.M.B. – ex 1° livello)</a:t>
                      </a:r>
                      <a:endParaRPr lang="it-IT"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6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it-IT"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it-IT"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2104">
                <a:tc>
                  <a:txBody>
                    <a:bodyPr/>
                    <a:lstStyle/>
                    <a:p>
                      <a:pPr algn="l">
                        <a:lnSpc>
                          <a:spcPct val="115000"/>
                        </a:lnSpc>
                        <a:spcAft>
                          <a:spcPts val="0"/>
                        </a:spcAft>
                      </a:pPr>
                      <a:r>
                        <a:rPr lang="it-IT" sz="1600" b="0" dirty="0">
                          <a:effectLst/>
                          <a:latin typeface="Times New Roman" panose="02020603050405020304" pitchFamily="18" charset="0"/>
                          <a:ea typeface="Times New Roman" panose="02020603050405020304" pitchFamily="18" charset="0"/>
                          <a:cs typeface="Times New Roman" panose="02020603050405020304" pitchFamily="18" charset="0"/>
                        </a:rPr>
                        <a:t>Casa Circondariale Mantova</a:t>
                      </a:r>
                      <a:endParaRPr lang="it-IT"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600" b="0" dirty="0">
                          <a:effectLst/>
                          <a:latin typeface="Times New Roman" panose="02020603050405020304" pitchFamily="18" charset="0"/>
                          <a:ea typeface="Times New Roman" panose="02020603050405020304" pitchFamily="18" charset="0"/>
                          <a:cs typeface="Times New Roman" panose="02020603050405020304" pitchFamily="18" charset="0"/>
                        </a:rPr>
                        <a:t>Servizio Medico di Base (S.M.B. – ex 1° livello)</a:t>
                      </a:r>
                      <a:endParaRPr lang="it-IT"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6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it-IT"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6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it-IT"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2104">
                <a:tc>
                  <a:txBody>
                    <a:bodyPr/>
                    <a:lstStyle/>
                    <a:p>
                      <a:pPr algn="l">
                        <a:lnSpc>
                          <a:spcPct val="115000"/>
                        </a:lnSpc>
                        <a:spcAft>
                          <a:spcPts val="0"/>
                        </a:spcAft>
                      </a:pPr>
                      <a:r>
                        <a:rPr lang="it-IT" sz="1600" b="0">
                          <a:effectLst/>
                          <a:latin typeface="Times New Roman" panose="02020603050405020304" pitchFamily="18" charset="0"/>
                          <a:ea typeface="Times New Roman" panose="02020603050405020304" pitchFamily="18" charset="0"/>
                          <a:cs typeface="Times New Roman" panose="02020603050405020304" pitchFamily="18" charset="0"/>
                        </a:rPr>
                        <a:t>Casa Circondariale Sondrio</a:t>
                      </a:r>
                      <a:endParaRPr lang="it-IT" sz="16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600" b="0" dirty="0">
                          <a:effectLst/>
                          <a:latin typeface="Times New Roman" panose="02020603050405020304" pitchFamily="18" charset="0"/>
                          <a:ea typeface="Times New Roman" panose="02020603050405020304" pitchFamily="18" charset="0"/>
                          <a:cs typeface="Times New Roman" panose="02020603050405020304" pitchFamily="18" charset="0"/>
                        </a:rPr>
                        <a:t>Servizio Medico di Base (S.M.B. – ex 1° livello)</a:t>
                      </a:r>
                      <a:endParaRPr lang="it-IT"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6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it-IT"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6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it-IT"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2104">
                <a:tc>
                  <a:txBody>
                    <a:bodyPr/>
                    <a:lstStyle/>
                    <a:p>
                      <a:pPr algn="l">
                        <a:lnSpc>
                          <a:spcPct val="115000"/>
                        </a:lnSpc>
                        <a:spcAft>
                          <a:spcPts val="0"/>
                        </a:spcAft>
                      </a:pPr>
                      <a:r>
                        <a:rPr lang="it-IT" sz="1600" b="0" dirty="0">
                          <a:effectLst/>
                          <a:latin typeface="Times New Roman" panose="02020603050405020304" pitchFamily="18" charset="0"/>
                          <a:ea typeface="Times New Roman" panose="02020603050405020304" pitchFamily="18" charset="0"/>
                          <a:cs typeface="Times New Roman" panose="02020603050405020304" pitchFamily="18" charset="0"/>
                        </a:rPr>
                        <a:t>Casa Circondariale Varese</a:t>
                      </a:r>
                      <a:endParaRPr lang="it-IT"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600" b="0" dirty="0">
                          <a:effectLst/>
                          <a:latin typeface="Times New Roman" panose="02020603050405020304" pitchFamily="18" charset="0"/>
                          <a:ea typeface="Times New Roman" panose="02020603050405020304" pitchFamily="18" charset="0"/>
                          <a:cs typeface="Times New Roman" panose="02020603050405020304" pitchFamily="18" charset="0"/>
                        </a:rPr>
                        <a:t>Servizio Medico di Base (S.M.B. – ex 1° livello)</a:t>
                      </a:r>
                      <a:endParaRPr lang="it-IT"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it-IT"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it-IT"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17081872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a 3"/>
          <p:cNvGraphicFramePr>
            <a:graphicFrameLocks noGrp="1"/>
          </p:cNvGraphicFramePr>
          <p:nvPr>
            <p:extLst>
              <p:ext uri="{D42A27DB-BD31-4B8C-83A1-F6EECF244321}">
                <p14:modId xmlns:p14="http://schemas.microsoft.com/office/powerpoint/2010/main" val="1656745669"/>
              </p:ext>
            </p:extLst>
          </p:nvPr>
        </p:nvGraphicFramePr>
        <p:xfrm>
          <a:off x="395536" y="598554"/>
          <a:ext cx="8291263" cy="5541473"/>
        </p:xfrm>
        <a:graphic>
          <a:graphicData uri="http://schemas.openxmlformats.org/drawingml/2006/table">
            <a:tbl>
              <a:tblPr firstRow="1" firstCol="1" bandRow="1"/>
              <a:tblGrid>
                <a:gridCol w="1755993"/>
                <a:gridCol w="3944471"/>
                <a:gridCol w="1290918"/>
                <a:gridCol w="1299881"/>
              </a:tblGrid>
              <a:tr h="454182">
                <a:tc>
                  <a:txBody>
                    <a:bodyPr/>
                    <a:lstStyle/>
                    <a:p>
                      <a:pPr algn="l">
                        <a:lnSpc>
                          <a:spcPct val="115000"/>
                        </a:lnSpc>
                        <a:spcAft>
                          <a:spcPts val="0"/>
                        </a:spcAft>
                      </a:pPr>
                      <a:r>
                        <a:rPr lang="it-IT" sz="1400" b="1" i="1" u="sng" dirty="0">
                          <a:effectLst/>
                          <a:latin typeface="+mj-lt"/>
                          <a:ea typeface="Times New Roman" panose="02020603050405020304" pitchFamily="18" charset="0"/>
                          <a:cs typeface="Times New Roman" panose="02020603050405020304" pitchFamily="18" charset="0"/>
                        </a:rPr>
                        <a:t>Istituto Penitenziario</a:t>
                      </a:r>
                      <a:endParaRPr lang="it-IT" sz="1400" dirty="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400" b="1" i="1" u="sng" dirty="0">
                          <a:effectLst/>
                          <a:latin typeface="+mj-lt"/>
                          <a:ea typeface="Times New Roman" panose="02020603050405020304" pitchFamily="18" charset="0"/>
                          <a:cs typeface="Times New Roman" panose="02020603050405020304" pitchFamily="18" charset="0"/>
                        </a:rPr>
                        <a:t>Servizi Sanitari Penitenziari</a:t>
                      </a:r>
                      <a:endParaRPr lang="it-IT" sz="1400" dirty="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400" b="1" i="1" u="sng" dirty="0">
                          <a:effectLst/>
                          <a:latin typeface="+mj-lt"/>
                          <a:ea typeface="Times New Roman" panose="02020603050405020304" pitchFamily="18" charset="0"/>
                          <a:cs typeface="Times New Roman" panose="02020603050405020304" pitchFamily="18" charset="0"/>
                        </a:rPr>
                        <a:t>Sezione Specializzata</a:t>
                      </a:r>
                      <a:endParaRPr lang="it-IT" sz="1400" dirty="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400" b="1" i="1" u="sng" dirty="0">
                          <a:effectLst/>
                          <a:latin typeface="+mj-lt"/>
                          <a:ea typeface="Times New Roman" panose="02020603050405020304" pitchFamily="18" charset="0"/>
                          <a:cs typeface="Times New Roman" panose="02020603050405020304" pitchFamily="18" charset="0"/>
                        </a:rPr>
                        <a:t>S.A.I. ex Centri Clinici</a:t>
                      </a:r>
                      <a:endParaRPr lang="it-IT" sz="1400" dirty="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0080">
                <a:tc>
                  <a:txBody>
                    <a:bodyPr/>
                    <a:lstStyle/>
                    <a:p>
                      <a:pPr algn="l">
                        <a:lnSpc>
                          <a:spcPct val="115000"/>
                        </a:lnSpc>
                        <a:spcAft>
                          <a:spcPts val="0"/>
                        </a:spcAft>
                      </a:pPr>
                      <a:r>
                        <a:rPr lang="it-IT" sz="1400" b="0" dirty="0">
                          <a:effectLst/>
                          <a:latin typeface="+mj-lt"/>
                          <a:ea typeface="Times New Roman" panose="02020603050405020304" pitchFamily="18" charset="0"/>
                          <a:cs typeface="Times New Roman" panose="02020603050405020304" pitchFamily="18" charset="0"/>
                        </a:rPr>
                        <a:t>Casa Circondariale Bergamo </a:t>
                      </a:r>
                      <a:endParaRPr lang="it-IT" sz="1400" b="0" dirty="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400" b="0" dirty="0">
                          <a:effectLst/>
                          <a:latin typeface="+mj-lt"/>
                          <a:ea typeface="Times New Roman" panose="02020603050405020304" pitchFamily="18" charset="0"/>
                          <a:cs typeface="Times New Roman" panose="02020603050405020304" pitchFamily="18" charset="0"/>
                        </a:rPr>
                        <a:t>Servizio Medico </a:t>
                      </a:r>
                      <a:r>
                        <a:rPr lang="it-IT" sz="1400" b="0" dirty="0" err="1">
                          <a:effectLst/>
                          <a:latin typeface="+mj-lt"/>
                          <a:ea typeface="Times New Roman" panose="02020603050405020304" pitchFamily="18" charset="0"/>
                          <a:cs typeface="Times New Roman" panose="02020603050405020304" pitchFamily="18" charset="0"/>
                        </a:rPr>
                        <a:t>Multiprofessionale</a:t>
                      </a:r>
                      <a:r>
                        <a:rPr lang="it-IT" sz="1400" b="0" dirty="0">
                          <a:effectLst/>
                          <a:latin typeface="+mj-lt"/>
                          <a:ea typeface="Times New Roman" panose="02020603050405020304" pitchFamily="18" charset="0"/>
                          <a:cs typeface="Times New Roman" panose="02020603050405020304" pitchFamily="18" charset="0"/>
                        </a:rPr>
                        <a:t> Integrato (S.M.M.I. – ex 2° livello)</a:t>
                      </a:r>
                      <a:endParaRPr lang="it-IT" sz="1400" b="0" dirty="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400" b="1" dirty="0">
                          <a:effectLst/>
                          <a:latin typeface="+mj-lt"/>
                          <a:ea typeface="Times New Roman" panose="02020603050405020304" pitchFamily="18" charset="0"/>
                          <a:cs typeface="Times New Roman" panose="02020603050405020304" pitchFamily="18" charset="0"/>
                        </a:rPr>
                        <a:t> </a:t>
                      </a:r>
                      <a:endParaRPr lang="it-IT" sz="1400" dirty="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it-IT" sz="1400" dirty="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2088">
                <a:tc>
                  <a:txBody>
                    <a:bodyPr/>
                    <a:lstStyle/>
                    <a:p>
                      <a:pPr algn="l">
                        <a:lnSpc>
                          <a:spcPct val="115000"/>
                        </a:lnSpc>
                        <a:spcAft>
                          <a:spcPts val="0"/>
                        </a:spcAft>
                      </a:pPr>
                      <a:r>
                        <a:rPr lang="it-IT" sz="1400" b="0">
                          <a:effectLst/>
                          <a:latin typeface="+mj-lt"/>
                          <a:ea typeface="Times New Roman" panose="02020603050405020304" pitchFamily="18" charset="0"/>
                          <a:cs typeface="Times New Roman" panose="02020603050405020304" pitchFamily="18" charset="0"/>
                        </a:rPr>
                        <a:t>Casa Circondariale Brescia “Canton Mombello”</a:t>
                      </a:r>
                      <a:endParaRPr lang="it-IT" sz="1400" b="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400" b="0" dirty="0">
                          <a:effectLst/>
                          <a:latin typeface="+mj-lt"/>
                          <a:ea typeface="Times New Roman" panose="02020603050405020304" pitchFamily="18" charset="0"/>
                          <a:cs typeface="Times New Roman" panose="02020603050405020304" pitchFamily="18" charset="0"/>
                        </a:rPr>
                        <a:t>Servizio Medico </a:t>
                      </a:r>
                      <a:r>
                        <a:rPr lang="it-IT" sz="1400" b="0" dirty="0" err="1">
                          <a:effectLst/>
                          <a:latin typeface="+mj-lt"/>
                          <a:ea typeface="Times New Roman" panose="02020603050405020304" pitchFamily="18" charset="0"/>
                          <a:cs typeface="Times New Roman" panose="02020603050405020304" pitchFamily="18" charset="0"/>
                        </a:rPr>
                        <a:t>Multiprofessionale</a:t>
                      </a:r>
                      <a:r>
                        <a:rPr lang="it-IT" sz="1400" b="0" dirty="0">
                          <a:effectLst/>
                          <a:latin typeface="+mj-lt"/>
                          <a:ea typeface="Times New Roman" panose="02020603050405020304" pitchFamily="18" charset="0"/>
                          <a:cs typeface="Times New Roman" panose="02020603050405020304" pitchFamily="18" charset="0"/>
                        </a:rPr>
                        <a:t> Integrato (S.M.M.I. – ex 2° livello)</a:t>
                      </a:r>
                      <a:endParaRPr lang="it-IT" sz="1400" b="0" dirty="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400" b="1" dirty="0">
                          <a:effectLst/>
                          <a:latin typeface="+mj-lt"/>
                          <a:ea typeface="Times New Roman" panose="02020603050405020304" pitchFamily="18" charset="0"/>
                          <a:cs typeface="Times New Roman" panose="02020603050405020304" pitchFamily="18" charset="0"/>
                        </a:rPr>
                        <a:t> </a:t>
                      </a:r>
                      <a:endParaRPr lang="it-IT" sz="1400" dirty="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it-IT" sz="1400" dirty="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5009">
                <a:tc>
                  <a:txBody>
                    <a:bodyPr/>
                    <a:lstStyle/>
                    <a:p>
                      <a:pPr algn="l">
                        <a:lnSpc>
                          <a:spcPct val="115000"/>
                        </a:lnSpc>
                        <a:spcAft>
                          <a:spcPts val="0"/>
                        </a:spcAft>
                      </a:pPr>
                      <a:r>
                        <a:rPr lang="it-IT" sz="1400" b="0">
                          <a:effectLst/>
                          <a:latin typeface="+mj-lt"/>
                          <a:ea typeface="Times New Roman" panose="02020603050405020304" pitchFamily="18" charset="0"/>
                          <a:cs typeface="Times New Roman" panose="02020603050405020304" pitchFamily="18" charset="0"/>
                        </a:rPr>
                        <a:t>Casa Circondariale Como</a:t>
                      </a:r>
                      <a:endParaRPr lang="it-IT" sz="1400" b="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400" b="0" dirty="0">
                          <a:effectLst/>
                          <a:latin typeface="+mj-lt"/>
                          <a:ea typeface="Times New Roman" panose="02020603050405020304" pitchFamily="18" charset="0"/>
                          <a:cs typeface="Times New Roman" panose="02020603050405020304" pitchFamily="18" charset="0"/>
                        </a:rPr>
                        <a:t>Servizio Medico </a:t>
                      </a:r>
                      <a:r>
                        <a:rPr lang="it-IT" sz="1400" b="0" dirty="0" err="1">
                          <a:effectLst/>
                          <a:latin typeface="+mj-lt"/>
                          <a:ea typeface="Times New Roman" panose="02020603050405020304" pitchFamily="18" charset="0"/>
                          <a:cs typeface="Times New Roman" panose="02020603050405020304" pitchFamily="18" charset="0"/>
                        </a:rPr>
                        <a:t>Multiprofessionale</a:t>
                      </a:r>
                      <a:r>
                        <a:rPr lang="it-IT" sz="1400" b="0" dirty="0">
                          <a:effectLst/>
                          <a:latin typeface="+mj-lt"/>
                          <a:ea typeface="Times New Roman" panose="02020603050405020304" pitchFamily="18" charset="0"/>
                          <a:cs typeface="Times New Roman" panose="02020603050405020304" pitchFamily="18" charset="0"/>
                        </a:rPr>
                        <a:t> Integrato (S.M.M.I. – ex 2° livello)</a:t>
                      </a:r>
                      <a:endParaRPr lang="it-IT" sz="1400" b="0" dirty="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400" b="1" dirty="0">
                          <a:effectLst/>
                          <a:latin typeface="+mj-lt"/>
                          <a:ea typeface="Times New Roman" panose="02020603050405020304" pitchFamily="18" charset="0"/>
                          <a:cs typeface="Times New Roman" panose="02020603050405020304" pitchFamily="18" charset="0"/>
                        </a:rPr>
                        <a:t> </a:t>
                      </a:r>
                      <a:endParaRPr lang="it-IT" sz="1400" dirty="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it-IT" sz="1400" dirty="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8618">
                <a:tc>
                  <a:txBody>
                    <a:bodyPr/>
                    <a:lstStyle/>
                    <a:p>
                      <a:pPr algn="l">
                        <a:lnSpc>
                          <a:spcPct val="115000"/>
                        </a:lnSpc>
                        <a:spcAft>
                          <a:spcPts val="0"/>
                        </a:spcAft>
                      </a:pPr>
                      <a:r>
                        <a:rPr lang="it-IT" sz="1400" b="0">
                          <a:effectLst/>
                          <a:latin typeface="+mj-lt"/>
                          <a:ea typeface="Times New Roman" panose="02020603050405020304" pitchFamily="18" charset="0"/>
                          <a:cs typeface="Times New Roman" panose="02020603050405020304" pitchFamily="18" charset="0"/>
                        </a:rPr>
                        <a:t>Casa Circondariale Cremona</a:t>
                      </a:r>
                      <a:endParaRPr lang="it-IT" sz="1400" b="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400" b="0" dirty="0">
                          <a:effectLst/>
                          <a:latin typeface="+mj-lt"/>
                          <a:ea typeface="Times New Roman" panose="02020603050405020304" pitchFamily="18" charset="0"/>
                          <a:cs typeface="Times New Roman" panose="02020603050405020304" pitchFamily="18" charset="0"/>
                        </a:rPr>
                        <a:t>Servizio Medico </a:t>
                      </a:r>
                      <a:r>
                        <a:rPr lang="it-IT" sz="1400" b="0" dirty="0" err="1">
                          <a:effectLst/>
                          <a:latin typeface="+mj-lt"/>
                          <a:ea typeface="Times New Roman" panose="02020603050405020304" pitchFamily="18" charset="0"/>
                          <a:cs typeface="Times New Roman" panose="02020603050405020304" pitchFamily="18" charset="0"/>
                        </a:rPr>
                        <a:t>Multiprofessionale</a:t>
                      </a:r>
                      <a:r>
                        <a:rPr lang="it-IT" sz="1400" b="0" dirty="0">
                          <a:effectLst/>
                          <a:latin typeface="+mj-lt"/>
                          <a:ea typeface="Times New Roman" panose="02020603050405020304" pitchFamily="18" charset="0"/>
                          <a:cs typeface="Times New Roman" panose="02020603050405020304" pitchFamily="18" charset="0"/>
                        </a:rPr>
                        <a:t> Integrato (S.M.M.I. – ex 2° livello)</a:t>
                      </a:r>
                      <a:endParaRPr lang="it-IT" sz="1400" b="0" dirty="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400" b="1" dirty="0">
                          <a:effectLst/>
                          <a:latin typeface="+mj-lt"/>
                          <a:ea typeface="Times New Roman" panose="02020603050405020304" pitchFamily="18" charset="0"/>
                          <a:cs typeface="Times New Roman" panose="02020603050405020304" pitchFamily="18" charset="0"/>
                        </a:rPr>
                        <a:t> </a:t>
                      </a:r>
                      <a:endParaRPr lang="it-IT" sz="1400" dirty="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it-IT" sz="1400" dirty="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0708">
                <a:tc>
                  <a:txBody>
                    <a:bodyPr/>
                    <a:lstStyle/>
                    <a:p>
                      <a:pPr algn="l">
                        <a:lnSpc>
                          <a:spcPct val="115000"/>
                        </a:lnSpc>
                        <a:spcAft>
                          <a:spcPts val="0"/>
                        </a:spcAft>
                      </a:pPr>
                      <a:r>
                        <a:rPr lang="it-IT" sz="1400" b="0">
                          <a:effectLst/>
                          <a:latin typeface="+mj-lt"/>
                          <a:ea typeface="Times New Roman" panose="02020603050405020304" pitchFamily="18" charset="0"/>
                          <a:cs typeface="Times New Roman" panose="02020603050405020304" pitchFamily="18" charset="0"/>
                        </a:rPr>
                        <a:t>Casa Reclusione Milano - Bollate</a:t>
                      </a:r>
                      <a:endParaRPr lang="it-IT" sz="1400" b="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400" b="0" dirty="0">
                          <a:effectLst/>
                          <a:latin typeface="+mj-lt"/>
                          <a:ea typeface="Times New Roman" panose="02020603050405020304" pitchFamily="18" charset="0"/>
                          <a:cs typeface="Times New Roman" panose="02020603050405020304" pitchFamily="18" charset="0"/>
                        </a:rPr>
                        <a:t>Servizio Medico </a:t>
                      </a:r>
                      <a:r>
                        <a:rPr lang="it-IT" sz="1400" b="0" dirty="0" err="1">
                          <a:effectLst/>
                          <a:latin typeface="+mj-lt"/>
                          <a:ea typeface="Times New Roman" panose="02020603050405020304" pitchFamily="18" charset="0"/>
                          <a:cs typeface="Times New Roman" panose="02020603050405020304" pitchFamily="18" charset="0"/>
                        </a:rPr>
                        <a:t>Multiprofessionale</a:t>
                      </a:r>
                      <a:r>
                        <a:rPr lang="it-IT" sz="1400" b="0" dirty="0">
                          <a:effectLst/>
                          <a:latin typeface="+mj-lt"/>
                          <a:ea typeface="Times New Roman" panose="02020603050405020304" pitchFamily="18" charset="0"/>
                          <a:cs typeface="Times New Roman" panose="02020603050405020304" pitchFamily="18" charset="0"/>
                        </a:rPr>
                        <a:t> Integrato (S.M.M.I. – ex 2° livello)</a:t>
                      </a:r>
                      <a:endParaRPr lang="it-IT" sz="1400" b="0" dirty="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400" b="1" dirty="0">
                          <a:effectLst/>
                          <a:latin typeface="+mj-lt"/>
                          <a:ea typeface="Times New Roman" panose="02020603050405020304" pitchFamily="18" charset="0"/>
                          <a:cs typeface="Times New Roman" panose="02020603050405020304" pitchFamily="18" charset="0"/>
                        </a:rPr>
                        <a:t> </a:t>
                      </a:r>
                      <a:endParaRPr lang="it-IT" sz="1400" dirty="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it-IT" sz="1400" dirty="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9328">
                <a:tc>
                  <a:txBody>
                    <a:bodyPr/>
                    <a:lstStyle/>
                    <a:p>
                      <a:pPr algn="l">
                        <a:lnSpc>
                          <a:spcPct val="115000"/>
                        </a:lnSpc>
                        <a:spcAft>
                          <a:spcPts val="0"/>
                        </a:spcAft>
                      </a:pPr>
                      <a:r>
                        <a:rPr lang="it-IT" sz="1400" b="0" dirty="0">
                          <a:effectLst/>
                          <a:latin typeface="+mj-lt"/>
                          <a:ea typeface="Times New Roman" panose="02020603050405020304" pitchFamily="18" charset="0"/>
                          <a:cs typeface="Times New Roman" panose="02020603050405020304" pitchFamily="18" charset="0"/>
                        </a:rPr>
                        <a:t>Casa di Reclusione Vigevano</a:t>
                      </a:r>
                      <a:endParaRPr lang="it-IT" sz="1400" b="0" dirty="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400" b="0" dirty="0">
                          <a:effectLst/>
                          <a:latin typeface="+mj-lt"/>
                          <a:ea typeface="Times New Roman" panose="02020603050405020304" pitchFamily="18" charset="0"/>
                          <a:cs typeface="Times New Roman" panose="02020603050405020304" pitchFamily="18" charset="0"/>
                        </a:rPr>
                        <a:t>Servizio Medico </a:t>
                      </a:r>
                      <a:r>
                        <a:rPr lang="it-IT" sz="1400" b="0" dirty="0" err="1">
                          <a:effectLst/>
                          <a:latin typeface="+mj-lt"/>
                          <a:ea typeface="Times New Roman" panose="02020603050405020304" pitchFamily="18" charset="0"/>
                          <a:cs typeface="Times New Roman" panose="02020603050405020304" pitchFamily="18" charset="0"/>
                        </a:rPr>
                        <a:t>Multiprofessionale</a:t>
                      </a:r>
                      <a:r>
                        <a:rPr lang="it-IT" sz="1400" b="0" dirty="0">
                          <a:effectLst/>
                          <a:latin typeface="+mj-lt"/>
                          <a:ea typeface="Times New Roman" panose="02020603050405020304" pitchFamily="18" charset="0"/>
                          <a:cs typeface="Times New Roman" panose="02020603050405020304" pitchFamily="18" charset="0"/>
                        </a:rPr>
                        <a:t> Integrato (S.M.M.I. – ex 2° livello)</a:t>
                      </a:r>
                      <a:endParaRPr lang="it-IT" sz="1400" b="0" dirty="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400" b="1" dirty="0">
                          <a:effectLst/>
                          <a:latin typeface="+mj-lt"/>
                          <a:ea typeface="Times New Roman" panose="02020603050405020304" pitchFamily="18" charset="0"/>
                          <a:cs typeface="Times New Roman" panose="02020603050405020304" pitchFamily="18" charset="0"/>
                        </a:rPr>
                        <a:t> </a:t>
                      </a:r>
                      <a:endParaRPr lang="it-IT" sz="1400" dirty="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it-IT" sz="1400" dirty="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9328">
                <a:tc>
                  <a:txBody>
                    <a:bodyPr/>
                    <a:lstStyle/>
                    <a:p>
                      <a:pPr algn="l">
                        <a:lnSpc>
                          <a:spcPct val="115000"/>
                        </a:lnSpc>
                        <a:spcAft>
                          <a:spcPts val="0"/>
                        </a:spcAft>
                      </a:pPr>
                      <a:r>
                        <a:rPr lang="it-IT" sz="1400" b="0" dirty="0">
                          <a:effectLst/>
                          <a:latin typeface="+mj-lt"/>
                          <a:ea typeface="Times New Roman" panose="02020603050405020304" pitchFamily="18" charset="0"/>
                          <a:cs typeface="Times New Roman" panose="02020603050405020304" pitchFamily="18" charset="0"/>
                        </a:rPr>
                        <a:t>Casa Circondariale Voghera</a:t>
                      </a:r>
                      <a:endParaRPr lang="it-IT" sz="1400" b="0" dirty="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400" b="0" dirty="0">
                          <a:effectLst/>
                          <a:latin typeface="+mj-lt"/>
                          <a:ea typeface="Times New Roman" panose="02020603050405020304" pitchFamily="18" charset="0"/>
                          <a:cs typeface="Times New Roman" panose="02020603050405020304" pitchFamily="18" charset="0"/>
                        </a:rPr>
                        <a:t>Servizio Medico </a:t>
                      </a:r>
                      <a:r>
                        <a:rPr lang="it-IT" sz="1400" b="0" dirty="0" err="1">
                          <a:effectLst/>
                          <a:latin typeface="+mj-lt"/>
                          <a:ea typeface="Times New Roman" panose="02020603050405020304" pitchFamily="18" charset="0"/>
                          <a:cs typeface="Times New Roman" panose="02020603050405020304" pitchFamily="18" charset="0"/>
                        </a:rPr>
                        <a:t>Multiprofessionale</a:t>
                      </a:r>
                      <a:r>
                        <a:rPr lang="it-IT" sz="1400" b="0" dirty="0">
                          <a:effectLst/>
                          <a:latin typeface="+mj-lt"/>
                          <a:ea typeface="Times New Roman" panose="02020603050405020304" pitchFamily="18" charset="0"/>
                          <a:cs typeface="Times New Roman" panose="02020603050405020304" pitchFamily="18" charset="0"/>
                        </a:rPr>
                        <a:t> Integrato (S.M.M.I. – ex 2° livello)</a:t>
                      </a:r>
                      <a:endParaRPr lang="it-IT" sz="1400" b="0" dirty="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400" b="1" dirty="0">
                          <a:effectLst/>
                          <a:latin typeface="+mj-lt"/>
                          <a:ea typeface="Times New Roman" panose="02020603050405020304" pitchFamily="18" charset="0"/>
                          <a:cs typeface="Times New Roman" panose="02020603050405020304" pitchFamily="18" charset="0"/>
                        </a:rPr>
                        <a:t> </a:t>
                      </a:r>
                      <a:endParaRPr lang="it-IT" sz="1400" dirty="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it-IT" sz="1400" dirty="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8314374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ella 2"/>
          <p:cNvGraphicFramePr>
            <a:graphicFrameLocks noGrp="1"/>
          </p:cNvGraphicFramePr>
          <p:nvPr>
            <p:extLst>
              <p:ext uri="{D42A27DB-BD31-4B8C-83A1-F6EECF244321}">
                <p14:modId xmlns:p14="http://schemas.microsoft.com/office/powerpoint/2010/main" val="3260324111"/>
              </p:ext>
            </p:extLst>
          </p:nvPr>
        </p:nvGraphicFramePr>
        <p:xfrm>
          <a:off x="439271" y="443597"/>
          <a:ext cx="8247528" cy="5374503"/>
        </p:xfrm>
        <a:graphic>
          <a:graphicData uri="http://schemas.openxmlformats.org/drawingml/2006/table">
            <a:tbl>
              <a:tblPr firstRow="1" firstCol="1" bandRow="1"/>
              <a:tblGrid>
                <a:gridCol w="1499156"/>
                <a:gridCol w="2383274"/>
                <a:gridCol w="2939159"/>
                <a:gridCol w="1425939"/>
              </a:tblGrid>
              <a:tr h="643503">
                <a:tc>
                  <a:txBody>
                    <a:bodyPr/>
                    <a:lstStyle/>
                    <a:p>
                      <a:pPr algn="l">
                        <a:lnSpc>
                          <a:spcPct val="115000"/>
                        </a:lnSpc>
                        <a:spcAft>
                          <a:spcPts val="0"/>
                        </a:spcAft>
                      </a:pPr>
                      <a:r>
                        <a:rPr lang="it-IT" sz="1400" b="1" i="1" u="sng" dirty="0">
                          <a:effectLst/>
                          <a:latin typeface="+mj-lt"/>
                          <a:ea typeface="Times New Roman" panose="02020603050405020304" pitchFamily="18" charset="0"/>
                          <a:cs typeface="Times New Roman" panose="02020603050405020304" pitchFamily="18" charset="0"/>
                        </a:rPr>
                        <a:t>Istituto Penitenziario</a:t>
                      </a:r>
                      <a:endParaRPr lang="it-IT" sz="1400" dirty="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400" b="1" i="1" u="sng" dirty="0">
                          <a:effectLst/>
                          <a:latin typeface="+mj-lt"/>
                          <a:ea typeface="Times New Roman" panose="02020603050405020304" pitchFamily="18" charset="0"/>
                          <a:cs typeface="Times New Roman" panose="02020603050405020304" pitchFamily="18" charset="0"/>
                        </a:rPr>
                        <a:t>Servizi Sanitari Penitenziari</a:t>
                      </a:r>
                      <a:endParaRPr lang="it-IT" sz="1400" dirty="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400" b="1" i="1" u="sng" dirty="0">
                          <a:effectLst/>
                          <a:latin typeface="+mj-lt"/>
                          <a:ea typeface="Times New Roman" panose="02020603050405020304" pitchFamily="18" charset="0"/>
                          <a:cs typeface="Times New Roman" panose="02020603050405020304" pitchFamily="18" charset="0"/>
                        </a:rPr>
                        <a:t>Sezione Specializzata</a:t>
                      </a:r>
                      <a:endParaRPr lang="it-IT" sz="1400" dirty="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400" b="1" i="1" u="sng" dirty="0">
                          <a:effectLst/>
                          <a:latin typeface="+mj-lt"/>
                          <a:ea typeface="Times New Roman" panose="02020603050405020304" pitchFamily="18" charset="0"/>
                          <a:cs typeface="Times New Roman" panose="02020603050405020304" pitchFamily="18" charset="0"/>
                        </a:rPr>
                        <a:t>S.A.I. ex Centri Clinici</a:t>
                      </a:r>
                      <a:endParaRPr lang="it-IT" sz="1400" dirty="0">
                        <a:effectLst/>
                        <a:latin typeface="+mj-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13249">
                <a:tc>
                  <a:txBody>
                    <a:bodyPr/>
                    <a:lstStyle/>
                    <a:p>
                      <a:pPr algn="l">
                        <a:lnSpc>
                          <a:spcPct val="115000"/>
                        </a:lnSpc>
                        <a:spcAft>
                          <a:spcPts val="0"/>
                        </a:spcAft>
                      </a:pPr>
                      <a:r>
                        <a:rPr lang="it-IT" sz="1400" b="0" dirty="0">
                          <a:effectLst/>
                          <a:latin typeface="+mj-lt"/>
                          <a:ea typeface="Times New Roman" panose="02020603050405020304" pitchFamily="18" charset="0"/>
                          <a:cs typeface="Times New Roman" panose="02020603050405020304" pitchFamily="18" charset="0"/>
                        </a:rPr>
                        <a:t>Casa Circondariale Busto Arsizio</a:t>
                      </a:r>
                      <a:endParaRPr lang="it-IT" sz="1400" b="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400" b="0" dirty="0">
                          <a:effectLst/>
                          <a:latin typeface="+mj-lt"/>
                          <a:ea typeface="Times New Roman" panose="02020603050405020304" pitchFamily="18" charset="0"/>
                          <a:cs typeface="Times New Roman" panose="02020603050405020304" pitchFamily="18" charset="0"/>
                        </a:rPr>
                        <a:t>Servizio Medico Multi-professionale integrato con sezione specializzata (S.M.M.P.I.)</a:t>
                      </a:r>
                      <a:endParaRPr lang="it-IT" sz="1400" b="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400" b="0" dirty="0">
                          <a:effectLst/>
                          <a:latin typeface="+mj-lt"/>
                          <a:ea typeface="Times New Roman" panose="02020603050405020304" pitchFamily="18" charset="0"/>
                          <a:cs typeface="Times New Roman" panose="02020603050405020304" pitchFamily="18" charset="0"/>
                        </a:rPr>
                        <a:t>Sezione per trattamenti </a:t>
                      </a:r>
                      <a:r>
                        <a:rPr lang="it-IT" sz="1400" b="0" dirty="0" err="1">
                          <a:effectLst/>
                          <a:latin typeface="+mj-lt"/>
                          <a:ea typeface="Times New Roman" panose="02020603050405020304" pitchFamily="18" charset="0"/>
                          <a:cs typeface="Times New Roman" panose="02020603050405020304" pitchFamily="18" charset="0"/>
                        </a:rPr>
                        <a:t>fisiokinesiterapici</a:t>
                      </a:r>
                      <a:endParaRPr lang="it-IT" sz="1400" b="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400" b="1" dirty="0">
                          <a:effectLst/>
                          <a:latin typeface="+mj-lt"/>
                          <a:ea typeface="Times New Roman" panose="02020603050405020304" pitchFamily="18" charset="0"/>
                          <a:cs typeface="Times New Roman" panose="02020603050405020304" pitchFamily="18" charset="0"/>
                        </a:rPr>
                        <a:t> </a:t>
                      </a:r>
                      <a:endParaRPr lang="it-IT" sz="14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44308">
                <a:tc>
                  <a:txBody>
                    <a:bodyPr/>
                    <a:lstStyle/>
                    <a:p>
                      <a:pPr algn="l">
                        <a:lnSpc>
                          <a:spcPct val="115000"/>
                        </a:lnSpc>
                        <a:spcAft>
                          <a:spcPts val="0"/>
                        </a:spcAft>
                      </a:pPr>
                      <a:r>
                        <a:rPr lang="it-IT" sz="1400" b="0">
                          <a:effectLst/>
                          <a:latin typeface="+mj-lt"/>
                          <a:ea typeface="Times New Roman" panose="02020603050405020304" pitchFamily="18" charset="0"/>
                          <a:cs typeface="Times New Roman" panose="02020603050405020304" pitchFamily="18" charset="0"/>
                        </a:rPr>
                        <a:t>Casa Circondariale Monza </a:t>
                      </a:r>
                      <a:endParaRPr lang="it-IT" sz="1400" b="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400" b="0" dirty="0">
                          <a:effectLst/>
                          <a:latin typeface="+mj-lt"/>
                          <a:ea typeface="Times New Roman" panose="02020603050405020304" pitchFamily="18" charset="0"/>
                          <a:cs typeface="Times New Roman" panose="02020603050405020304" pitchFamily="18" charset="0"/>
                        </a:rPr>
                        <a:t>Servizio Medico Multi-professionale integrato con sezione specializzata (S.M.M.P.I.)</a:t>
                      </a:r>
                      <a:endParaRPr lang="it-IT" sz="1400" b="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400" b="0" dirty="0">
                          <a:effectLst/>
                          <a:latin typeface="+mj-lt"/>
                          <a:ea typeface="Times New Roman" panose="02020603050405020304" pitchFamily="18" charset="0"/>
                          <a:cs typeface="Times New Roman" panose="02020603050405020304" pitchFamily="18" charset="0"/>
                        </a:rPr>
                        <a:t>Sezione dedicata all’Osservazione Psichiatrica ai sensi dell’art.112 D.P.R. 230/2000</a:t>
                      </a:r>
                      <a:endParaRPr lang="it-IT" sz="1400" b="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400" b="1">
                          <a:effectLst/>
                          <a:latin typeface="+mj-lt"/>
                          <a:ea typeface="Times New Roman" panose="02020603050405020304" pitchFamily="18" charset="0"/>
                          <a:cs typeface="Times New Roman" panose="02020603050405020304" pitchFamily="18" charset="0"/>
                        </a:rPr>
                        <a:t> </a:t>
                      </a:r>
                      <a:endParaRPr lang="it-IT" sz="140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19650">
                <a:tc>
                  <a:txBody>
                    <a:bodyPr/>
                    <a:lstStyle/>
                    <a:p>
                      <a:pPr algn="l">
                        <a:lnSpc>
                          <a:spcPct val="115000"/>
                        </a:lnSpc>
                        <a:spcAft>
                          <a:spcPts val="0"/>
                        </a:spcAft>
                      </a:pPr>
                      <a:r>
                        <a:rPr lang="it-IT" sz="1400" b="0">
                          <a:effectLst/>
                          <a:latin typeface="+mj-lt"/>
                          <a:ea typeface="Times New Roman" panose="02020603050405020304" pitchFamily="18" charset="0"/>
                          <a:cs typeface="Times New Roman" panose="02020603050405020304" pitchFamily="18" charset="0"/>
                        </a:rPr>
                        <a:t>Casa Circondariale Pavia</a:t>
                      </a:r>
                      <a:endParaRPr lang="it-IT" sz="1400" b="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400" b="0" dirty="0">
                          <a:effectLst/>
                          <a:latin typeface="+mj-lt"/>
                          <a:ea typeface="Times New Roman" panose="02020603050405020304" pitchFamily="18" charset="0"/>
                          <a:cs typeface="Times New Roman" panose="02020603050405020304" pitchFamily="18" charset="0"/>
                        </a:rPr>
                        <a:t>Servizio Medico Multi-professionale integrato con sezione specializzata (S.M.M.P.I.)</a:t>
                      </a:r>
                      <a:endParaRPr lang="it-IT" sz="1400" b="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400" b="0" dirty="0">
                          <a:effectLst/>
                          <a:latin typeface="+mj-lt"/>
                          <a:ea typeface="Times New Roman" panose="02020603050405020304" pitchFamily="18" charset="0"/>
                          <a:cs typeface="Times New Roman" panose="02020603050405020304" pitchFamily="18" charset="0"/>
                        </a:rPr>
                        <a:t> “Articolazione per la salute mentale” realizzata ai sensi dell’Accordo Conferenza Stato Regioni del 13/10/2011 finalizzata all’accoglienza dei soggetti in art. 148 c.p.p. e 111 D.P.R. 230/2000, nonché sub-acuti psichiatrici</a:t>
                      </a:r>
                      <a:endParaRPr lang="it-IT" sz="1400" b="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400" b="1" dirty="0">
                          <a:effectLst/>
                          <a:latin typeface="+mj-lt"/>
                          <a:ea typeface="Times New Roman" panose="02020603050405020304" pitchFamily="18" charset="0"/>
                          <a:cs typeface="Times New Roman" panose="02020603050405020304" pitchFamily="18" charset="0"/>
                        </a:rPr>
                        <a:t> </a:t>
                      </a:r>
                      <a:endParaRPr lang="it-IT" sz="14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26048771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ella 2"/>
          <p:cNvGraphicFramePr>
            <a:graphicFrameLocks noGrp="1"/>
          </p:cNvGraphicFramePr>
          <p:nvPr>
            <p:extLst>
              <p:ext uri="{D42A27DB-BD31-4B8C-83A1-F6EECF244321}">
                <p14:modId xmlns:p14="http://schemas.microsoft.com/office/powerpoint/2010/main" val="3401630349"/>
              </p:ext>
            </p:extLst>
          </p:nvPr>
        </p:nvGraphicFramePr>
        <p:xfrm>
          <a:off x="439270" y="618565"/>
          <a:ext cx="8247530" cy="5041985"/>
        </p:xfrm>
        <a:graphic>
          <a:graphicData uri="http://schemas.openxmlformats.org/drawingml/2006/table">
            <a:tbl>
              <a:tblPr firstRow="1" firstCol="1" bandRow="1"/>
              <a:tblGrid>
                <a:gridCol w="1487846"/>
                <a:gridCol w="2365293"/>
                <a:gridCol w="2253227"/>
                <a:gridCol w="2141164"/>
              </a:tblGrid>
              <a:tr h="612689">
                <a:tc>
                  <a:txBody>
                    <a:bodyPr/>
                    <a:lstStyle/>
                    <a:p>
                      <a:pPr algn="l">
                        <a:lnSpc>
                          <a:spcPct val="115000"/>
                        </a:lnSpc>
                        <a:spcAft>
                          <a:spcPts val="0"/>
                        </a:spcAft>
                      </a:pPr>
                      <a:r>
                        <a:rPr lang="it-IT" sz="1400" b="1" i="1" u="sng" dirty="0">
                          <a:effectLst/>
                          <a:latin typeface="+mn-lt"/>
                          <a:ea typeface="Times New Roman" panose="02020603050405020304" pitchFamily="18" charset="0"/>
                          <a:cs typeface="Times New Roman" panose="02020603050405020304" pitchFamily="18" charset="0"/>
                        </a:rPr>
                        <a:t>Istituto Penitenziario</a:t>
                      </a:r>
                      <a:endParaRPr lang="it-IT" sz="1400" dirty="0">
                        <a:effectLst/>
                        <a:latin typeface="+mn-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400" b="1" i="1" u="sng" dirty="0">
                          <a:effectLst/>
                          <a:latin typeface="+mn-lt"/>
                          <a:ea typeface="Times New Roman" panose="02020603050405020304" pitchFamily="18" charset="0"/>
                          <a:cs typeface="Times New Roman" panose="02020603050405020304" pitchFamily="18" charset="0"/>
                        </a:rPr>
                        <a:t>Servizi Sanitari Penitenziari</a:t>
                      </a:r>
                      <a:endParaRPr lang="it-IT" sz="1400" dirty="0">
                        <a:effectLst/>
                        <a:latin typeface="+mn-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400" b="1" i="1" u="sng" dirty="0">
                          <a:effectLst/>
                          <a:latin typeface="+mn-lt"/>
                          <a:ea typeface="Times New Roman" panose="02020603050405020304" pitchFamily="18" charset="0"/>
                          <a:cs typeface="Times New Roman" panose="02020603050405020304" pitchFamily="18" charset="0"/>
                        </a:rPr>
                        <a:t>Sezione Specializzata</a:t>
                      </a:r>
                      <a:endParaRPr lang="it-IT" sz="1400" dirty="0">
                        <a:effectLst/>
                        <a:latin typeface="+mn-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400" b="1" i="1" u="sng" dirty="0">
                          <a:effectLst/>
                          <a:latin typeface="+mn-lt"/>
                          <a:ea typeface="Times New Roman" panose="02020603050405020304" pitchFamily="18" charset="0"/>
                          <a:cs typeface="Times New Roman" panose="02020603050405020304" pitchFamily="18" charset="0"/>
                        </a:rPr>
                        <a:t>S.A.I. ex Centri Clinici</a:t>
                      </a:r>
                      <a:endParaRPr lang="it-IT" sz="1400" dirty="0">
                        <a:effectLst/>
                        <a:latin typeface="+mn-lt"/>
                        <a:ea typeface="Calibri" panose="020F0502020204030204" pitchFamily="34" charset="0"/>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00841">
                <a:tc>
                  <a:txBody>
                    <a:bodyPr/>
                    <a:lstStyle/>
                    <a:p>
                      <a:pPr algn="l">
                        <a:lnSpc>
                          <a:spcPct val="115000"/>
                        </a:lnSpc>
                        <a:spcAft>
                          <a:spcPts val="0"/>
                        </a:spcAft>
                      </a:pPr>
                      <a:r>
                        <a:rPr lang="it-IT" sz="1600" b="0" dirty="0">
                          <a:effectLst/>
                          <a:latin typeface="+mn-lt"/>
                          <a:ea typeface="Times New Roman" panose="02020603050405020304" pitchFamily="18" charset="0"/>
                          <a:cs typeface="Times New Roman" panose="02020603050405020304" pitchFamily="18" charset="0"/>
                        </a:rPr>
                        <a:t>Casa di Reclusione Milano - Opera</a:t>
                      </a:r>
                      <a:endParaRPr lang="it-IT" sz="1600" b="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600" b="0" dirty="0">
                          <a:effectLst/>
                          <a:latin typeface="+mn-lt"/>
                          <a:ea typeface="Times New Roman" panose="02020603050405020304" pitchFamily="18" charset="0"/>
                          <a:cs typeface="Times New Roman" panose="02020603050405020304" pitchFamily="18" charset="0"/>
                        </a:rPr>
                        <a:t>Servizio Medico Multi-professionale integrato con sezione specializzata (S.M.M.P.I.) + S.A.I. (ex Centro Clinico)</a:t>
                      </a:r>
                      <a:endParaRPr lang="it-IT" sz="1600" b="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600" b="0" dirty="0">
                          <a:effectLst/>
                          <a:latin typeface="+mn-lt"/>
                          <a:ea typeface="Times New Roman" panose="02020603050405020304" pitchFamily="18" charset="0"/>
                          <a:cs typeface="Times New Roman" panose="02020603050405020304" pitchFamily="18" charset="0"/>
                        </a:rPr>
                        <a:t>Sezione per detenuti con malattie infettive ai sensi dell’Accordo rep. 33/CU del 15/03/2012 “Infezione da HIV e detenzione”</a:t>
                      </a:r>
                      <a:endParaRPr lang="it-IT" sz="1600" b="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600" b="0" dirty="0">
                          <a:effectLst/>
                          <a:latin typeface="+mn-lt"/>
                          <a:ea typeface="Times New Roman" panose="02020603050405020304" pitchFamily="18" charset="0"/>
                          <a:cs typeface="Times New Roman" panose="02020603050405020304" pitchFamily="18" charset="0"/>
                        </a:rPr>
                        <a:t>Servizio Medico </a:t>
                      </a:r>
                      <a:r>
                        <a:rPr lang="it-IT" sz="1600" b="0" dirty="0" err="1">
                          <a:effectLst/>
                          <a:latin typeface="+mn-lt"/>
                          <a:ea typeface="Times New Roman" panose="02020603050405020304" pitchFamily="18" charset="0"/>
                          <a:cs typeface="Times New Roman" panose="02020603050405020304" pitchFamily="18" charset="0"/>
                        </a:rPr>
                        <a:t>Multiprofessionale</a:t>
                      </a:r>
                      <a:r>
                        <a:rPr lang="it-IT" sz="1600" b="0" dirty="0">
                          <a:effectLst/>
                          <a:latin typeface="+mn-lt"/>
                          <a:ea typeface="Times New Roman" panose="02020603050405020304" pitchFamily="18" charset="0"/>
                          <a:cs typeface="Times New Roman" panose="02020603050405020304" pitchFamily="18" charset="0"/>
                        </a:rPr>
                        <a:t> Integrato con Sezioni dedicate e specializzate di Assistenza Intensiva – (S.A.I. (ex Centri Clinici)</a:t>
                      </a:r>
                      <a:endParaRPr lang="it-IT" sz="1600" b="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28455">
                <a:tc>
                  <a:txBody>
                    <a:bodyPr/>
                    <a:lstStyle/>
                    <a:p>
                      <a:pPr algn="l">
                        <a:lnSpc>
                          <a:spcPct val="115000"/>
                        </a:lnSpc>
                        <a:spcAft>
                          <a:spcPts val="0"/>
                        </a:spcAft>
                      </a:pPr>
                      <a:r>
                        <a:rPr lang="it-IT" sz="1600" b="0">
                          <a:effectLst/>
                          <a:latin typeface="+mn-lt"/>
                          <a:ea typeface="Times New Roman" panose="02020603050405020304" pitchFamily="18" charset="0"/>
                          <a:cs typeface="Times New Roman" panose="02020603050405020304" pitchFamily="18" charset="0"/>
                        </a:rPr>
                        <a:t>Casa Circondariale Milano “San Vittore”</a:t>
                      </a:r>
                      <a:endParaRPr lang="it-IT" sz="1600" b="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600" b="0" dirty="0">
                          <a:effectLst/>
                          <a:latin typeface="+mn-lt"/>
                          <a:ea typeface="Times New Roman" panose="02020603050405020304" pitchFamily="18" charset="0"/>
                          <a:cs typeface="Times New Roman" panose="02020603050405020304" pitchFamily="18" charset="0"/>
                        </a:rPr>
                        <a:t>Servizio Medico Multi-professionale integrato con sezione specializzata (S.M.M.P.I.) + S.A.I. (ex Centro Clinico)</a:t>
                      </a:r>
                      <a:endParaRPr lang="it-IT" sz="1600" b="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600" b="0" dirty="0">
                          <a:effectLst/>
                          <a:latin typeface="+mn-lt"/>
                          <a:ea typeface="Times New Roman" panose="02020603050405020304" pitchFamily="18" charset="0"/>
                          <a:cs typeface="Times New Roman" panose="02020603050405020304" pitchFamily="18" charset="0"/>
                        </a:rPr>
                        <a:t>Sezione  “Nave” classificato come Sezione Attenuata per il Trattamento dei Tossicodipendenti (</a:t>
                      </a:r>
                      <a:r>
                        <a:rPr lang="it-IT" sz="1600" b="0" dirty="0" err="1">
                          <a:effectLst/>
                          <a:latin typeface="+mn-lt"/>
                          <a:ea typeface="Times New Roman" panose="02020603050405020304" pitchFamily="18" charset="0"/>
                          <a:cs typeface="Times New Roman" panose="02020603050405020304" pitchFamily="18" charset="0"/>
                        </a:rPr>
                        <a:t>Se.A.T</a:t>
                      </a:r>
                      <a:r>
                        <a:rPr lang="it-IT" sz="1600" b="0" dirty="0">
                          <a:effectLst/>
                          <a:latin typeface="+mn-lt"/>
                          <a:ea typeface="Times New Roman" panose="02020603050405020304" pitchFamily="18" charset="0"/>
                          <a:cs typeface="Times New Roman" panose="02020603050405020304" pitchFamily="18" charset="0"/>
                        </a:rPr>
                        <a:t>.)</a:t>
                      </a:r>
                      <a:endParaRPr lang="it-IT" sz="1600" b="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it-IT" sz="1600" b="0" dirty="0">
                          <a:effectLst/>
                          <a:latin typeface="+mn-lt"/>
                          <a:ea typeface="Times New Roman" panose="02020603050405020304" pitchFamily="18" charset="0"/>
                          <a:cs typeface="Times New Roman" panose="02020603050405020304" pitchFamily="18" charset="0"/>
                        </a:rPr>
                        <a:t>Servizio Medico </a:t>
                      </a:r>
                      <a:r>
                        <a:rPr lang="it-IT" sz="1600" b="0" dirty="0" err="1">
                          <a:effectLst/>
                          <a:latin typeface="+mn-lt"/>
                          <a:ea typeface="Times New Roman" panose="02020603050405020304" pitchFamily="18" charset="0"/>
                          <a:cs typeface="Times New Roman" panose="02020603050405020304" pitchFamily="18" charset="0"/>
                        </a:rPr>
                        <a:t>Multiprofessionale</a:t>
                      </a:r>
                      <a:r>
                        <a:rPr lang="it-IT" sz="1600" b="0" dirty="0">
                          <a:effectLst/>
                          <a:latin typeface="+mn-lt"/>
                          <a:ea typeface="Times New Roman" panose="02020603050405020304" pitchFamily="18" charset="0"/>
                          <a:cs typeface="Times New Roman" panose="02020603050405020304" pitchFamily="18" charset="0"/>
                        </a:rPr>
                        <a:t> Integrato con Sezioni dedicate e specializzate di Assistenza Intensiva – (S.A.I. (ex Centri Clinici)</a:t>
                      </a:r>
                      <a:endParaRPr lang="it-IT" sz="1600" b="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28618257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ella 2"/>
          <p:cNvGraphicFramePr>
            <a:graphicFrameLocks noGrp="1"/>
          </p:cNvGraphicFramePr>
          <p:nvPr>
            <p:extLst>
              <p:ext uri="{D42A27DB-BD31-4B8C-83A1-F6EECF244321}">
                <p14:modId xmlns:p14="http://schemas.microsoft.com/office/powerpoint/2010/main" val="445651727"/>
              </p:ext>
            </p:extLst>
          </p:nvPr>
        </p:nvGraphicFramePr>
        <p:xfrm>
          <a:off x="510988" y="1052736"/>
          <a:ext cx="8166846" cy="3927864"/>
        </p:xfrm>
        <a:graphic>
          <a:graphicData uri="http://schemas.openxmlformats.org/drawingml/2006/table">
            <a:tbl>
              <a:tblPr firstRow="1" firstCol="1" lastRow="1" lastCol="1" bandRow="1" bandCol="1"/>
              <a:tblGrid>
                <a:gridCol w="3802196"/>
                <a:gridCol w="1686798"/>
                <a:gridCol w="2677852"/>
              </a:tblGrid>
              <a:tr h="704346">
                <a:tc>
                  <a:txBody>
                    <a:bodyPr/>
                    <a:lstStyle/>
                    <a:p>
                      <a:pPr>
                        <a:lnSpc>
                          <a:spcPct val="115000"/>
                        </a:lnSpc>
                        <a:spcAft>
                          <a:spcPts val="0"/>
                        </a:spcAft>
                      </a:pPr>
                      <a:r>
                        <a:rPr lang="it-IT" sz="1800" b="1" dirty="0">
                          <a:effectLst/>
                          <a:latin typeface="+mj-lt"/>
                          <a:ea typeface="Times New Roman" panose="02020603050405020304" pitchFamily="18" charset="0"/>
                          <a:cs typeface="Times New Roman" panose="02020603050405020304" pitchFamily="18" charset="0"/>
                        </a:rPr>
                        <a:t>S.A.I.</a:t>
                      </a:r>
                      <a:endParaRPr lang="it-IT" sz="1800" dirty="0">
                        <a:effectLst/>
                        <a:latin typeface="+mj-lt"/>
                        <a:ea typeface="Calibri" panose="020F0502020204030204" pitchFamily="34" charset="0"/>
                        <a:cs typeface="Times New Roman" panose="02020603050405020304" pitchFamily="18" charset="0"/>
                      </a:endParaRPr>
                    </a:p>
                    <a:p>
                      <a:pPr>
                        <a:lnSpc>
                          <a:spcPct val="115000"/>
                        </a:lnSpc>
                        <a:spcAft>
                          <a:spcPts val="0"/>
                        </a:spcAft>
                      </a:pPr>
                      <a:r>
                        <a:rPr lang="it-IT" sz="1800" b="1" dirty="0">
                          <a:effectLst/>
                          <a:latin typeface="+mj-lt"/>
                          <a:ea typeface="Times New Roman" panose="02020603050405020304" pitchFamily="18" charset="0"/>
                          <a:cs typeface="Times New Roman" panose="02020603050405020304" pitchFamily="18" charset="0"/>
                        </a:rPr>
                        <a:t>C.C. Milano San Vittore</a:t>
                      </a:r>
                      <a:endParaRPr lang="it-IT" sz="18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it-IT" sz="1800" b="1">
                          <a:effectLst/>
                          <a:latin typeface="+mj-lt"/>
                          <a:ea typeface="Times New Roman" panose="02020603050405020304" pitchFamily="18" charset="0"/>
                          <a:cs typeface="Times New Roman" panose="02020603050405020304" pitchFamily="18" charset="0"/>
                        </a:rPr>
                        <a:t>Totale 51 posti</a:t>
                      </a:r>
                      <a:endParaRPr lang="it-IT" sz="180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it-IT" sz="1800">
                          <a:effectLst/>
                          <a:latin typeface="+mj-lt"/>
                          <a:ea typeface="Times New Roman" panose="02020603050405020304" pitchFamily="18" charset="0"/>
                          <a:cs typeface="Times New Roman" panose="02020603050405020304" pitchFamily="18" charset="0"/>
                        </a:rPr>
                        <a:t> </a:t>
                      </a:r>
                      <a:endParaRPr lang="it-IT" sz="180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49506">
                <a:tc>
                  <a:txBody>
                    <a:bodyPr/>
                    <a:lstStyle/>
                    <a:p>
                      <a:pPr>
                        <a:lnSpc>
                          <a:spcPct val="115000"/>
                        </a:lnSpc>
                        <a:spcAft>
                          <a:spcPts val="0"/>
                        </a:spcAft>
                      </a:pPr>
                      <a:r>
                        <a:rPr lang="it-IT" sz="1800" dirty="0">
                          <a:effectLst/>
                          <a:latin typeface="+mj-lt"/>
                          <a:ea typeface="Times New Roman" panose="02020603050405020304" pitchFamily="18" charset="0"/>
                          <a:cs typeface="Times New Roman" panose="02020603050405020304" pitchFamily="18" charset="0"/>
                        </a:rPr>
                        <a:t>C.O.N.P. – piano terra</a:t>
                      </a:r>
                      <a:endParaRPr lang="it-IT" sz="18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it-IT" sz="1800" dirty="0">
                          <a:effectLst/>
                          <a:latin typeface="+mj-lt"/>
                          <a:ea typeface="Times New Roman" panose="02020603050405020304" pitchFamily="18" charset="0"/>
                          <a:cs typeface="Times New Roman" panose="02020603050405020304" pitchFamily="18" charset="0"/>
                        </a:rPr>
                        <a:t>Psichiatria (fino all’apertura dell’ Articolazione presso CC Pavia) </a:t>
                      </a:r>
                      <a:endParaRPr lang="it-IT" sz="18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it-IT" sz="1800" dirty="0">
                          <a:effectLst/>
                          <a:latin typeface="+mj-lt"/>
                          <a:ea typeface="Times New Roman" panose="02020603050405020304" pitchFamily="18" charset="0"/>
                          <a:cs typeface="Times New Roman" panose="02020603050405020304" pitchFamily="18" charset="0"/>
                        </a:rPr>
                        <a:t>Nr. </a:t>
                      </a:r>
                      <a:r>
                        <a:rPr lang="it-IT" sz="1800" b="1" dirty="0">
                          <a:effectLst/>
                          <a:latin typeface="+mj-lt"/>
                          <a:ea typeface="Times New Roman" panose="02020603050405020304" pitchFamily="18" charset="0"/>
                          <a:cs typeface="Times New Roman" panose="02020603050405020304" pitchFamily="18" charset="0"/>
                        </a:rPr>
                        <a:t>9 posti</a:t>
                      </a:r>
                      <a:r>
                        <a:rPr lang="it-IT" sz="1800" dirty="0">
                          <a:effectLst/>
                          <a:latin typeface="+mj-lt"/>
                          <a:ea typeface="Times New Roman" panose="02020603050405020304" pitchFamily="18" charset="0"/>
                          <a:cs typeface="Times New Roman" panose="02020603050405020304" pitchFamily="18" charset="0"/>
                        </a:rPr>
                        <a:t> </a:t>
                      </a:r>
                      <a:endParaRPr lang="it-IT" sz="18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87006">
                <a:tc>
                  <a:txBody>
                    <a:bodyPr/>
                    <a:lstStyle/>
                    <a:p>
                      <a:pPr>
                        <a:lnSpc>
                          <a:spcPct val="115000"/>
                        </a:lnSpc>
                        <a:spcAft>
                          <a:spcPts val="0"/>
                        </a:spcAft>
                      </a:pPr>
                      <a:r>
                        <a:rPr lang="it-IT" sz="1800" dirty="0">
                          <a:effectLst/>
                          <a:latin typeface="+mj-lt"/>
                          <a:ea typeface="Times New Roman" panose="02020603050405020304" pitchFamily="18" charset="0"/>
                          <a:cs typeface="Times New Roman" panose="02020603050405020304" pitchFamily="18" charset="0"/>
                        </a:rPr>
                        <a:t>Medicina 1</a:t>
                      </a:r>
                      <a:endParaRPr lang="it-IT" sz="18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it-IT" sz="1800">
                          <a:effectLst/>
                          <a:latin typeface="+mj-lt"/>
                          <a:ea typeface="Times New Roman" panose="02020603050405020304" pitchFamily="18" charset="0"/>
                          <a:cs typeface="Times New Roman" panose="02020603050405020304" pitchFamily="18" charset="0"/>
                        </a:rPr>
                        <a:t> </a:t>
                      </a:r>
                      <a:endParaRPr lang="it-IT" sz="180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it-IT" sz="1800" dirty="0">
                          <a:effectLst/>
                          <a:latin typeface="+mj-lt"/>
                          <a:ea typeface="Times New Roman" panose="02020603050405020304" pitchFamily="18" charset="0"/>
                          <a:cs typeface="Times New Roman" panose="02020603050405020304" pitchFamily="18" charset="0"/>
                        </a:rPr>
                        <a:t>Nr. </a:t>
                      </a:r>
                      <a:r>
                        <a:rPr lang="it-IT" sz="1800" b="1" dirty="0">
                          <a:effectLst/>
                          <a:latin typeface="+mj-lt"/>
                          <a:ea typeface="Times New Roman" panose="02020603050405020304" pitchFamily="18" charset="0"/>
                          <a:cs typeface="Times New Roman" panose="02020603050405020304" pitchFamily="18" charset="0"/>
                        </a:rPr>
                        <a:t>16 </a:t>
                      </a:r>
                      <a:endParaRPr lang="it-IT" sz="18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87006">
                <a:tc>
                  <a:txBody>
                    <a:bodyPr/>
                    <a:lstStyle/>
                    <a:p>
                      <a:pPr>
                        <a:lnSpc>
                          <a:spcPct val="115000"/>
                        </a:lnSpc>
                        <a:spcAft>
                          <a:spcPts val="0"/>
                        </a:spcAft>
                      </a:pPr>
                      <a:r>
                        <a:rPr lang="it-IT" sz="1800" dirty="0">
                          <a:effectLst/>
                          <a:latin typeface="+mj-lt"/>
                          <a:ea typeface="Times New Roman" panose="02020603050405020304" pitchFamily="18" charset="0"/>
                          <a:cs typeface="Times New Roman" panose="02020603050405020304" pitchFamily="18" charset="0"/>
                        </a:rPr>
                        <a:t>Medicina 2</a:t>
                      </a:r>
                      <a:endParaRPr lang="it-IT" sz="18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it-IT" sz="1800" dirty="0">
                          <a:effectLst/>
                          <a:latin typeface="+mj-lt"/>
                          <a:ea typeface="Times New Roman" panose="02020603050405020304" pitchFamily="18" charset="0"/>
                          <a:cs typeface="Times New Roman" panose="02020603050405020304" pitchFamily="18" charset="0"/>
                        </a:rPr>
                        <a:t> </a:t>
                      </a:r>
                      <a:endParaRPr lang="it-IT" sz="18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it-IT" sz="1800" dirty="0">
                          <a:effectLst/>
                          <a:latin typeface="+mj-lt"/>
                          <a:ea typeface="Times New Roman" panose="02020603050405020304" pitchFamily="18" charset="0"/>
                          <a:cs typeface="Times New Roman" panose="02020603050405020304" pitchFamily="18" charset="0"/>
                        </a:rPr>
                        <a:t>Nr. </a:t>
                      </a:r>
                      <a:r>
                        <a:rPr lang="it-IT" sz="1800" b="1" dirty="0">
                          <a:effectLst/>
                          <a:latin typeface="+mj-lt"/>
                          <a:ea typeface="Times New Roman" panose="02020603050405020304" pitchFamily="18" charset="0"/>
                          <a:cs typeface="Times New Roman" panose="02020603050405020304" pitchFamily="18" charset="0"/>
                        </a:rPr>
                        <a:t>26</a:t>
                      </a:r>
                      <a:endParaRPr lang="it-IT" sz="18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Rectangle 1"/>
          <p:cNvSpPr>
            <a:spLocks noChangeArrowheads="1"/>
          </p:cNvSpPr>
          <p:nvPr/>
        </p:nvSpPr>
        <p:spPr bwMode="auto">
          <a:xfrm>
            <a:off x="1468438" y="32670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spTree>
    <p:extLst>
      <p:ext uri="{BB962C8B-B14F-4D97-AF65-F5344CB8AC3E}">
        <p14:creationId xmlns:p14="http://schemas.microsoft.com/office/powerpoint/2010/main" val="254937506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ella 2"/>
          <p:cNvGraphicFramePr>
            <a:graphicFrameLocks noGrp="1"/>
          </p:cNvGraphicFramePr>
          <p:nvPr>
            <p:extLst>
              <p:ext uri="{D42A27DB-BD31-4B8C-83A1-F6EECF244321}">
                <p14:modId xmlns:p14="http://schemas.microsoft.com/office/powerpoint/2010/main" val="4191184912"/>
              </p:ext>
            </p:extLst>
          </p:nvPr>
        </p:nvGraphicFramePr>
        <p:xfrm>
          <a:off x="467544" y="908718"/>
          <a:ext cx="8219256" cy="4633339"/>
        </p:xfrm>
        <a:graphic>
          <a:graphicData uri="http://schemas.openxmlformats.org/drawingml/2006/table">
            <a:tbl>
              <a:tblPr firstRow="1" firstCol="1" lastRow="1" lastCol="1" bandRow="1" bandCol="1"/>
              <a:tblGrid>
                <a:gridCol w="2739752"/>
                <a:gridCol w="2117654"/>
                <a:gridCol w="3361850"/>
              </a:tblGrid>
              <a:tr h="677655">
                <a:tc>
                  <a:txBody>
                    <a:bodyPr/>
                    <a:lstStyle/>
                    <a:p>
                      <a:pPr>
                        <a:lnSpc>
                          <a:spcPct val="115000"/>
                        </a:lnSpc>
                        <a:spcAft>
                          <a:spcPts val="0"/>
                        </a:spcAft>
                      </a:pPr>
                      <a:r>
                        <a:rPr lang="it-IT" sz="2000" b="1" dirty="0">
                          <a:effectLst/>
                          <a:latin typeface="+mj-lt"/>
                          <a:ea typeface="Times New Roman" panose="02020603050405020304" pitchFamily="18" charset="0"/>
                          <a:cs typeface="Times New Roman" panose="02020603050405020304" pitchFamily="18" charset="0"/>
                        </a:rPr>
                        <a:t>S.A.I.</a:t>
                      </a:r>
                      <a:endParaRPr lang="it-IT" sz="2000" dirty="0">
                        <a:effectLst/>
                        <a:latin typeface="+mj-lt"/>
                        <a:ea typeface="Calibri" panose="020F0502020204030204" pitchFamily="34" charset="0"/>
                        <a:cs typeface="Times New Roman" panose="02020603050405020304" pitchFamily="18" charset="0"/>
                      </a:endParaRPr>
                    </a:p>
                    <a:p>
                      <a:pPr>
                        <a:lnSpc>
                          <a:spcPct val="115000"/>
                        </a:lnSpc>
                        <a:spcAft>
                          <a:spcPts val="0"/>
                        </a:spcAft>
                      </a:pPr>
                      <a:r>
                        <a:rPr lang="it-IT" sz="2000" b="1" dirty="0">
                          <a:effectLst/>
                          <a:latin typeface="+mj-lt"/>
                          <a:ea typeface="Times New Roman" panose="02020603050405020304" pitchFamily="18" charset="0"/>
                          <a:cs typeface="Times New Roman" panose="02020603050405020304" pitchFamily="18" charset="0"/>
                        </a:rPr>
                        <a:t>C.R. Milano – Opera</a:t>
                      </a:r>
                      <a:endParaRPr lang="it-IT" sz="20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it-IT" sz="2000" b="1" dirty="0">
                          <a:effectLst/>
                          <a:latin typeface="+mj-lt"/>
                          <a:ea typeface="Times New Roman" panose="02020603050405020304" pitchFamily="18" charset="0"/>
                          <a:cs typeface="Times New Roman" panose="02020603050405020304" pitchFamily="18" charset="0"/>
                        </a:rPr>
                        <a:t>Totale 78 posti</a:t>
                      </a:r>
                      <a:endParaRPr lang="it-IT" sz="20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it-IT" sz="2000" dirty="0">
                          <a:effectLst/>
                          <a:latin typeface="+mj-lt"/>
                          <a:ea typeface="Times New Roman" panose="02020603050405020304" pitchFamily="18" charset="0"/>
                          <a:cs typeface="Times New Roman" panose="02020603050405020304" pitchFamily="18" charset="0"/>
                        </a:rPr>
                        <a:t> </a:t>
                      </a:r>
                      <a:endParaRPr lang="it-IT" sz="20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40136">
                <a:tc>
                  <a:txBody>
                    <a:bodyPr/>
                    <a:lstStyle/>
                    <a:p>
                      <a:pPr>
                        <a:lnSpc>
                          <a:spcPct val="115000"/>
                        </a:lnSpc>
                        <a:spcAft>
                          <a:spcPts val="0"/>
                        </a:spcAft>
                      </a:pPr>
                      <a:r>
                        <a:rPr lang="it-IT" sz="2000" dirty="0">
                          <a:effectLst/>
                          <a:latin typeface="+mj-lt"/>
                          <a:ea typeface="Times New Roman" panose="02020603050405020304" pitchFamily="18" charset="0"/>
                          <a:cs typeface="Times New Roman" panose="02020603050405020304" pitchFamily="18" charset="0"/>
                        </a:rPr>
                        <a:t>Piano terra</a:t>
                      </a:r>
                      <a:endParaRPr lang="it-IT" sz="20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it-IT" sz="2000" dirty="0">
                          <a:effectLst/>
                          <a:latin typeface="+mj-lt"/>
                          <a:ea typeface="Times New Roman" panose="02020603050405020304" pitchFamily="18" charset="0"/>
                          <a:cs typeface="Times New Roman" panose="02020603050405020304" pitchFamily="18" charset="0"/>
                        </a:rPr>
                        <a:t>Medicina generale 41 bis</a:t>
                      </a:r>
                      <a:endParaRPr lang="it-IT" sz="2000" dirty="0">
                        <a:effectLst/>
                        <a:latin typeface="+mj-lt"/>
                        <a:ea typeface="Calibri" panose="020F0502020204030204" pitchFamily="34" charset="0"/>
                        <a:cs typeface="Times New Roman" panose="02020603050405020304" pitchFamily="18" charset="0"/>
                      </a:endParaRPr>
                    </a:p>
                    <a:p>
                      <a:pPr>
                        <a:lnSpc>
                          <a:spcPct val="115000"/>
                        </a:lnSpc>
                        <a:spcAft>
                          <a:spcPts val="0"/>
                        </a:spcAft>
                      </a:pPr>
                      <a:r>
                        <a:rPr lang="it-IT" sz="2000" dirty="0">
                          <a:effectLst/>
                          <a:latin typeface="+mj-lt"/>
                          <a:ea typeface="Times New Roman" panose="02020603050405020304" pitchFamily="18" charset="0"/>
                          <a:cs typeface="Times New Roman" panose="02020603050405020304" pitchFamily="18" charset="0"/>
                        </a:rPr>
                        <a:t>Poliambulatori</a:t>
                      </a:r>
                      <a:endParaRPr lang="it-IT" sz="20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it-IT" sz="2000" dirty="0">
                          <a:effectLst/>
                          <a:latin typeface="+mj-lt"/>
                          <a:ea typeface="Times New Roman" panose="02020603050405020304" pitchFamily="18" charset="0"/>
                          <a:cs typeface="Times New Roman" panose="02020603050405020304" pitchFamily="18" charset="0"/>
                        </a:rPr>
                        <a:t>Nr. 2 posti   (41 bis) </a:t>
                      </a:r>
                      <a:endParaRPr lang="it-IT" sz="20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16484">
                <a:tc>
                  <a:txBody>
                    <a:bodyPr/>
                    <a:lstStyle/>
                    <a:p>
                      <a:pPr>
                        <a:lnSpc>
                          <a:spcPct val="115000"/>
                        </a:lnSpc>
                        <a:spcAft>
                          <a:spcPts val="0"/>
                        </a:spcAft>
                      </a:pPr>
                      <a:r>
                        <a:rPr lang="it-IT" sz="2000" dirty="0">
                          <a:effectLst/>
                          <a:latin typeface="+mj-lt"/>
                          <a:ea typeface="Times New Roman" panose="02020603050405020304" pitchFamily="18" charset="0"/>
                          <a:cs typeface="Times New Roman" panose="02020603050405020304" pitchFamily="18" charset="0"/>
                        </a:rPr>
                        <a:t>Piano </a:t>
                      </a:r>
                      <a:r>
                        <a:rPr lang="it-IT" sz="2000" dirty="0" smtClean="0">
                          <a:effectLst/>
                          <a:latin typeface="+mj-lt"/>
                          <a:ea typeface="Times New Roman" panose="02020603050405020304" pitchFamily="18" charset="0"/>
                          <a:cs typeface="Times New Roman" panose="02020603050405020304" pitchFamily="18" charset="0"/>
                        </a:rPr>
                        <a:t>1 (</a:t>
                      </a:r>
                      <a:r>
                        <a:rPr lang="it-IT" sz="2000" b="1" dirty="0" smtClean="0">
                          <a:effectLst/>
                          <a:latin typeface="+mj-lt"/>
                          <a:ea typeface="Times New Roman" panose="02020603050405020304" pitchFamily="18" charset="0"/>
                          <a:cs typeface="Times New Roman" panose="02020603050405020304" pitchFamily="18" charset="0"/>
                        </a:rPr>
                        <a:t>A/S + Isolamento</a:t>
                      </a:r>
                      <a:r>
                        <a:rPr lang="it-IT" sz="2000" dirty="0" smtClean="0">
                          <a:effectLst/>
                          <a:latin typeface="+mj-lt"/>
                          <a:ea typeface="Times New Roman" panose="02020603050405020304" pitchFamily="18" charset="0"/>
                          <a:cs typeface="Times New Roman" panose="02020603050405020304" pitchFamily="18" charset="0"/>
                        </a:rPr>
                        <a:t>)</a:t>
                      </a:r>
                      <a:endParaRPr lang="it-IT" sz="20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nSpc>
                          <a:spcPct val="115000"/>
                        </a:lnSpc>
                        <a:spcAft>
                          <a:spcPts val="0"/>
                        </a:spcAft>
                      </a:pPr>
                      <a:r>
                        <a:rPr lang="it-IT" sz="2000" dirty="0">
                          <a:effectLst/>
                          <a:latin typeface="+mj-lt"/>
                          <a:ea typeface="Times New Roman" panose="02020603050405020304" pitchFamily="18" charset="0"/>
                          <a:cs typeface="Times New Roman" panose="02020603050405020304" pitchFamily="18" charset="0"/>
                        </a:rPr>
                        <a:t>Medicina generale</a:t>
                      </a:r>
                      <a:endParaRPr lang="it-IT" sz="2000" dirty="0">
                        <a:effectLst/>
                        <a:latin typeface="+mj-lt"/>
                        <a:ea typeface="Calibri" panose="020F0502020204030204" pitchFamily="34" charset="0"/>
                        <a:cs typeface="Times New Roman" panose="02020603050405020304" pitchFamily="18" charset="0"/>
                      </a:endParaRPr>
                    </a:p>
                    <a:p>
                      <a:pPr>
                        <a:lnSpc>
                          <a:spcPct val="115000"/>
                        </a:lnSpc>
                        <a:spcAft>
                          <a:spcPts val="0"/>
                        </a:spcAft>
                      </a:pPr>
                      <a:r>
                        <a:rPr lang="it-IT" sz="2000" dirty="0">
                          <a:effectLst/>
                          <a:latin typeface="+mj-lt"/>
                          <a:ea typeface="Times New Roman" panose="02020603050405020304" pitchFamily="18" charset="0"/>
                          <a:cs typeface="Times New Roman" panose="02020603050405020304" pitchFamily="18" charset="0"/>
                        </a:rPr>
                        <a:t> </a:t>
                      </a:r>
                      <a:endParaRPr lang="it-IT" sz="20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nSpc>
                          <a:spcPct val="115000"/>
                        </a:lnSpc>
                        <a:spcAft>
                          <a:spcPts val="0"/>
                        </a:spcAft>
                      </a:pPr>
                      <a:r>
                        <a:rPr lang="it-IT" sz="2000" dirty="0">
                          <a:effectLst/>
                          <a:latin typeface="+mj-lt"/>
                          <a:ea typeface="Times New Roman" panose="02020603050405020304" pitchFamily="18" charset="0"/>
                          <a:cs typeface="Times New Roman" panose="02020603050405020304" pitchFamily="18" charset="0"/>
                        </a:rPr>
                        <a:t>Sezione A </a:t>
                      </a:r>
                      <a:r>
                        <a:rPr lang="it-IT" sz="2000" b="1" dirty="0">
                          <a:effectLst/>
                          <a:latin typeface="+mj-lt"/>
                          <a:ea typeface="Times New Roman" panose="02020603050405020304" pitchFamily="18" charset="0"/>
                          <a:cs typeface="Times New Roman" panose="02020603050405020304" pitchFamily="18" charset="0"/>
                        </a:rPr>
                        <a:t>14 </a:t>
                      </a:r>
                      <a:r>
                        <a:rPr lang="it-IT" sz="2000" dirty="0">
                          <a:effectLst/>
                          <a:latin typeface="+mj-lt"/>
                          <a:ea typeface="Times New Roman" panose="02020603050405020304" pitchFamily="18" charset="0"/>
                          <a:cs typeface="Times New Roman" panose="02020603050405020304" pitchFamily="18" charset="0"/>
                        </a:rPr>
                        <a:t> (</a:t>
                      </a:r>
                      <a:r>
                        <a:rPr lang="it-IT" sz="2000" b="1" dirty="0">
                          <a:effectLst/>
                          <a:latin typeface="+mj-lt"/>
                          <a:ea typeface="Times New Roman" panose="02020603050405020304" pitchFamily="18" charset="0"/>
                          <a:cs typeface="Times New Roman" panose="02020603050405020304" pitchFamily="18" charset="0"/>
                        </a:rPr>
                        <a:t>Infettivi)</a:t>
                      </a:r>
                      <a:r>
                        <a:rPr lang="it-IT" sz="2000" dirty="0">
                          <a:effectLst/>
                          <a:latin typeface="+mj-lt"/>
                          <a:ea typeface="Times New Roman" panose="02020603050405020304" pitchFamily="18" charset="0"/>
                          <a:cs typeface="Times New Roman" panose="02020603050405020304" pitchFamily="18" charset="0"/>
                        </a:rPr>
                        <a:t> </a:t>
                      </a:r>
                      <a:endParaRPr lang="it-IT" sz="2000" dirty="0">
                        <a:effectLst/>
                        <a:latin typeface="+mj-lt"/>
                        <a:ea typeface="Calibri" panose="020F0502020204030204" pitchFamily="34" charset="0"/>
                        <a:cs typeface="Times New Roman" panose="02020603050405020304" pitchFamily="18" charset="0"/>
                      </a:endParaRPr>
                    </a:p>
                    <a:p>
                      <a:pPr>
                        <a:lnSpc>
                          <a:spcPct val="115000"/>
                        </a:lnSpc>
                        <a:spcAft>
                          <a:spcPts val="0"/>
                        </a:spcAft>
                      </a:pPr>
                      <a:r>
                        <a:rPr lang="it-IT" sz="2000" dirty="0">
                          <a:effectLst/>
                          <a:latin typeface="+mj-lt"/>
                          <a:ea typeface="Times New Roman" panose="02020603050405020304" pitchFamily="18" charset="0"/>
                          <a:cs typeface="Times New Roman" panose="02020603050405020304" pitchFamily="18" charset="0"/>
                        </a:rPr>
                        <a:t>Isolamento Sanitario </a:t>
                      </a:r>
                      <a:r>
                        <a:rPr lang="it-IT" sz="2000" b="1" dirty="0">
                          <a:effectLst/>
                          <a:latin typeface="+mj-lt"/>
                          <a:ea typeface="Times New Roman" panose="02020603050405020304" pitchFamily="18" charset="0"/>
                          <a:cs typeface="Times New Roman" panose="02020603050405020304" pitchFamily="18" charset="0"/>
                        </a:rPr>
                        <a:t>4 </a:t>
                      </a:r>
                      <a:r>
                        <a:rPr lang="it-IT" sz="2000" dirty="0">
                          <a:effectLst/>
                          <a:latin typeface="+mj-lt"/>
                          <a:ea typeface="Times New Roman" panose="02020603050405020304" pitchFamily="18" charset="0"/>
                          <a:cs typeface="Times New Roman" panose="02020603050405020304" pitchFamily="18" charset="0"/>
                        </a:rPr>
                        <a:t>posti</a:t>
                      </a:r>
                      <a:endParaRPr lang="it-IT" sz="2000" dirty="0">
                        <a:effectLst/>
                        <a:latin typeface="+mj-lt"/>
                        <a:ea typeface="Calibri" panose="020F0502020204030204" pitchFamily="34" charset="0"/>
                        <a:cs typeface="Times New Roman" panose="02020603050405020304" pitchFamily="18" charset="0"/>
                      </a:endParaRPr>
                    </a:p>
                    <a:p>
                      <a:pPr>
                        <a:lnSpc>
                          <a:spcPct val="115000"/>
                        </a:lnSpc>
                        <a:spcAft>
                          <a:spcPts val="0"/>
                        </a:spcAft>
                      </a:pPr>
                      <a:r>
                        <a:rPr lang="it-IT" sz="2000" dirty="0">
                          <a:effectLst/>
                          <a:latin typeface="+mj-lt"/>
                          <a:ea typeface="Times New Roman" panose="02020603050405020304" pitchFamily="18" charset="0"/>
                          <a:cs typeface="Times New Roman" panose="02020603050405020304" pitchFamily="18" charset="0"/>
                        </a:rPr>
                        <a:t>Sezione B </a:t>
                      </a:r>
                      <a:r>
                        <a:rPr lang="it-IT" sz="2000" b="1" dirty="0">
                          <a:effectLst/>
                          <a:latin typeface="+mj-lt"/>
                          <a:ea typeface="Times New Roman" panose="02020603050405020304" pitchFamily="18" charset="0"/>
                          <a:cs typeface="Times New Roman" panose="02020603050405020304" pitchFamily="18" charset="0"/>
                        </a:rPr>
                        <a:t>26 </a:t>
                      </a:r>
                      <a:r>
                        <a:rPr lang="it-IT" sz="2000" dirty="0">
                          <a:effectLst/>
                          <a:latin typeface="+mj-lt"/>
                          <a:ea typeface="Times New Roman" panose="02020603050405020304" pitchFamily="18" charset="0"/>
                          <a:cs typeface="Times New Roman" panose="02020603050405020304" pitchFamily="18" charset="0"/>
                        </a:rPr>
                        <a:t>posti </a:t>
                      </a:r>
                      <a:endParaRPr lang="it-IT" sz="20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13379">
                <a:tc>
                  <a:txBody>
                    <a:bodyPr/>
                    <a:lstStyle/>
                    <a:p>
                      <a:pPr>
                        <a:lnSpc>
                          <a:spcPct val="115000"/>
                        </a:lnSpc>
                        <a:spcAft>
                          <a:spcPts val="0"/>
                        </a:spcAft>
                      </a:pPr>
                      <a:r>
                        <a:rPr lang="it-IT" sz="2000">
                          <a:effectLst/>
                          <a:latin typeface="+mj-lt"/>
                          <a:ea typeface="Times New Roman" panose="02020603050405020304" pitchFamily="18" charset="0"/>
                          <a:cs typeface="Times New Roman" panose="02020603050405020304" pitchFamily="18" charset="0"/>
                        </a:rPr>
                        <a:t> </a:t>
                      </a:r>
                      <a:endParaRPr lang="it-IT" sz="200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it-IT" sz="20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it-IT" sz="20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540381">
                <a:tc>
                  <a:txBody>
                    <a:bodyPr/>
                    <a:lstStyle/>
                    <a:p>
                      <a:pPr>
                        <a:lnSpc>
                          <a:spcPct val="115000"/>
                        </a:lnSpc>
                        <a:spcAft>
                          <a:spcPts val="0"/>
                        </a:spcAft>
                      </a:pPr>
                      <a:r>
                        <a:rPr lang="it-IT" sz="2000" dirty="0">
                          <a:effectLst/>
                          <a:latin typeface="+mj-lt"/>
                          <a:ea typeface="Times New Roman" panose="02020603050405020304" pitchFamily="18" charset="0"/>
                          <a:cs typeface="Times New Roman" panose="02020603050405020304" pitchFamily="18" charset="0"/>
                        </a:rPr>
                        <a:t>Piano 2 </a:t>
                      </a:r>
                      <a:endParaRPr lang="it-IT" sz="20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it-IT" sz="2000" dirty="0">
                          <a:effectLst/>
                          <a:latin typeface="+mj-lt"/>
                          <a:ea typeface="Times New Roman" panose="02020603050405020304" pitchFamily="18" charset="0"/>
                          <a:cs typeface="Times New Roman" panose="02020603050405020304" pitchFamily="18" charset="0"/>
                        </a:rPr>
                        <a:t>Medicina Generale MS + eventuali </a:t>
                      </a:r>
                      <a:r>
                        <a:rPr lang="it-IT" sz="2000" dirty="0" smtClean="0">
                          <a:effectLst/>
                          <a:latin typeface="+mj-lt"/>
                          <a:ea typeface="Times New Roman" panose="02020603050405020304" pitchFamily="18" charset="0"/>
                          <a:cs typeface="Times New Roman" panose="02020603050405020304" pitchFamily="18" charset="0"/>
                        </a:rPr>
                        <a:t>protetti</a:t>
                      </a:r>
                      <a:endParaRPr lang="it-IT" sz="20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it-IT" sz="2000" dirty="0">
                          <a:effectLst/>
                          <a:latin typeface="+mj-lt"/>
                          <a:ea typeface="Times New Roman" panose="02020603050405020304" pitchFamily="18" charset="0"/>
                          <a:cs typeface="Times New Roman" panose="02020603050405020304" pitchFamily="18" charset="0"/>
                        </a:rPr>
                        <a:t>Sezione A Nr. </a:t>
                      </a:r>
                      <a:r>
                        <a:rPr lang="it-IT" sz="2000" b="1" dirty="0">
                          <a:effectLst/>
                          <a:latin typeface="+mj-lt"/>
                          <a:ea typeface="Times New Roman" panose="02020603050405020304" pitchFamily="18" charset="0"/>
                          <a:cs typeface="Times New Roman" panose="02020603050405020304" pitchFamily="18" charset="0"/>
                        </a:rPr>
                        <a:t>17 </a:t>
                      </a:r>
                      <a:r>
                        <a:rPr lang="it-IT" sz="2000" dirty="0">
                          <a:effectLst/>
                          <a:latin typeface="+mj-lt"/>
                          <a:ea typeface="Times New Roman" panose="02020603050405020304" pitchFamily="18" charset="0"/>
                          <a:cs typeface="Times New Roman" panose="02020603050405020304" pitchFamily="18" charset="0"/>
                        </a:rPr>
                        <a:t>posti </a:t>
                      </a:r>
                      <a:endParaRPr lang="it-IT" sz="2000" dirty="0">
                        <a:effectLst/>
                        <a:latin typeface="+mj-lt"/>
                        <a:ea typeface="Calibri" panose="020F0502020204030204" pitchFamily="34" charset="0"/>
                        <a:cs typeface="Times New Roman" panose="02020603050405020304" pitchFamily="18" charset="0"/>
                      </a:endParaRPr>
                    </a:p>
                    <a:p>
                      <a:pPr>
                        <a:lnSpc>
                          <a:spcPct val="115000"/>
                        </a:lnSpc>
                        <a:spcAft>
                          <a:spcPts val="0"/>
                        </a:spcAft>
                      </a:pPr>
                      <a:r>
                        <a:rPr lang="it-IT" sz="2000" dirty="0">
                          <a:effectLst/>
                          <a:latin typeface="+mj-lt"/>
                          <a:ea typeface="Times New Roman" panose="02020603050405020304" pitchFamily="18" charset="0"/>
                          <a:cs typeface="Times New Roman" panose="02020603050405020304" pitchFamily="18" charset="0"/>
                        </a:rPr>
                        <a:t>Sezione B Nr.</a:t>
                      </a:r>
                      <a:r>
                        <a:rPr lang="it-IT" sz="2000" b="1" dirty="0">
                          <a:effectLst/>
                          <a:latin typeface="+mj-lt"/>
                          <a:ea typeface="Times New Roman" panose="02020603050405020304" pitchFamily="18" charset="0"/>
                          <a:cs typeface="Times New Roman" panose="02020603050405020304" pitchFamily="18" charset="0"/>
                        </a:rPr>
                        <a:t>15 </a:t>
                      </a:r>
                      <a:r>
                        <a:rPr lang="it-IT" sz="2000" dirty="0">
                          <a:effectLst/>
                          <a:latin typeface="+mj-lt"/>
                          <a:ea typeface="Times New Roman" panose="02020603050405020304" pitchFamily="18" charset="0"/>
                          <a:cs typeface="Times New Roman" panose="02020603050405020304" pitchFamily="18" charset="0"/>
                        </a:rPr>
                        <a:t>posti </a:t>
                      </a:r>
                      <a:endParaRPr lang="it-IT" sz="20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6457847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616016" y="453350"/>
            <a:ext cx="7652085" cy="779444"/>
          </a:xfrm>
          <a:prstGeom prst="rect">
            <a:avLst/>
          </a:prstGeom>
        </p:spPr>
        <p:txBody>
          <a:bodyPr wrap="square">
            <a:spAutoFit/>
          </a:bodyPr>
          <a:lstStyle/>
          <a:p>
            <a:pPr algn="ctr">
              <a:lnSpc>
                <a:spcPct val="115000"/>
              </a:lnSpc>
              <a:spcAft>
                <a:spcPts val="600"/>
              </a:spcAft>
              <a:tabLst>
                <a:tab pos="270510" algn="l"/>
                <a:tab pos="1129030" algn="l"/>
              </a:tabLst>
            </a:pPr>
            <a:r>
              <a:rPr lang="it-IT" sz="2000" b="1" dirty="0" smtClean="0">
                <a:solidFill>
                  <a:srgbClr val="292934"/>
                </a:solidFill>
                <a:latin typeface="+mj-lt"/>
                <a:ea typeface="Times New Roman" panose="02020603050405020304" pitchFamily="18" charset="0"/>
                <a:cs typeface="Times New Roman" panose="02020603050405020304" pitchFamily="18" charset="0"/>
              </a:rPr>
              <a:t>Reparti </a:t>
            </a:r>
            <a:r>
              <a:rPr lang="it-IT" sz="2000" b="1" dirty="0">
                <a:solidFill>
                  <a:srgbClr val="292934"/>
                </a:solidFill>
                <a:latin typeface="+mj-lt"/>
                <a:ea typeface="Times New Roman" panose="02020603050405020304" pitchFamily="18" charset="0"/>
                <a:cs typeface="Times New Roman" panose="02020603050405020304" pitchFamily="18" charset="0"/>
              </a:rPr>
              <a:t>detentivi ospedalieri previsti dall’art.7 della legge 296/93 destinate a ricovero o degenze prolungate delle persone </a:t>
            </a:r>
            <a:r>
              <a:rPr lang="it-IT" sz="2000" b="1" dirty="0" smtClean="0">
                <a:solidFill>
                  <a:srgbClr val="292934"/>
                </a:solidFill>
                <a:latin typeface="+mj-lt"/>
                <a:ea typeface="Times New Roman" panose="02020603050405020304" pitchFamily="18" charset="0"/>
                <a:cs typeface="Times New Roman" panose="02020603050405020304" pitchFamily="18" charset="0"/>
              </a:rPr>
              <a:t>detenute</a:t>
            </a:r>
            <a:endParaRPr lang="it-IT" sz="2000" b="1" dirty="0" smtClean="0">
              <a:solidFill>
                <a:srgbClr val="292934"/>
              </a:solidFill>
              <a:latin typeface="+mj-lt"/>
              <a:ea typeface="Calibri" panose="020F0502020204030204" pitchFamily="34" charset="0"/>
              <a:cs typeface="Times New Roman" panose="02020603050405020304" pitchFamily="18" charset="0"/>
            </a:endParaRPr>
          </a:p>
        </p:txBody>
      </p:sp>
      <p:graphicFrame>
        <p:nvGraphicFramePr>
          <p:cNvPr id="4" name="Tabella 3"/>
          <p:cNvGraphicFramePr>
            <a:graphicFrameLocks noGrp="1"/>
          </p:cNvGraphicFramePr>
          <p:nvPr>
            <p:extLst>
              <p:ext uri="{D42A27DB-BD31-4B8C-83A1-F6EECF244321}">
                <p14:modId xmlns:p14="http://schemas.microsoft.com/office/powerpoint/2010/main" val="3241714084"/>
              </p:ext>
            </p:extLst>
          </p:nvPr>
        </p:nvGraphicFramePr>
        <p:xfrm>
          <a:off x="462013" y="1337915"/>
          <a:ext cx="8162224" cy="4263194"/>
        </p:xfrm>
        <a:graphic>
          <a:graphicData uri="http://schemas.openxmlformats.org/drawingml/2006/table">
            <a:tbl>
              <a:tblPr firstRow="1" firstCol="1" bandRow="1" bandCol="1">
                <a:tableStyleId>{5C22544A-7EE6-4342-B048-85BDC9FD1C3A}</a:tableStyleId>
              </a:tblPr>
              <a:tblGrid>
                <a:gridCol w="2100503"/>
                <a:gridCol w="902132"/>
                <a:gridCol w="5159589"/>
              </a:tblGrid>
              <a:tr h="472452">
                <a:tc>
                  <a:txBody>
                    <a:bodyPr/>
                    <a:lstStyle/>
                    <a:p>
                      <a:pPr algn="ctr">
                        <a:spcAft>
                          <a:spcPts val="0"/>
                        </a:spcAft>
                      </a:pPr>
                      <a:r>
                        <a:rPr lang="it-IT" sz="1300" cap="all" dirty="0">
                          <a:effectLst/>
                        </a:rPr>
                        <a:t>ISTITUTO</a:t>
                      </a:r>
                      <a:endParaRPr lang="it-IT" sz="1100" dirty="0">
                        <a:effectLst/>
                        <a:latin typeface="Times New Roman"/>
                        <a:ea typeface="Times New Roman"/>
                      </a:endParaRPr>
                    </a:p>
                  </a:txBody>
                  <a:tcPr marL="64784" marR="64784" marT="0" marB="0" anchor="ctr"/>
                </a:tc>
                <a:tc>
                  <a:txBody>
                    <a:bodyPr/>
                    <a:lstStyle/>
                    <a:p>
                      <a:pPr algn="ctr">
                        <a:spcAft>
                          <a:spcPts val="0"/>
                        </a:spcAft>
                      </a:pPr>
                      <a:r>
                        <a:rPr lang="it-IT" sz="1300" cap="all">
                          <a:effectLst/>
                        </a:rPr>
                        <a:t>TOTALE NUMERO POSTI LETTO</a:t>
                      </a:r>
                      <a:endParaRPr lang="it-IT" sz="1100">
                        <a:effectLst/>
                        <a:latin typeface="Times New Roman"/>
                        <a:ea typeface="Times New Roman"/>
                      </a:endParaRPr>
                    </a:p>
                  </a:txBody>
                  <a:tcPr marL="64784" marR="64784" marT="0" marB="0" anchor="ctr"/>
                </a:tc>
                <a:tc>
                  <a:txBody>
                    <a:bodyPr/>
                    <a:lstStyle/>
                    <a:p>
                      <a:pPr algn="ctr">
                        <a:spcAft>
                          <a:spcPts val="0"/>
                        </a:spcAft>
                      </a:pPr>
                      <a:r>
                        <a:rPr lang="it-IT" sz="1300" cap="all" dirty="0">
                          <a:effectLst/>
                        </a:rPr>
                        <a:t>OSPEDALE IN CUI SI TROVANO LE CAMERE ATTREZZATE</a:t>
                      </a:r>
                      <a:endParaRPr lang="it-IT" sz="1100" dirty="0">
                        <a:effectLst/>
                        <a:latin typeface="Times New Roman"/>
                        <a:ea typeface="Times New Roman"/>
                      </a:endParaRPr>
                    </a:p>
                  </a:txBody>
                  <a:tcPr marL="64784" marR="64784" marT="0" marB="0" anchor="ctr"/>
                </a:tc>
              </a:tr>
              <a:tr h="478051">
                <a:tc>
                  <a:txBody>
                    <a:bodyPr/>
                    <a:lstStyle/>
                    <a:p>
                      <a:pPr algn="ctr">
                        <a:spcAft>
                          <a:spcPts val="0"/>
                        </a:spcAft>
                      </a:pPr>
                      <a:r>
                        <a:rPr lang="it-IT" sz="1300">
                          <a:effectLst/>
                        </a:rPr>
                        <a:t>BERGAMO</a:t>
                      </a:r>
                      <a:endParaRPr lang="it-IT" sz="1100">
                        <a:effectLst/>
                        <a:latin typeface="Times New Roman"/>
                        <a:ea typeface="Times New Roman"/>
                      </a:endParaRPr>
                    </a:p>
                  </a:txBody>
                  <a:tcPr marL="64784" marR="64784" marT="0" marB="0" anchor="ctr"/>
                </a:tc>
                <a:tc>
                  <a:txBody>
                    <a:bodyPr/>
                    <a:lstStyle/>
                    <a:p>
                      <a:pPr algn="ctr">
                        <a:spcAft>
                          <a:spcPts val="0"/>
                        </a:spcAft>
                      </a:pPr>
                      <a:r>
                        <a:rPr lang="it-IT" sz="1300">
                          <a:effectLst/>
                        </a:rPr>
                        <a:t>5</a:t>
                      </a:r>
                      <a:endParaRPr lang="it-IT" sz="1100">
                        <a:effectLst/>
                        <a:latin typeface="Times New Roman"/>
                        <a:ea typeface="Times New Roman"/>
                      </a:endParaRPr>
                    </a:p>
                  </a:txBody>
                  <a:tcPr marL="64784" marR="64784" marT="0" marB="0" anchor="ctr"/>
                </a:tc>
                <a:tc>
                  <a:txBody>
                    <a:bodyPr/>
                    <a:lstStyle/>
                    <a:p>
                      <a:pPr algn="ctr">
                        <a:spcAft>
                          <a:spcPts val="0"/>
                        </a:spcAft>
                      </a:pPr>
                      <a:r>
                        <a:rPr lang="it-IT" sz="1300" dirty="0">
                          <a:effectLst/>
                        </a:rPr>
                        <a:t>Azienda Ospedaliera Papa Giovanni XXIII di Bergamo - Ospedale Bergamo</a:t>
                      </a:r>
                      <a:endParaRPr lang="it-IT" sz="1100" dirty="0">
                        <a:effectLst/>
                        <a:latin typeface="Times New Roman"/>
                        <a:ea typeface="Times New Roman"/>
                      </a:endParaRPr>
                    </a:p>
                  </a:txBody>
                  <a:tcPr marL="64784" marR="64784" marT="0" marB="0" anchor="ctr"/>
                </a:tc>
              </a:tr>
              <a:tr h="383901">
                <a:tc>
                  <a:txBody>
                    <a:bodyPr/>
                    <a:lstStyle/>
                    <a:p>
                      <a:pPr algn="ctr">
                        <a:spcAft>
                          <a:spcPts val="0"/>
                        </a:spcAft>
                      </a:pPr>
                      <a:r>
                        <a:rPr lang="it-IT" sz="1300">
                          <a:effectLst/>
                        </a:rPr>
                        <a:t>BRESCIA - BRESCIA "VERZIANO"</a:t>
                      </a:r>
                      <a:endParaRPr lang="it-IT" sz="1100">
                        <a:effectLst/>
                        <a:latin typeface="Times New Roman"/>
                        <a:ea typeface="Times New Roman"/>
                      </a:endParaRPr>
                    </a:p>
                  </a:txBody>
                  <a:tcPr marL="64784" marR="64784" marT="0" marB="0" anchor="ctr"/>
                </a:tc>
                <a:tc>
                  <a:txBody>
                    <a:bodyPr/>
                    <a:lstStyle/>
                    <a:p>
                      <a:pPr algn="ctr">
                        <a:spcAft>
                          <a:spcPts val="0"/>
                        </a:spcAft>
                      </a:pPr>
                      <a:r>
                        <a:rPr lang="it-IT" sz="1300" dirty="0">
                          <a:effectLst/>
                        </a:rPr>
                        <a:t>4</a:t>
                      </a:r>
                      <a:endParaRPr lang="it-IT" sz="1100" dirty="0">
                        <a:effectLst/>
                        <a:latin typeface="Times New Roman"/>
                        <a:ea typeface="Times New Roman"/>
                      </a:endParaRPr>
                    </a:p>
                  </a:txBody>
                  <a:tcPr marL="64784" marR="64784" marT="0" marB="0" anchor="ctr"/>
                </a:tc>
                <a:tc>
                  <a:txBody>
                    <a:bodyPr/>
                    <a:lstStyle/>
                    <a:p>
                      <a:pPr algn="ctr">
                        <a:spcAft>
                          <a:spcPts val="0"/>
                        </a:spcAft>
                      </a:pPr>
                      <a:r>
                        <a:rPr lang="it-IT" sz="1300" dirty="0">
                          <a:effectLst/>
                        </a:rPr>
                        <a:t>Azienda Ospedaliera Spedali Civili di Brescia - Ospedale Brescia</a:t>
                      </a:r>
                      <a:endParaRPr lang="it-IT" sz="1100" dirty="0">
                        <a:effectLst/>
                        <a:latin typeface="Times New Roman"/>
                        <a:ea typeface="Times New Roman"/>
                      </a:endParaRPr>
                    </a:p>
                  </a:txBody>
                  <a:tcPr marL="64784" marR="64784" marT="0" marB="0" anchor="ctr"/>
                </a:tc>
              </a:tr>
              <a:tr h="332609">
                <a:tc>
                  <a:txBody>
                    <a:bodyPr/>
                    <a:lstStyle/>
                    <a:p>
                      <a:pPr algn="ctr">
                        <a:spcAft>
                          <a:spcPts val="0"/>
                        </a:spcAft>
                      </a:pPr>
                      <a:r>
                        <a:rPr lang="it-IT" sz="1300" dirty="0">
                          <a:effectLst/>
                        </a:rPr>
                        <a:t>BUSTO ARSIZIO</a:t>
                      </a:r>
                      <a:endParaRPr lang="it-IT" sz="1100" dirty="0">
                        <a:effectLst/>
                        <a:latin typeface="Times New Roman"/>
                        <a:ea typeface="Times New Roman"/>
                      </a:endParaRPr>
                    </a:p>
                  </a:txBody>
                  <a:tcPr marL="64784" marR="64784" marT="0" marB="0" anchor="ctr"/>
                </a:tc>
                <a:tc>
                  <a:txBody>
                    <a:bodyPr/>
                    <a:lstStyle/>
                    <a:p>
                      <a:pPr algn="ctr">
                        <a:spcAft>
                          <a:spcPts val="0"/>
                        </a:spcAft>
                      </a:pPr>
                      <a:r>
                        <a:rPr lang="it-IT" sz="1300" dirty="0">
                          <a:effectLst/>
                        </a:rPr>
                        <a:t>1</a:t>
                      </a:r>
                      <a:endParaRPr lang="it-IT" sz="1100" dirty="0">
                        <a:effectLst/>
                        <a:latin typeface="Times New Roman"/>
                        <a:ea typeface="Times New Roman"/>
                      </a:endParaRPr>
                    </a:p>
                  </a:txBody>
                  <a:tcPr marL="64784" marR="64784" marT="0" marB="0" anchor="ctr"/>
                </a:tc>
                <a:tc>
                  <a:txBody>
                    <a:bodyPr/>
                    <a:lstStyle/>
                    <a:p>
                      <a:pPr algn="ctr">
                        <a:spcAft>
                          <a:spcPts val="0"/>
                        </a:spcAft>
                      </a:pPr>
                      <a:r>
                        <a:rPr lang="it-IT" sz="1300" dirty="0">
                          <a:effectLst/>
                        </a:rPr>
                        <a:t>Azienda Ospedaliera Ospedale di Circolo Busto Arsizio</a:t>
                      </a:r>
                      <a:endParaRPr lang="it-IT" sz="1100" dirty="0">
                        <a:effectLst/>
                        <a:latin typeface="Times New Roman"/>
                        <a:ea typeface="Times New Roman"/>
                      </a:endParaRPr>
                    </a:p>
                  </a:txBody>
                  <a:tcPr marL="64784" marR="64784" marT="0" marB="0" anchor="ctr"/>
                </a:tc>
              </a:tr>
              <a:tr h="402370">
                <a:tc>
                  <a:txBody>
                    <a:bodyPr/>
                    <a:lstStyle/>
                    <a:p>
                      <a:pPr algn="ctr">
                        <a:spcAft>
                          <a:spcPts val="0"/>
                        </a:spcAft>
                      </a:pPr>
                      <a:r>
                        <a:rPr lang="it-IT" sz="1300">
                          <a:effectLst/>
                        </a:rPr>
                        <a:t>COMO</a:t>
                      </a:r>
                      <a:endParaRPr lang="it-IT" sz="1100">
                        <a:effectLst/>
                        <a:latin typeface="Times New Roman"/>
                        <a:ea typeface="Times New Roman"/>
                      </a:endParaRPr>
                    </a:p>
                  </a:txBody>
                  <a:tcPr marL="64784" marR="64784" marT="0" marB="0" anchor="ctr"/>
                </a:tc>
                <a:tc>
                  <a:txBody>
                    <a:bodyPr/>
                    <a:lstStyle/>
                    <a:p>
                      <a:pPr algn="ctr">
                        <a:spcAft>
                          <a:spcPts val="0"/>
                        </a:spcAft>
                      </a:pPr>
                      <a:r>
                        <a:rPr lang="it-IT" sz="1300">
                          <a:effectLst/>
                        </a:rPr>
                        <a:t>4</a:t>
                      </a:r>
                      <a:endParaRPr lang="it-IT" sz="1100">
                        <a:effectLst/>
                        <a:latin typeface="Times New Roman"/>
                        <a:ea typeface="Times New Roman"/>
                      </a:endParaRPr>
                    </a:p>
                  </a:txBody>
                  <a:tcPr marL="64784" marR="64784" marT="0" marB="0" anchor="ctr"/>
                </a:tc>
                <a:tc>
                  <a:txBody>
                    <a:bodyPr/>
                    <a:lstStyle/>
                    <a:p>
                      <a:pPr algn="ctr">
                        <a:spcAft>
                          <a:spcPts val="0"/>
                        </a:spcAft>
                      </a:pPr>
                      <a:r>
                        <a:rPr lang="it-IT" sz="1300" dirty="0">
                          <a:effectLst/>
                        </a:rPr>
                        <a:t>Azienda Ospedaliera Ospedale S. Anna di Como</a:t>
                      </a:r>
                      <a:endParaRPr lang="it-IT" sz="1100" dirty="0">
                        <a:effectLst/>
                        <a:latin typeface="Times New Roman"/>
                        <a:ea typeface="Times New Roman"/>
                      </a:endParaRPr>
                    </a:p>
                  </a:txBody>
                  <a:tcPr marL="64784" marR="64784" marT="0" marB="0" anchor="ctr"/>
                </a:tc>
              </a:tr>
              <a:tr h="433137">
                <a:tc>
                  <a:txBody>
                    <a:bodyPr/>
                    <a:lstStyle/>
                    <a:p>
                      <a:pPr algn="ctr">
                        <a:spcAft>
                          <a:spcPts val="0"/>
                        </a:spcAft>
                      </a:pPr>
                      <a:r>
                        <a:rPr lang="it-IT" sz="1300">
                          <a:effectLst/>
                        </a:rPr>
                        <a:t>CREMONA</a:t>
                      </a:r>
                      <a:endParaRPr lang="it-IT" sz="1100">
                        <a:effectLst/>
                        <a:latin typeface="Times New Roman"/>
                        <a:ea typeface="Times New Roman"/>
                      </a:endParaRPr>
                    </a:p>
                  </a:txBody>
                  <a:tcPr marL="64784" marR="64784" marT="0" marB="0" anchor="ctr"/>
                </a:tc>
                <a:tc>
                  <a:txBody>
                    <a:bodyPr/>
                    <a:lstStyle/>
                    <a:p>
                      <a:pPr algn="ctr">
                        <a:spcAft>
                          <a:spcPts val="0"/>
                        </a:spcAft>
                      </a:pPr>
                      <a:r>
                        <a:rPr lang="it-IT" sz="1300">
                          <a:effectLst/>
                        </a:rPr>
                        <a:t>4</a:t>
                      </a:r>
                      <a:endParaRPr lang="it-IT" sz="1100">
                        <a:effectLst/>
                        <a:latin typeface="Times New Roman"/>
                        <a:ea typeface="Times New Roman"/>
                      </a:endParaRPr>
                    </a:p>
                  </a:txBody>
                  <a:tcPr marL="64784" marR="64784" marT="0" marB="0" anchor="ctr"/>
                </a:tc>
                <a:tc>
                  <a:txBody>
                    <a:bodyPr/>
                    <a:lstStyle/>
                    <a:p>
                      <a:pPr algn="ctr">
                        <a:spcAft>
                          <a:spcPts val="0"/>
                        </a:spcAft>
                      </a:pPr>
                      <a:r>
                        <a:rPr lang="it-IT" sz="1300" dirty="0">
                          <a:effectLst/>
                        </a:rPr>
                        <a:t>Azienda Ospedaliera "Istituti </a:t>
                      </a:r>
                      <a:r>
                        <a:rPr lang="it-IT" sz="1300" dirty="0" err="1">
                          <a:effectLst/>
                        </a:rPr>
                        <a:t>Ospitalieri</a:t>
                      </a:r>
                      <a:r>
                        <a:rPr lang="it-IT" sz="1300" dirty="0">
                          <a:effectLst/>
                        </a:rPr>
                        <a:t>" Cremona - Ospedale Cremona</a:t>
                      </a:r>
                      <a:endParaRPr lang="it-IT" sz="1100" dirty="0">
                        <a:effectLst/>
                        <a:latin typeface="Times New Roman"/>
                        <a:ea typeface="Times New Roman"/>
                      </a:endParaRPr>
                    </a:p>
                  </a:txBody>
                  <a:tcPr marL="64784" marR="64784" marT="0" marB="0" anchor="ctr"/>
                </a:tc>
              </a:tr>
              <a:tr h="559615">
                <a:tc>
                  <a:txBody>
                    <a:bodyPr/>
                    <a:lstStyle/>
                    <a:p>
                      <a:pPr algn="ctr">
                        <a:spcAft>
                          <a:spcPts val="0"/>
                        </a:spcAft>
                      </a:pPr>
                      <a:r>
                        <a:rPr lang="it-IT" sz="1300">
                          <a:effectLst/>
                        </a:rPr>
                        <a:t>SONDRIO</a:t>
                      </a:r>
                      <a:endParaRPr lang="it-IT" sz="1100">
                        <a:effectLst/>
                        <a:latin typeface="Times New Roman"/>
                        <a:ea typeface="Times New Roman"/>
                      </a:endParaRPr>
                    </a:p>
                  </a:txBody>
                  <a:tcPr marL="64784" marR="64784" marT="0" marB="0" anchor="ctr"/>
                </a:tc>
                <a:tc>
                  <a:txBody>
                    <a:bodyPr/>
                    <a:lstStyle/>
                    <a:p>
                      <a:pPr algn="ctr">
                        <a:spcAft>
                          <a:spcPts val="0"/>
                        </a:spcAft>
                      </a:pPr>
                      <a:r>
                        <a:rPr lang="it-IT" sz="1300">
                          <a:effectLst/>
                        </a:rPr>
                        <a:t>1</a:t>
                      </a:r>
                      <a:endParaRPr lang="it-IT" sz="1100">
                        <a:effectLst/>
                        <a:latin typeface="Times New Roman"/>
                        <a:ea typeface="Times New Roman"/>
                      </a:endParaRPr>
                    </a:p>
                  </a:txBody>
                  <a:tcPr marL="64784" marR="64784" marT="0" marB="0" anchor="ctr"/>
                </a:tc>
                <a:tc>
                  <a:txBody>
                    <a:bodyPr/>
                    <a:lstStyle/>
                    <a:p>
                      <a:pPr algn="ctr">
                        <a:spcAft>
                          <a:spcPts val="0"/>
                        </a:spcAft>
                      </a:pPr>
                      <a:r>
                        <a:rPr lang="it-IT" sz="1300" dirty="0">
                          <a:effectLst/>
                        </a:rPr>
                        <a:t>Azienda Ospedaliera </a:t>
                      </a:r>
                      <a:r>
                        <a:rPr lang="it-IT" sz="1300" dirty="0" smtClean="0">
                          <a:effectLst/>
                        </a:rPr>
                        <a:t>Valtellina </a:t>
                      </a:r>
                      <a:r>
                        <a:rPr lang="it-IT" sz="1300" dirty="0">
                          <a:effectLst/>
                        </a:rPr>
                        <a:t>e </a:t>
                      </a:r>
                      <a:r>
                        <a:rPr lang="it-IT" sz="1300" dirty="0" err="1" smtClean="0">
                          <a:effectLst/>
                        </a:rPr>
                        <a:t>Valchiavenna</a:t>
                      </a:r>
                      <a:r>
                        <a:rPr lang="it-IT" sz="1300" dirty="0" smtClean="0">
                          <a:effectLst/>
                        </a:rPr>
                        <a:t> - </a:t>
                      </a:r>
                      <a:r>
                        <a:rPr lang="it-IT" sz="1300" dirty="0">
                          <a:effectLst/>
                        </a:rPr>
                        <a:t>Ospedale di Sondrio</a:t>
                      </a:r>
                      <a:endParaRPr lang="it-IT" sz="1100" dirty="0">
                        <a:effectLst/>
                        <a:latin typeface="Times New Roman"/>
                        <a:ea typeface="Times New Roman"/>
                      </a:endParaRPr>
                    </a:p>
                  </a:txBody>
                  <a:tcPr marL="64784" marR="64784" marT="0" marB="0" anchor="ctr"/>
                </a:tc>
              </a:tr>
              <a:tr h="383901">
                <a:tc>
                  <a:txBody>
                    <a:bodyPr/>
                    <a:lstStyle/>
                    <a:p>
                      <a:pPr algn="ctr">
                        <a:spcAft>
                          <a:spcPts val="0"/>
                        </a:spcAft>
                      </a:pPr>
                      <a:r>
                        <a:rPr lang="it-IT" sz="1300">
                          <a:effectLst/>
                        </a:rPr>
                        <a:t>PAVIA - VIGEVANO -VOGHERA</a:t>
                      </a:r>
                      <a:endParaRPr lang="it-IT" sz="1100">
                        <a:effectLst/>
                        <a:latin typeface="Times New Roman"/>
                        <a:ea typeface="Times New Roman"/>
                      </a:endParaRPr>
                    </a:p>
                  </a:txBody>
                  <a:tcPr marL="64784" marR="64784" marT="0" marB="0" anchor="ctr"/>
                </a:tc>
                <a:tc>
                  <a:txBody>
                    <a:bodyPr/>
                    <a:lstStyle/>
                    <a:p>
                      <a:pPr algn="ctr">
                        <a:spcAft>
                          <a:spcPts val="0"/>
                        </a:spcAft>
                      </a:pPr>
                      <a:r>
                        <a:rPr lang="it-IT" sz="1300">
                          <a:effectLst/>
                        </a:rPr>
                        <a:t>4</a:t>
                      </a:r>
                      <a:endParaRPr lang="it-IT" sz="1100">
                        <a:effectLst/>
                        <a:latin typeface="Times New Roman"/>
                        <a:ea typeface="Times New Roman"/>
                      </a:endParaRPr>
                    </a:p>
                  </a:txBody>
                  <a:tcPr marL="64784" marR="64784" marT="0" marB="0" anchor="ctr"/>
                </a:tc>
                <a:tc>
                  <a:txBody>
                    <a:bodyPr/>
                    <a:lstStyle/>
                    <a:p>
                      <a:pPr algn="ctr">
                        <a:spcAft>
                          <a:spcPts val="0"/>
                        </a:spcAft>
                      </a:pPr>
                      <a:r>
                        <a:rPr lang="it-IT" sz="1300" dirty="0">
                          <a:effectLst/>
                        </a:rPr>
                        <a:t>Azienda Ospedaliera della Provincia di Pavia - Ospedale Voghera</a:t>
                      </a:r>
                      <a:endParaRPr lang="it-IT" sz="1100" dirty="0">
                        <a:effectLst/>
                        <a:latin typeface="Times New Roman"/>
                        <a:ea typeface="Times New Roman"/>
                      </a:endParaRPr>
                    </a:p>
                  </a:txBody>
                  <a:tcPr marL="64784" marR="64784" marT="0" marB="0" anchor="ctr"/>
                </a:tc>
              </a:tr>
              <a:tr h="472452">
                <a:tc>
                  <a:txBody>
                    <a:bodyPr/>
                    <a:lstStyle/>
                    <a:p>
                      <a:pPr algn="ctr">
                        <a:spcAft>
                          <a:spcPts val="0"/>
                        </a:spcAft>
                      </a:pPr>
                      <a:r>
                        <a:rPr lang="it-IT" sz="2000" b="1" dirty="0">
                          <a:effectLst/>
                        </a:rPr>
                        <a:t>TOTALE</a:t>
                      </a:r>
                      <a:endParaRPr lang="it-IT" sz="1800" b="1" dirty="0">
                        <a:effectLst/>
                        <a:latin typeface="Times New Roman"/>
                        <a:ea typeface="Times New Roman"/>
                      </a:endParaRPr>
                    </a:p>
                  </a:txBody>
                  <a:tcPr marL="64784" marR="64784" marT="0" marB="0" anchor="ctr"/>
                </a:tc>
                <a:tc>
                  <a:txBody>
                    <a:bodyPr/>
                    <a:lstStyle/>
                    <a:p>
                      <a:pPr algn="ctr">
                        <a:spcAft>
                          <a:spcPts val="0"/>
                        </a:spcAft>
                      </a:pPr>
                      <a:r>
                        <a:rPr lang="it-IT" sz="2000" b="1" dirty="0">
                          <a:effectLst/>
                        </a:rPr>
                        <a:t>23</a:t>
                      </a:r>
                      <a:endParaRPr lang="it-IT" sz="1800" b="1" dirty="0">
                        <a:effectLst/>
                        <a:latin typeface="Times New Roman"/>
                        <a:ea typeface="Times New Roman"/>
                      </a:endParaRPr>
                    </a:p>
                  </a:txBody>
                  <a:tcPr marL="64784" marR="64784" marT="0" marB="0" anchor="ctr"/>
                </a:tc>
                <a:tc>
                  <a:txBody>
                    <a:bodyPr/>
                    <a:lstStyle/>
                    <a:p>
                      <a:pPr algn="ctr">
                        <a:spcAft>
                          <a:spcPts val="0"/>
                        </a:spcAft>
                      </a:pPr>
                      <a:r>
                        <a:rPr lang="it-IT" sz="1300" dirty="0">
                          <a:effectLst/>
                        </a:rPr>
                        <a:t> </a:t>
                      </a:r>
                      <a:endParaRPr lang="it-IT" sz="1100" dirty="0">
                        <a:effectLst/>
                        <a:latin typeface="Times New Roman"/>
                        <a:ea typeface="Times New Roman"/>
                      </a:endParaRPr>
                    </a:p>
                  </a:txBody>
                  <a:tcPr marL="64784" marR="64784" marT="0" marB="0" anchor="ctr"/>
                </a:tc>
              </a:tr>
            </a:tbl>
          </a:graphicData>
        </a:graphic>
      </p:graphicFrame>
    </p:spTree>
    <p:extLst>
      <p:ext uri="{BB962C8B-B14F-4D97-AF65-F5344CB8AC3E}">
        <p14:creationId xmlns:p14="http://schemas.microsoft.com/office/powerpoint/2010/main" val="257952980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599173" y="340127"/>
            <a:ext cx="7772400" cy="949660"/>
          </a:xfrm>
        </p:spPr>
        <p:txBody>
          <a:bodyPr/>
          <a:lstStyle/>
          <a:p>
            <a:r>
              <a:rPr lang="it-IT" sz="3600" b="1" dirty="0" err="1" smtClean="0"/>
              <a:t>D.Lgs</a:t>
            </a:r>
            <a:r>
              <a:rPr lang="it-IT" sz="3600" b="1" dirty="0" smtClean="0"/>
              <a:t> Orlando</a:t>
            </a:r>
            <a:br>
              <a:rPr lang="it-IT" sz="3600" b="1" dirty="0" smtClean="0"/>
            </a:br>
            <a:r>
              <a:rPr lang="it-IT" sz="3600" b="1" dirty="0" smtClean="0"/>
              <a:t>Il percorso della riforma</a:t>
            </a:r>
            <a:endParaRPr lang="it-IT" sz="3600" b="1" dirty="0"/>
          </a:p>
        </p:txBody>
      </p:sp>
      <p:sp>
        <p:nvSpPr>
          <p:cNvPr id="3" name="Sottotitolo 2"/>
          <p:cNvSpPr>
            <a:spLocks noGrp="1"/>
          </p:cNvSpPr>
          <p:nvPr>
            <p:ph type="subTitle" idx="1"/>
          </p:nvPr>
        </p:nvSpPr>
        <p:spPr>
          <a:xfrm>
            <a:off x="404261" y="1491916"/>
            <a:ext cx="8335478" cy="4697128"/>
          </a:xfrm>
        </p:spPr>
        <p:txBody>
          <a:bodyPr/>
          <a:lstStyle/>
          <a:p>
            <a:pPr algn="just"/>
            <a:r>
              <a:rPr lang="it-IT" sz="1200" dirty="0"/>
              <a:t>Preceduto dall’umiliante condanna della Corte europea dei diritti dell’uomo per trattamento inumano e degradante di persone detenute</a:t>
            </a:r>
            <a:r>
              <a:rPr lang="it-IT" sz="1200" b="1" u="sng" dirty="0">
                <a:hlinkClick r:id="rId2"/>
              </a:rPr>
              <a:t>[1]</a:t>
            </a:r>
            <a:r>
              <a:rPr lang="it-IT" sz="1200" dirty="0"/>
              <a:t>, il quarantennale della riforma dell’ordinamento penitenziario è stato occasione per un ineludibile, sconfortante bilancio. </a:t>
            </a:r>
            <a:endParaRPr lang="it-IT" sz="1200" dirty="0" smtClean="0"/>
          </a:p>
          <a:p>
            <a:pPr algn="just"/>
            <a:r>
              <a:rPr lang="it-IT" sz="1200" dirty="0" smtClean="0"/>
              <a:t>Ma </a:t>
            </a:r>
            <a:r>
              <a:rPr lang="it-IT" sz="1200" dirty="0"/>
              <a:t>se è doveroso ammettere che molto è stato fatto negli ultimi tempi sia a livello legislativo, che amministrativo, lo è altrettanto riconoscere che la realtà carceraria, salvo circoscritte eccezioni, è ancora distante dalle connotazioni e dal compito che alla pena assegna la Costituzione.</a:t>
            </a:r>
          </a:p>
          <a:p>
            <a:pPr algn="just"/>
            <a:r>
              <a:rPr lang="it-IT" sz="1200" dirty="0"/>
              <a:t>Basterebbe ricordare il diminuito, ma sempre troppo alto numero di suicidi e di gesti autolesionistici, gli episodi di violenza e di sopraffazione, le carenze igieniche e la sostanziale inadeguatezza dell’assistenza sanitaria, l’amputazione della dimensione dell’affettività, l’assenza di privacy, l’endemica mancanza di lavoro intra ed extra murario, la frequente de-</a:t>
            </a:r>
            <a:r>
              <a:rPr lang="it-IT" sz="1200" dirty="0" err="1"/>
              <a:t>territorializzazione</a:t>
            </a:r>
            <a:r>
              <a:rPr lang="it-IT" sz="1200" dirty="0"/>
              <a:t> della pena, l’aumentato, ma ancora insoddisfacente, ricorso alle misure alternative, le carenze dell’assistenza post-penitenziaria, l’elevata percentuale dei casi di recidiva</a:t>
            </a:r>
            <a:r>
              <a:rPr lang="it-IT" sz="1200" dirty="0" smtClean="0"/>
              <a:t>.</a:t>
            </a:r>
          </a:p>
          <a:p>
            <a:pPr algn="just"/>
            <a:r>
              <a:rPr lang="it-IT" sz="1200" dirty="0" smtClean="0"/>
              <a:t>Se </a:t>
            </a:r>
            <a:r>
              <a:rPr lang="it-IT" sz="1200" dirty="0"/>
              <a:t>non si riesce a contrastare la diffusa convinzione che il carcere sia l’unica risposta alle paure del nostro tempo e la corrispondente tendenza politica – elettoralmente molto redditizia – ad affrontare ogni reale o supposto motivo di insicurezza sociale ricorrendo allo strumento, meno impegnativo e più inefficace, dell’inasprimento della repressione penale e della restrizione delle possibilità di graduale reintegrazione del condannato nel consorzio civile, ogni riforma normativa sarà fatalmente esposta a “scorrerie legislative” di segno involutivo e “</a:t>
            </a:r>
            <a:r>
              <a:rPr lang="it-IT" sz="1200" dirty="0" err="1"/>
              <a:t>carcerocentrico</a:t>
            </a:r>
            <a:r>
              <a:rPr lang="it-IT" sz="1200" dirty="0"/>
              <a:t>”, che torneranno a determinare sovraffollamento penitenziario e a minare la credibilità stessa della funzione </a:t>
            </a:r>
            <a:r>
              <a:rPr lang="it-IT" sz="1200" dirty="0" err="1"/>
              <a:t>risocializzativa</a:t>
            </a:r>
            <a:r>
              <a:rPr lang="it-IT" sz="1200" dirty="0"/>
              <a:t> della pena.</a:t>
            </a:r>
          </a:p>
          <a:p>
            <a:pPr algn="just"/>
            <a:r>
              <a:rPr lang="it-IT" sz="1200" dirty="0"/>
              <a:t>Il problema è culturale, prima ancora che normativo.</a:t>
            </a:r>
          </a:p>
          <a:p>
            <a:pPr algn="just"/>
            <a:r>
              <a:rPr lang="it-IT" sz="1200" dirty="0"/>
              <a:t>Una profonda azione riformatrice, dunque, non può risolversi nel pur necessario intervento legislativo, ma deve operare anche sui piani, strettamente interconnessi, delle strutture architettoniche, dell’organizzazione del regime penitenziario e della formazione professionale. </a:t>
            </a:r>
          </a:p>
          <a:p>
            <a:endParaRPr lang="it-IT" sz="4800" dirty="0"/>
          </a:p>
        </p:txBody>
      </p:sp>
    </p:spTree>
    <p:extLst>
      <p:ext uri="{BB962C8B-B14F-4D97-AF65-F5344CB8AC3E}">
        <p14:creationId xmlns:p14="http://schemas.microsoft.com/office/powerpoint/2010/main" val="31975596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599173" y="340127"/>
            <a:ext cx="7772400" cy="949660"/>
          </a:xfrm>
        </p:spPr>
        <p:txBody>
          <a:bodyPr/>
          <a:lstStyle/>
          <a:p>
            <a:r>
              <a:rPr lang="it-IT" sz="3600" b="1" dirty="0" err="1" smtClean="0"/>
              <a:t>D.Lgs</a:t>
            </a:r>
            <a:r>
              <a:rPr lang="it-IT" sz="3600" b="1" dirty="0" smtClean="0"/>
              <a:t> Orlando</a:t>
            </a:r>
            <a:br>
              <a:rPr lang="it-IT" sz="3600" b="1" dirty="0" smtClean="0"/>
            </a:br>
            <a:r>
              <a:rPr lang="it-IT" sz="3600" b="1" dirty="0" smtClean="0"/>
              <a:t>Il percorso della riforma</a:t>
            </a:r>
            <a:endParaRPr lang="it-IT" sz="3600" b="1" dirty="0"/>
          </a:p>
        </p:txBody>
      </p:sp>
      <p:sp>
        <p:nvSpPr>
          <p:cNvPr id="3" name="Sottotitolo 2"/>
          <p:cNvSpPr>
            <a:spLocks noGrp="1"/>
          </p:cNvSpPr>
          <p:nvPr>
            <p:ph type="subTitle" idx="1"/>
          </p:nvPr>
        </p:nvSpPr>
        <p:spPr>
          <a:xfrm>
            <a:off x="404261" y="1491916"/>
            <a:ext cx="8335478" cy="4697128"/>
          </a:xfrm>
        </p:spPr>
        <p:txBody>
          <a:bodyPr/>
          <a:lstStyle/>
          <a:p>
            <a:pPr algn="just"/>
            <a:r>
              <a:rPr lang="it-IT" sz="1400" b="1" dirty="0"/>
              <a:t>2. L’approccio metodologico</a:t>
            </a:r>
            <a:endParaRPr lang="it-IT" sz="1400" dirty="0"/>
          </a:p>
          <a:p>
            <a:pPr algn="just"/>
            <a:r>
              <a:rPr lang="it-IT" sz="1400" dirty="0"/>
              <a:t>Alla luce di queste consapevolezze, gli Stati generali, volendo perseguire l’ambizioso obbiettivo di dare nuovo senso ed assetto all’esecuzione della pena, hanno ritenuto indispensabile un approccio metodologicamente inedito.</a:t>
            </a:r>
          </a:p>
          <a:p>
            <a:pPr algn="just"/>
            <a:r>
              <a:rPr lang="it-IT" sz="1400" dirty="0"/>
              <a:t>Un metodo sostanzialmente caratterizzato da due scelte di fondo: da un lato, si è voluta dedicare alla realtà dell’esecuzione penale un’attenzione multifocale, orientandola sui suoi aspetti nevralgici e qualificanti; dall’altro, si è cercato di promuovere una mobilitazione culturale più ampia possibile sia nella fase dell’analisi, della riflessione e della progettualità, sia nel momento del dibattito e del confronto sulle soluzioni proposte.</a:t>
            </a:r>
          </a:p>
          <a:p>
            <a:pPr algn="just"/>
            <a:r>
              <a:rPr lang="it-IT" sz="1400" dirty="0"/>
              <a:t>In questa prospettiva, sono state individuate le problematiche più rilevanti della realtà dell’esecuzione penale costituendo altrettanti Tavoli di lavoro </a:t>
            </a:r>
            <a:r>
              <a:rPr lang="it-IT" sz="1400" b="1" u="sng" dirty="0">
                <a:hlinkClick r:id="rId2"/>
              </a:rPr>
              <a:t>[6]</a:t>
            </a:r>
            <a:r>
              <a:rPr lang="it-IT" sz="1400" dirty="0"/>
              <a:t> intorno ai quali sono state invitate a riflettere le professionalità ed esperienze che per ragioni diverse la intersecano. Per ogni Tavolo è stato raccolto </a:t>
            </a:r>
            <a:r>
              <a:rPr lang="it-IT" sz="1400" b="1" u="sng" dirty="0">
                <a:hlinkClick r:id="rId3"/>
              </a:rPr>
              <a:t>[7]</a:t>
            </a:r>
            <a:r>
              <a:rPr lang="it-IT" sz="1400" dirty="0"/>
              <a:t> il materiale di documentazione legislativa, giurisprudenziale e amministrativa relativo al tema assegnato; è stato delineato un perimetro tematico; sono stati indicati i nodi nevralgici su cui intervenire e gli obbiettivi da perseguire </a:t>
            </a:r>
            <a:r>
              <a:rPr lang="it-IT" sz="1400" b="1" u="sng" dirty="0">
                <a:hlinkClick r:id="rId4"/>
              </a:rPr>
              <a:t>[8]</a:t>
            </a:r>
            <a:r>
              <a:rPr lang="it-IT" sz="1400" dirty="0"/>
              <a:t>. In pochi mesi, i Tavoli, anche avvalendosi di audizioni di esperti, visite a penitenziari nazionali e stranieri, somministrazione di questionari, hanno elaborato una Relazione conclusiva, in linea di massima attenendosi ad un format </a:t>
            </a:r>
            <a:r>
              <a:rPr lang="it-IT" sz="1400" b="1" u="sng" dirty="0">
                <a:hlinkClick r:id="rId5"/>
              </a:rPr>
              <a:t>[9]</a:t>
            </a:r>
            <a:r>
              <a:rPr lang="it-IT" sz="1400" dirty="0"/>
              <a:t> che il Comitato </a:t>
            </a:r>
            <a:r>
              <a:rPr lang="it-IT" sz="1400" b="1" u="sng" dirty="0">
                <a:hlinkClick r:id="rId6"/>
              </a:rPr>
              <a:t>[10]</a:t>
            </a:r>
            <a:r>
              <a:rPr lang="it-IT" sz="1400" dirty="0"/>
              <a:t> ha predisposto con l’intento di garantire omogeneità di impostazione tra le diverse Relazioni e di favorirne la fruibilità. Le proposte formulate sono state sottoposte, quindi, ad un dibattito pubblico aperto soprattutto a soggetti istituzionali, associazioni, figure professionali, portatori di interesse.</a:t>
            </a:r>
          </a:p>
          <a:p>
            <a:endParaRPr lang="it-IT" sz="4800" dirty="0"/>
          </a:p>
        </p:txBody>
      </p:sp>
    </p:spTree>
    <p:extLst>
      <p:ext uri="{BB962C8B-B14F-4D97-AF65-F5344CB8AC3E}">
        <p14:creationId xmlns:p14="http://schemas.microsoft.com/office/powerpoint/2010/main" val="18486140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2034988" y="680244"/>
            <a:ext cx="5029200" cy="533400"/>
          </a:xfrm>
        </p:spPr>
        <p:txBody>
          <a:bodyPr anchor="t"/>
          <a:lstStyle/>
          <a:p>
            <a:pPr eaLnBrk="1" hangingPunct="1"/>
            <a:r>
              <a:rPr lang="it-IT" sz="3000" b="1" dirty="0" smtClean="0">
                <a:latin typeface="Calibri" panose="020F0502020204030204" pitchFamily="34" charset="0"/>
                <a:cs typeface="Arial" panose="020B0604020202020204" pitchFamily="34" charset="0"/>
              </a:rPr>
              <a:t>I numeri annui</a:t>
            </a:r>
          </a:p>
        </p:txBody>
      </p:sp>
      <p:sp>
        <p:nvSpPr>
          <p:cNvPr id="5124" name="Segnaposto numero diapositiva 4"/>
          <p:cNvSpPr>
            <a:spLocks noGrp="1"/>
          </p:cNvSpPr>
          <p:nvPr>
            <p:ph type="sldNum" sz="quarter" idx="12"/>
          </p:nvPr>
        </p:nvSpPr>
        <p:spPr>
          <a:xfrm>
            <a:off x="304800" y="6096000"/>
            <a:ext cx="457200" cy="381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fld id="{16EEFEA1-0D42-4D26-9091-900DADDF2883}" type="slidenum">
              <a:rPr lang="it-IT"/>
              <a:pPr algn="ctr" eaLnBrk="1" hangingPunct="1"/>
              <a:t>3</a:t>
            </a:fld>
            <a:endParaRPr lang="it-IT"/>
          </a:p>
        </p:txBody>
      </p:sp>
      <p:sp>
        <p:nvSpPr>
          <p:cNvPr id="7" name="Rectangle 6"/>
          <p:cNvSpPr txBox="1">
            <a:spLocks noChangeArrowheads="1"/>
          </p:cNvSpPr>
          <p:nvPr/>
        </p:nvSpPr>
        <p:spPr bwMode="auto">
          <a:xfrm>
            <a:off x="152400" y="1972235"/>
            <a:ext cx="8610600" cy="3505200"/>
          </a:xfrm>
          <a:prstGeom prst="rect">
            <a:avLst/>
          </a:prstGeom>
          <a:noFill/>
          <a:ln w="9525">
            <a:noFill/>
            <a:miter lim="800000"/>
            <a:headEnd/>
            <a:tailEnd/>
          </a:ln>
        </p:spPr>
        <p:txBody>
          <a:bodyPr/>
          <a:lstStyle/>
          <a:p>
            <a:pPr marL="742950" lvl="1" indent="-285750" algn="just">
              <a:lnSpc>
                <a:spcPct val="90000"/>
              </a:lnSpc>
              <a:spcBef>
                <a:spcPct val="20000"/>
              </a:spcBef>
              <a:buClr>
                <a:schemeClr val="accent1"/>
              </a:buClr>
              <a:buFont typeface="Arial" pitchFamily="34" charset="0"/>
              <a:buChar char="•"/>
              <a:defRPr/>
            </a:pPr>
            <a:r>
              <a:rPr lang="it-IT" sz="3200" kern="0" dirty="0" smtClean="0">
                <a:latin typeface="Calibri" pitchFamily="34" charset="0"/>
                <a:cs typeface="Times New Roman" pitchFamily="18" charset="0"/>
              </a:rPr>
              <a:t>Circa 8000 detenuti adulti (95%uomini) </a:t>
            </a:r>
          </a:p>
          <a:p>
            <a:pPr marL="742950" lvl="1" indent="-285750" algn="just">
              <a:lnSpc>
                <a:spcPct val="90000"/>
              </a:lnSpc>
              <a:spcBef>
                <a:spcPct val="20000"/>
              </a:spcBef>
              <a:buClr>
                <a:schemeClr val="accent1"/>
              </a:buClr>
              <a:buFont typeface="Arial" pitchFamily="34" charset="0"/>
              <a:buChar char="•"/>
              <a:defRPr/>
            </a:pPr>
            <a:r>
              <a:rPr lang="it-IT" sz="3200" kern="0" dirty="0" smtClean="0">
                <a:latin typeface="Calibri" pitchFamily="34" charset="0"/>
                <a:cs typeface="Times New Roman" pitchFamily="18" charset="0"/>
              </a:rPr>
              <a:t>circa 160 </a:t>
            </a:r>
            <a:r>
              <a:rPr lang="it-IT" sz="3200" kern="0" dirty="0">
                <a:latin typeface="Calibri" pitchFamily="34" charset="0"/>
                <a:cs typeface="Times New Roman" pitchFamily="18" charset="0"/>
              </a:rPr>
              <a:t>presenze </a:t>
            </a:r>
            <a:r>
              <a:rPr lang="it-IT" sz="3200" kern="0" dirty="0" smtClean="0">
                <a:latin typeface="Calibri" pitchFamily="34" charset="0"/>
                <a:cs typeface="Times New Roman" pitchFamily="18" charset="0"/>
              </a:rPr>
              <a:t>all’OPG</a:t>
            </a:r>
            <a:endParaRPr lang="it-IT" sz="2000" kern="0" dirty="0">
              <a:latin typeface="Calibri" pitchFamily="34" charset="0"/>
              <a:cs typeface="Times New Roman" pitchFamily="18" charset="0"/>
            </a:endParaRPr>
          </a:p>
          <a:p>
            <a:pPr marL="742950" lvl="1" indent="-285750" algn="just">
              <a:lnSpc>
                <a:spcPct val="90000"/>
              </a:lnSpc>
              <a:spcBef>
                <a:spcPct val="20000"/>
              </a:spcBef>
              <a:buClr>
                <a:schemeClr val="accent1"/>
              </a:buClr>
              <a:buFont typeface="Arial" pitchFamily="34" charset="0"/>
              <a:buChar char="•"/>
              <a:defRPr/>
            </a:pPr>
            <a:r>
              <a:rPr lang="it-IT" sz="3200" kern="0" dirty="0">
                <a:latin typeface="Calibri" pitchFamily="34" charset="0"/>
                <a:cs typeface="Times New Roman" pitchFamily="18" charset="0"/>
              </a:rPr>
              <a:t> circa 2000 minori sottoposti a procedimento penale </a:t>
            </a:r>
          </a:p>
          <a:p>
            <a:pPr marL="742950" lvl="1" indent="-285750" algn="just">
              <a:lnSpc>
                <a:spcPct val="90000"/>
              </a:lnSpc>
              <a:spcBef>
                <a:spcPct val="20000"/>
              </a:spcBef>
              <a:buClr>
                <a:schemeClr val="accent1"/>
              </a:buClr>
              <a:buFont typeface="Arial" pitchFamily="34" charset="0"/>
              <a:buChar char="•"/>
              <a:defRPr/>
            </a:pPr>
            <a:r>
              <a:rPr lang="it-IT" sz="3200" kern="0" dirty="0">
                <a:latin typeface="Calibri" pitchFamily="34" charset="0"/>
                <a:cs typeface="Times New Roman" pitchFamily="18" charset="0"/>
              </a:rPr>
              <a:t>Circa </a:t>
            </a:r>
            <a:r>
              <a:rPr lang="it-IT" sz="3200" kern="0" dirty="0" smtClean="0">
                <a:latin typeface="Calibri" pitchFamily="34" charset="0"/>
                <a:cs typeface="Times New Roman" pitchFamily="18" charset="0"/>
              </a:rPr>
              <a:t>35 </a:t>
            </a:r>
            <a:r>
              <a:rPr lang="it-IT" sz="3200" kern="0" dirty="0">
                <a:latin typeface="Calibri" pitchFamily="34" charset="0"/>
                <a:cs typeface="Times New Roman" pitchFamily="18" charset="0"/>
              </a:rPr>
              <a:t>minori al </a:t>
            </a:r>
            <a:r>
              <a:rPr lang="it-IT" sz="3200" kern="0" dirty="0" err="1">
                <a:latin typeface="Calibri" pitchFamily="34" charset="0"/>
                <a:cs typeface="Times New Roman" pitchFamily="18" charset="0"/>
              </a:rPr>
              <a:t>Beccarìa</a:t>
            </a:r>
            <a:endParaRPr lang="it-IT" sz="3200" kern="0" dirty="0">
              <a:latin typeface="Calibri" pitchFamily="34" charset="0"/>
              <a:cs typeface="Times New Roman" pitchFamily="18" charset="0"/>
            </a:endParaRPr>
          </a:p>
        </p:txBody>
      </p:sp>
    </p:spTree>
    <p:extLst>
      <p:ext uri="{BB962C8B-B14F-4D97-AF65-F5344CB8AC3E}">
        <p14:creationId xmlns:p14="http://schemas.microsoft.com/office/powerpoint/2010/main" val="1033954582"/>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385011" y="243875"/>
            <a:ext cx="8383604" cy="949660"/>
          </a:xfrm>
        </p:spPr>
        <p:txBody>
          <a:bodyPr/>
          <a:lstStyle/>
          <a:p>
            <a:r>
              <a:rPr lang="it-IT" sz="3200" b="1" dirty="0" err="1" smtClean="0"/>
              <a:t>D.Lgs</a:t>
            </a:r>
            <a:r>
              <a:rPr lang="it-IT" sz="3200" b="1" dirty="0" smtClean="0"/>
              <a:t> Orlando</a:t>
            </a:r>
            <a:br>
              <a:rPr lang="it-IT" sz="3200" b="1" dirty="0" smtClean="0"/>
            </a:br>
            <a:r>
              <a:rPr lang="it-IT" sz="2400" b="1" dirty="0" smtClean="0"/>
              <a:t>I tavoli degli Stati Generali dell’Esecuzione Penale</a:t>
            </a:r>
            <a:endParaRPr lang="it-IT" sz="2400" b="1" dirty="0"/>
          </a:p>
        </p:txBody>
      </p:sp>
      <p:sp>
        <p:nvSpPr>
          <p:cNvPr id="3" name="Sottotitolo 2"/>
          <p:cNvSpPr>
            <a:spLocks noGrp="1"/>
          </p:cNvSpPr>
          <p:nvPr>
            <p:ph type="subTitle" idx="1"/>
          </p:nvPr>
        </p:nvSpPr>
        <p:spPr>
          <a:xfrm>
            <a:off x="649705" y="1357164"/>
            <a:ext cx="7854215" cy="5014763"/>
          </a:xfrm>
        </p:spPr>
        <p:txBody>
          <a:bodyPr/>
          <a:lstStyle/>
          <a:p>
            <a:pPr algn="just">
              <a:spcBef>
                <a:spcPts val="0"/>
              </a:spcBef>
            </a:pPr>
            <a:r>
              <a:rPr lang="it-IT" sz="1600" dirty="0">
                <a:solidFill>
                  <a:srgbClr val="990000"/>
                </a:solidFill>
                <a:latin typeface="Arial" panose="020B0604020202020204" pitchFamily="34" charset="0"/>
                <a:ea typeface="Times New Roman" panose="02020603050405020304" pitchFamily="18" charset="0"/>
                <a:cs typeface="Times New Roman" panose="02020603050405020304" pitchFamily="18" charset="0"/>
              </a:rPr>
              <a:t>►</a:t>
            </a:r>
            <a:r>
              <a:rPr lang="it-IT" sz="1400" u="sng" dirty="0">
                <a:solidFill>
                  <a:srgbClr val="333333"/>
                </a:solidFill>
                <a:latin typeface="Trebuchet MS" panose="020B0603020202020204" pitchFamily="34" charset="0"/>
                <a:ea typeface="Times New Roman" panose="02020603050405020304" pitchFamily="18" charset="0"/>
                <a:cs typeface="Times New Roman" panose="02020603050405020304" pitchFamily="18" charset="0"/>
                <a:hlinkClick r:id="rId2"/>
              </a:rPr>
              <a:t>Tavolo 1</a:t>
            </a:r>
            <a:r>
              <a:rPr lang="it-IT" sz="1400" dirty="0">
                <a:solidFill>
                  <a:srgbClr val="990000"/>
                </a:solidFill>
                <a:latin typeface="Trebuchet MS" panose="020B0603020202020204" pitchFamily="34" charset="0"/>
                <a:ea typeface="Times New Roman" panose="02020603050405020304" pitchFamily="18" charset="0"/>
                <a:cs typeface="Times New Roman" panose="02020603050405020304" pitchFamily="18" charset="0"/>
              </a:rPr>
              <a:t> - Spazio della pena: architettura e carcere</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pPr algn="just">
              <a:spcBef>
                <a:spcPts val="0"/>
              </a:spcBef>
            </a:pPr>
            <a:r>
              <a:rPr lang="it-IT" sz="1400" dirty="0">
                <a:solidFill>
                  <a:srgbClr val="990000"/>
                </a:solidFill>
                <a:latin typeface="Arial" panose="020B0604020202020204" pitchFamily="34" charset="0"/>
                <a:ea typeface="Times New Roman" panose="02020603050405020304" pitchFamily="18" charset="0"/>
                <a:cs typeface="Times New Roman" panose="02020603050405020304" pitchFamily="18" charset="0"/>
              </a:rPr>
              <a:t>►</a:t>
            </a:r>
            <a:r>
              <a:rPr lang="it-IT" sz="1400" u="sng" dirty="0">
                <a:solidFill>
                  <a:srgbClr val="333333"/>
                </a:solidFill>
                <a:latin typeface="Trebuchet MS" panose="020B0603020202020204" pitchFamily="34" charset="0"/>
                <a:ea typeface="Times New Roman" panose="02020603050405020304" pitchFamily="18" charset="0"/>
                <a:cs typeface="Times New Roman" panose="02020603050405020304" pitchFamily="18" charset="0"/>
                <a:hlinkClick r:id="rId3"/>
              </a:rPr>
              <a:t>Tavolo 2</a:t>
            </a:r>
            <a:r>
              <a:rPr lang="it-IT" sz="1400" dirty="0">
                <a:solidFill>
                  <a:srgbClr val="990000"/>
                </a:solidFill>
                <a:latin typeface="Trebuchet MS" panose="020B0603020202020204" pitchFamily="34" charset="0"/>
                <a:ea typeface="Times New Roman" panose="02020603050405020304" pitchFamily="18" charset="0"/>
                <a:cs typeface="Times New Roman" panose="02020603050405020304" pitchFamily="18" charset="0"/>
              </a:rPr>
              <a:t> - Vita detentiva. Responsabilizzazione del detenuto, circuiti e sicurezza</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pPr algn="just">
              <a:spcBef>
                <a:spcPts val="0"/>
              </a:spcBef>
            </a:pPr>
            <a:r>
              <a:rPr lang="it-IT" sz="1400" dirty="0">
                <a:solidFill>
                  <a:srgbClr val="990000"/>
                </a:solidFill>
                <a:latin typeface="Arial" panose="020B0604020202020204" pitchFamily="34" charset="0"/>
                <a:ea typeface="Times New Roman" panose="02020603050405020304" pitchFamily="18" charset="0"/>
                <a:cs typeface="Times New Roman" panose="02020603050405020304" pitchFamily="18" charset="0"/>
              </a:rPr>
              <a:t>►</a:t>
            </a:r>
            <a:r>
              <a:rPr lang="it-IT" sz="1400" u="sng" dirty="0">
                <a:solidFill>
                  <a:srgbClr val="333333"/>
                </a:solidFill>
                <a:latin typeface="Trebuchet MS" panose="020B0603020202020204" pitchFamily="34" charset="0"/>
                <a:ea typeface="Times New Roman" panose="02020603050405020304" pitchFamily="18" charset="0"/>
                <a:cs typeface="Times New Roman" panose="02020603050405020304" pitchFamily="18" charset="0"/>
                <a:hlinkClick r:id="rId4"/>
              </a:rPr>
              <a:t>Tavolo 3</a:t>
            </a:r>
            <a:r>
              <a:rPr lang="it-IT" sz="1400" dirty="0">
                <a:solidFill>
                  <a:srgbClr val="990000"/>
                </a:solidFill>
                <a:latin typeface="Trebuchet MS" panose="020B0603020202020204" pitchFamily="34" charset="0"/>
                <a:ea typeface="Times New Roman" panose="02020603050405020304" pitchFamily="18" charset="0"/>
                <a:cs typeface="Times New Roman" panose="02020603050405020304" pitchFamily="18" charset="0"/>
              </a:rPr>
              <a:t> - Donne e carcere</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pPr algn="just">
              <a:spcBef>
                <a:spcPts val="0"/>
              </a:spcBef>
            </a:pPr>
            <a:r>
              <a:rPr lang="it-IT" sz="1400" dirty="0">
                <a:solidFill>
                  <a:srgbClr val="990000"/>
                </a:solidFill>
                <a:latin typeface="Arial" panose="020B0604020202020204" pitchFamily="34" charset="0"/>
                <a:ea typeface="Times New Roman" panose="02020603050405020304" pitchFamily="18" charset="0"/>
                <a:cs typeface="Times New Roman" panose="02020603050405020304" pitchFamily="18" charset="0"/>
              </a:rPr>
              <a:t>►</a:t>
            </a:r>
            <a:r>
              <a:rPr lang="it-IT" sz="1400" u="sng" dirty="0">
                <a:solidFill>
                  <a:srgbClr val="333333"/>
                </a:solidFill>
                <a:latin typeface="Trebuchet MS" panose="020B0603020202020204" pitchFamily="34" charset="0"/>
                <a:ea typeface="Times New Roman" panose="02020603050405020304" pitchFamily="18" charset="0"/>
                <a:cs typeface="Times New Roman" panose="02020603050405020304" pitchFamily="18" charset="0"/>
                <a:hlinkClick r:id="rId5"/>
              </a:rPr>
              <a:t>Tavolo 4</a:t>
            </a:r>
            <a:r>
              <a:rPr lang="it-IT" sz="1400" dirty="0">
                <a:solidFill>
                  <a:srgbClr val="990000"/>
                </a:solidFill>
                <a:latin typeface="Trebuchet MS" panose="020B0603020202020204" pitchFamily="34" charset="0"/>
                <a:ea typeface="Times New Roman" panose="02020603050405020304" pitchFamily="18" charset="0"/>
                <a:cs typeface="Times New Roman" panose="02020603050405020304" pitchFamily="18" charset="0"/>
              </a:rPr>
              <a:t> - Minorità sociale, vulnerabilità, dipendenze</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pPr algn="just">
              <a:spcBef>
                <a:spcPts val="0"/>
              </a:spcBef>
            </a:pPr>
            <a:r>
              <a:rPr lang="it-IT" sz="1400" dirty="0">
                <a:solidFill>
                  <a:srgbClr val="990000"/>
                </a:solidFill>
                <a:latin typeface="Arial" panose="020B0604020202020204" pitchFamily="34" charset="0"/>
                <a:ea typeface="Times New Roman" panose="02020603050405020304" pitchFamily="18" charset="0"/>
                <a:cs typeface="Times New Roman" panose="02020603050405020304" pitchFamily="18" charset="0"/>
              </a:rPr>
              <a:t>►</a:t>
            </a:r>
            <a:r>
              <a:rPr lang="it-IT" sz="1400" u="sng" dirty="0">
                <a:solidFill>
                  <a:srgbClr val="333333"/>
                </a:solidFill>
                <a:latin typeface="Trebuchet MS" panose="020B0603020202020204" pitchFamily="34" charset="0"/>
                <a:ea typeface="Times New Roman" panose="02020603050405020304" pitchFamily="18" charset="0"/>
                <a:cs typeface="Times New Roman" panose="02020603050405020304" pitchFamily="18" charset="0"/>
                <a:hlinkClick r:id="rId6"/>
              </a:rPr>
              <a:t>Tavolo 5</a:t>
            </a:r>
            <a:r>
              <a:rPr lang="it-IT" sz="1400" dirty="0">
                <a:solidFill>
                  <a:srgbClr val="990000"/>
                </a:solidFill>
                <a:latin typeface="Trebuchet MS" panose="020B0603020202020204" pitchFamily="34" charset="0"/>
                <a:ea typeface="Times New Roman" panose="02020603050405020304" pitchFamily="18" charset="0"/>
                <a:cs typeface="Times New Roman" panose="02020603050405020304" pitchFamily="18" charset="0"/>
              </a:rPr>
              <a:t> - Minorenni autori di reato</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pPr algn="just">
              <a:spcBef>
                <a:spcPts val="0"/>
              </a:spcBef>
            </a:pPr>
            <a:r>
              <a:rPr lang="it-IT" sz="1400" dirty="0">
                <a:solidFill>
                  <a:srgbClr val="990000"/>
                </a:solidFill>
                <a:latin typeface="Arial" panose="020B0604020202020204" pitchFamily="34" charset="0"/>
                <a:ea typeface="Times New Roman" panose="02020603050405020304" pitchFamily="18" charset="0"/>
                <a:cs typeface="Times New Roman" panose="02020603050405020304" pitchFamily="18" charset="0"/>
              </a:rPr>
              <a:t>►</a:t>
            </a:r>
            <a:r>
              <a:rPr lang="it-IT" sz="1400" u="sng" dirty="0">
                <a:solidFill>
                  <a:srgbClr val="333333"/>
                </a:solidFill>
                <a:latin typeface="Trebuchet MS" panose="020B0603020202020204" pitchFamily="34" charset="0"/>
                <a:ea typeface="Times New Roman" panose="02020603050405020304" pitchFamily="18" charset="0"/>
                <a:cs typeface="Times New Roman" panose="02020603050405020304" pitchFamily="18" charset="0"/>
                <a:hlinkClick r:id="rId7"/>
              </a:rPr>
              <a:t>Tavolo 6</a:t>
            </a:r>
            <a:r>
              <a:rPr lang="it-IT" sz="1400" dirty="0">
                <a:solidFill>
                  <a:srgbClr val="990000"/>
                </a:solidFill>
                <a:latin typeface="Trebuchet MS" panose="020B0603020202020204" pitchFamily="34" charset="0"/>
                <a:ea typeface="Times New Roman" panose="02020603050405020304" pitchFamily="18" charset="0"/>
                <a:cs typeface="Times New Roman" panose="02020603050405020304" pitchFamily="18" charset="0"/>
              </a:rPr>
              <a:t> - Mondo degli affetti e </a:t>
            </a:r>
            <a:r>
              <a:rPr lang="it-IT" sz="1400" dirty="0" err="1">
                <a:solidFill>
                  <a:srgbClr val="990000"/>
                </a:solidFill>
                <a:latin typeface="Trebuchet MS" panose="020B0603020202020204" pitchFamily="34" charset="0"/>
                <a:ea typeface="Times New Roman" panose="02020603050405020304" pitchFamily="18" charset="0"/>
                <a:cs typeface="Times New Roman" panose="02020603050405020304" pitchFamily="18" charset="0"/>
              </a:rPr>
              <a:t>territorializzazione</a:t>
            </a:r>
            <a:r>
              <a:rPr lang="it-IT" sz="1400" dirty="0">
                <a:solidFill>
                  <a:srgbClr val="990000"/>
                </a:solidFill>
                <a:latin typeface="Trebuchet MS" panose="020B0603020202020204" pitchFamily="34" charset="0"/>
                <a:ea typeface="Times New Roman" panose="02020603050405020304" pitchFamily="18" charset="0"/>
                <a:cs typeface="Times New Roman" panose="02020603050405020304" pitchFamily="18" charset="0"/>
              </a:rPr>
              <a:t> della pena</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pPr algn="just">
              <a:spcBef>
                <a:spcPts val="0"/>
              </a:spcBef>
            </a:pPr>
            <a:r>
              <a:rPr lang="it-IT" sz="1400" dirty="0">
                <a:solidFill>
                  <a:srgbClr val="990000"/>
                </a:solidFill>
                <a:latin typeface="Arial" panose="020B0604020202020204" pitchFamily="34" charset="0"/>
                <a:ea typeface="Times New Roman" panose="02020603050405020304" pitchFamily="18" charset="0"/>
                <a:cs typeface="Times New Roman" panose="02020603050405020304" pitchFamily="18" charset="0"/>
              </a:rPr>
              <a:t>►</a:t>
            </a:r>
            <a:r>
              <a:rPr lang="it-IT" sz="1400" u="sng" dirty="0">
                <a:solidFill>
                  <a:srgbClr val="333333"/>
                </a:solidFill>
                <a:latin typeface="Trebuchet MS" panose="020B0603020202020204" pitchFamily="34" charset="0"/>
                <a:ea typeface="Times New Roman" panose="02020603050405020304" pitchFamily="18" charset="0"/>
                <a:cs typeface="Times New Roman" panose="02020603050405020304" pitchFamily="18" charset="0"/>
                <a:hlinkClick r:id="rId8"/>
              </a:rPr>
              <a:t>Tavolo 7</a:t>
            </a:r>
            <a:r>
              <a:rPr lang="it-IT" sz="1400" dirty="0">
                <a:solidFill>
                  <a:srgbClr val="990000"/>
                </a:solidFill>
                <a:latin typeface="Trebuchet MS" panose="020B0603020202020204" pitchFamily="34" charset="0"/>
                <a:ea typeface="Times New Roman" panose="02020603050405020304" pitchFamily="18" charset="0"/>
                <a:cs typeface="Times New Roman" panose="02020603050405020304" pitchFamily="18" charset="0"/>
              </a:rPr>
              <a:t> - Stranieri ed esecuzione penale</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pPr algn="just">
              <a:spcBef>
                <a:spcPts val="0"/>
              </a:spcBef>
            </a:pPr>
            <a:r>
              <a:rPr lang="it-IT" sz="1400" dirty="0">
                <a:solidFill>
                  <a:srgbClr val="990000"/>
                </a:solidFill>
                <a:latin typeface="Arial" panose="020B0604020202020204" pitchFamily="34" charset="0"/>
                <a:ea typeface="Times New Roman" panose="02020603050405020304" pitchFamily="18" charset="0"/>
                <a:cs typeface="Times New Roman" panose="02020603050405020304" pitchFamily="18" charset="0"/>
              </a:rPr>
              <a:t>►</a:t>
            </a:r>
            <a:r>
              <a:rPr lang="it-IT" sz="1400" u="sng" dirty="0">
                <a:solidFill>
                  <a:srgbClr val="333333"/>
                </a:solidFill>
                <a:latin typeface="Trebuchet MS" panose="020B0603020202020204" pitchFamily="34" charset="0"/>
                <a:ea typeface="Times New Roman" panose="02020603050405020304" pitchFamily="18" charset="0"/>
                <a:cs typeface="Times New Roman" panose="02020603050405020304" pitchFamily="18" charset="0"/>
                <a:hlinkClick r:id="rId9"/>
              </a:rPr>
              <a:t>Tavolo 8</a:t>
            </a:r>
            <a:r>
              <a:rPr lang="it-IT" sz="1400" dirty="0">
                <a:solidFill>
                  <a:srgbClr val="990000"/>
                </a:solidFill>
                <a:latin typeface="Trebuchet MS" panose="020B0603020202020204" pitchFamily="34" charset="0"/>
                <a:ea typeface="Times New Roman" panose="02020603050405020304" pitchFamily="18" charset="0"/>
                <a:cs typeface="Times New Roman" panose="02020603050405020304" pitchFamily="18" charset="0"/>
              </a:rPr>
              <a:t> - Lavoro e formazione</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pPr algn="just">
              <a:spcBef>
                <a:spcPts val="0"/>
              </a:spcBef>
            </a:pPr>
            <a:r>
              <a:rPr lang="it-IT" sz="1400" dirty="0">
                <a:solidFill>
                  <a:srgbClr val="990000"/>
                </a:solidFill>
                <a:latin typeface="Arial" panose="020B0604020202020204" pitchFamily="34" charset="0"/>
                <a:ea typeface="Times New Roman" panose="02020603050405020304" pitchFamily="18" charset="0"/>
                <a:cs typeface="Times New Roman" panose="02020603050405020304" pitchFamily="18" charset="0"/>
              </a:rPr>
              <a:t>►</a:t>
            </a:r>
            <a:r>
              <a:rPr lang="it-IT" sz="1400" u="sng" dirty="0">
                <a:solidFill>
                  <a:srgbClr val="333333"/>
                </a:solidFill>
                <a:latin typeface="Trebuchet MS" panose="020B0603020202020204" pitchFamily="34" charset="0"/>
                <a:ea typeface="Times New Roman" panose="02020603050405020304" pitchFamily="18" charset="0"/>
                <a:cs typeface="Times New Roman" panose="02020603050405020304" pitchFamily="18" charset="0"/>
                <a:hlinkClick r:id="rId10"/>
              </a:rPr>
              <a:t>Tavolo 9</a:t>
            </a:r>
            <a:r>
              <a:rPr lang="it-IT" sz="1400" dirty="0">
                <a:solidFill>
                  <a:srgbClr val="990000"/>
                </a:solidFill>
                <a:latin typeface="Trebuchet MS" panose="020B0603020202020204" pitchFamily="34" charset="0"/>
                <a:ea typeface="Times New Roman" panose="02020603050405020304" pitchFamily="18" charset="0"/>
                <a:cs typeface="Times New Roman" panose="02020603050405020304" pitchFamily="18" charset="0"/>
              </a:rPr>
              <a:t> - Istruzione, cultura, sport</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pPr algn="just">
              <a:spcBef>
                <a:spcPts val="0"/>
              </a:spcBef>
            </a:pPr>
            <a:r>
              <a:rPr lang="it-IT" sz="1400" dirty="0">
                <a:solidFill>
                  <a:srgbClr val="990000"/>
                </a:solidFill>
                <a:latin typeface="Arial" panose="020B0604020202020204" pitchFamily="34" charset="0"/>
                <a:ea typeface="Times New Roman" panose="02020603050405020304" pitchFamily="18" charset="0"/>
                <a:cs typeface="Times New Roman" panose="02020603050405020304" pitchFamily="18" charset="0"/>
              </a:rPr>
              <a:t>►</a:t>
            </a:r>
            <a:r>
              <a:rPr lang="it-IT" sz="1400" u="sng" dirty="0">
                <a:solidFill>
                  <a:srgbClr val="333333"/>
                </a:solidFill>
                <a:latin typeface="Trebuchet MS" panose="020B0603020202020204" pitchFamily="34" charset="0"/>
                <a:ea typeface="Times New Roman" panose="02020603050405020304" pitchFamily="18" charset="0"/>
                <a:cs typeface="Times New Roman" panose="02020603050405020304" pitchFamily="18" charset="0"/>
                <a:hlinkClick r:id="rId11"/>
              </a:rPr>
              <a:t>Tavolo 10</a:t>
            </a:r>
            <a:r>
              <a:rPr lang="it-IT" sz="1400" dirty="0">
                <a:solidFill>
                  <a:srgbClr val="990000"/>
                </a:solidFill>
                <a:latin typeface="Trebuchet MS" panose="020B0603020202020204" pitchFamily="34" charset="0"/>
                <a:ea typeface="Times New Roman" panose="02020603050405020304" pitchFamily="18" charset="0"/>
                <a:cs typeface="Times New Roman" panose="02020603050405020304" pitchFamily="18" charset="0"/>
              </a:rPr>
              <a:t> - </a:t>
            </a:r>
            <a:r>
              <a:rPr lang="it-IT" sz="1400" u="sng" dirty="0">
                <a:solidFill>
                  <a:schemeClr val="tx1"/>
                </a:solidFill>
                <a:latin typeface="Trebuchet MS" panose="020B0603020202020204" pitchFamily="34" charset="0"/>
                <a:ea typeface="Times New Roman" panose="02020603050405020304" pitchFamily="18" charset="0"/>
                <a:cs typeface="Times New Roman" panose="02020603050405020304" pitchFamily="18" charset="0"/>
              </a:rPr>
              <a:t>Salute e disagio psichico</a:t>
            </a:r>
            <a:endParaRPr lang="it-IT" sz="1400" u="sng"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algn="just">
              <a:spcBef>
                <a:spcPts val="0"/>
              </a:spcBef>
            </a:pPr>
            <a:r>
              <a:rPr lang="it-IT" sz="1400" dirty="0">
                <a:solidFill>
                  <a:srgbClr val="990000"/>
                </a:solidFill>
                <a:latin typeface="Arial" panose="020B0604020202020204" pitchFamily="34" charset="0"/>
                <a:ea typeface="Times New Roman" panose="02020603050405020304" pitchFamily="18" charset="0"/>
                <a:cs typeface="Times New Roman" panose="02020603050405020304" pitchFamily="18" charset="0"/>
              </a:rPr>
              <a:t>►</a:t>
            </a:r>
            <a:r>
              <a:rPr lang="it-IT" sz="1400" u="sng" dirty="0">
                <a:solidFill>
                  <a:srgbClr val="333333"/>
                </a:solidFill>
                <a:latin typeface="Trebuchet MS" panose="020B0603020202020204" pitchFamily="34" charset="0"/>
                <a:ea typeface="Times New Roman" panose="02020603050405020304" pitchFamily="18" charset="0"/>
                <a:cs typeface="Times New Roman" panose="02020603050405020304" pitchFamily="18" charset="0"/>
                <a:hlinkClick r:id="rId12"/>
              </a:rPr>
              <a:t>Tavolo 11</a:t>
            </a:r>
            <a:r>
              <a:rPr lang="it-IT" sz="1400" dirty="0">
                <a:solidFill>
                  <a:srgbClr val="990000"/>
                </a:solidFill>
                <a:latin typeface="Trebuchet MS" panose="020B0603020202020204" pitchFamily="34" charset="0"/>
                <a:ea typeface="Times New Roman" panose="02020603050405020304" pitchFamily="18" charset="0"/>
                <a:cs typeface="Times New Roman" panose="02020603050405020304" pitchFamily="18" charset="0"/>
              </a:rPr>
              <a:t> - Misure di sicurezza</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pPr algn="just">
              <a:spcBef>
                <a:spcPts val="0"/>
              </a:spcBef>
            </a:pPr>
            <a:r>
              <a:rPr lang="it-IT" sz="1400" dirty="0">
                <a:solidFill>
                  <a:srgbClr val="990000"/>
                </a:solidFill>
                <a:latin typeface="Arial" panose="020B0604020202020204" pitchFamily="34" charset="0"/>
                <a:ea typeface="Times New Roman" panose="02020603050405020304" pitchFamily="18" charset="0"/>
                <a:cs typeface="Times New Roman" panose="02020603050405020304" pitchFamily="18" charset="0"/>
              </a:rPr>
              <a:t>►</a:t>
            </a:r>
            <a:r>
              <a:rPr lang="it-IT" sz="1400" u="sng" dirty="0">
                <a:solidFill>
                  <a:srgbClr val="333333"/>
                </a:solidFill>
                <a:latin typeface="Trebuchet MS" panose="020B0603020202020204" pitchFamily="34" charset="0"/>
                <a:ea typeface="Times New Roman" panose="02020603050405020304" pitchFamily="18" charset="0"/>
                <a:cs typeface="Times New Roman" panose="02020603050405020304" pitchFamily="18" charset="0"/>
                <a:hlinkClick r:id="rId13"/>
              </a:rPr>
              <a:t>Tavolo 12</a:t>
            </a:r>
            <a:r>
              <a:rPr lang="it-IT" sz="1400" dirty="0">
                <a:solidFill>
                  <a:srgbClr val="990000"/>
                </a:solidFill>
                <a:latin typeface="Trebuchet MS" panose="020B0603020202020204" pitchFamily="34" charset="0"/>
                <a:ea typeface="Times New Roman" panose="02020603050405020304" pitchFamily="18" charset="0"/>
                <a:cs typeface="Times New Roman" panose="02020603050405020304" pitchFamily="18" charset="0"/>
              </a:rPr>
              <a:t> - Misure e sanzioni di comunità</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pPr algn="just">
              <a:spcBef>
                <a:spcPts val="0"/>
              </a:spcBef>
            </a:pPr>
            <a:r>
              <a:rPr lang="it-IT" sz="1400" dirty="0">
                <a:solidFill>
                  <a:srgbClr val="990000"/>
                </a:solidFill>
                <a:latin typeface="Arial" panose="020B0604020202020204" pitchFamily="34" charset="0"/>
                <a:ea typeface="Times New Roman" panose="02020603050405020304" pitchFamily="18" charset="0"/>
                <a:cs typeface="Times New Roman" panose="02020603050405020304" pitchFamily="18" charset="0"/>
              </a:rPr>
              <a:t>►</a:t>
            </a:r>
            <a:r>
              <a:rPr lang="it-IT" sz="1400" u="sng" dirty="0">
                <a:solidFill>
                  <a:srgbClr val="333333"/>
                </a:solidFill>
                <a:latin typeface="Trebuchet MS" panose="020B0603020202020204" pitchFamily="34" charset="0"/>
                <a:ea typeface="Times New Roman" panose="02020603050405020304" pitchFamily="18" charset="0"/>
                <a:cs typeface="Times New Roman" panose="02020603050405020304" pitchFamily="18" charset="0"/>
                <a:hlinkClick r:id="rId14"/>
              </a:rPr>
              <a:t>Tavolo 13</a:t>
            </a:r>
            <a:r>
              <a:rPr lang="it-IT" sz="1400" dirty="0">
                <a:solidFill>
                  <a:srgbClr val="990000"/>
                </a:solidFill>
                <a:latin typeface="Trebuchet MS" panose="020B0603020202020204" pitchFamily="34" charset="0"/>
                <a:ea typeface="Times New Roman" panose="02020603050405020304" pitchFamily="18" charset="0"/>
                <a:cs typeface="Times New Roman" panose="02020603050405020304" pitchFamily="18" charset="0"/>
              </a:rPr>
              <a:t> - Giustizia riparativa, mediazione e tutela delle vittime del reato</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pPr algn="just">
              <a:spcBef>
                <a:spcPts val="0"/>
              </a:spcBef>
            </a:pPr>
            <a:r>
              <a:rPr lang="it-IT" sz="1400" dirty="0">
                <a:solidFill>
                  <a:srgbClr val="990000"/>
                </a:solidFill>
                <a:latin typeface="Arial" panose="020B0604020202020204" pitchFamily="34" charset="0"/>
                <a:ea typeface="Times New Roman" panose="02020603050405020304" pitchFamily="18" charset="0"/>
                <a:cs typeface="Times New Roman" panose="02020603050405020304" pitchFamily="18" charset="0"/>
              </a:rPr>
              <a:t>►</a:t>
            </a:r>
            <a:r>
              <a:rPr lang="it-IT" sz="1400" u="sng" dirty="0">
                <a:solidFill>
                  <a:srgbClr val="333333"/>
                </a:solidFill>
                <a:latin typeface="Trebuchet MS" panose="020B0603020202020204" pitchFamily="34" charset="0"/>
                <a:ea typeface="Times New Roman" panose="02020603050405020304" pitchFamily="18" charset="0"/>
                <a:cs typeface="Times New Roman" panose="02020603050405020304" pitchFamily="18" charset="0"/>
                <a:hlinkClick r:id="rId15"/>
              </a:rPr>
              <a:t>Tavolo 14</a:t>
            </a:r>
            <a:r>
              <a:rPr lang="it-IT" sz="1400" dirty="0">
                <a:solidFill>
                  <a:srgbClr val="990000"/>
                </a:solidFill>
                <a:latin typeface="Trebuchet MS" panose="020B0603020202020204" pitchFamily="34" charset="0"/>
                <a:ea typeface="Times New Roman" panose="02020603050405020304" pitchFamily="18" charset="0"/>
                <a:cs typeface="Times New Roman" panose="02020603050405020304" pitchFamily="18" charset="0"/>
              </a:rPr>
              <a:t> - Esecuzione penale: esperienze comparative e regole internazionali</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pPr algn="just">
              <a:spcBef>
                <a:spcPts val="0"/>
              </a:spcBef>
            </a:pPr>
            <a:r>
              <a:rPr lang="it-IT" sz="1400" dirty="0">
                <a:solidFill>
                  <a:srgbClr val="990000"/>
                </a:solidFill>
                <a:latin typeface="Arial" panose="020B0604020202020204" pitchFamily="34" charset="0"/>
                <a:ea typeface="Times New Roman" panose="02020603050405020304" pitchFamily="18" charset="0"/>
                <a:cs typeface="Times New Roman" panose="02020603050405020304" pitchFamily="18" charset="0"/>
              </a:rPr>
              <a:t>►</a:t>
            </a:r>
            <a:r>
              <a:rPr lang="it-IT" sz="1400" u="sng" dirty="0">
                <a:solidFill>
                  <a:srgbClr val="333333"/>
                </a:solidFill>
                <a:latin typeface="Trebuchet MS" panose="020B0603020202020204" pitchFamily="34" charset="0"/>
                <a:ea typeface="Times New Roman" panose="02020603050405020304" pitchFamily="18" charset="0"/>
                <a:cs typeface="Times New Roman" panose="02020603050405020304" pitchFamily="18" charset="0"/>
                <a:hlinkClick r:id="rId16"/>
              </a:rPr>
              <a:t>Tavolo 15</a:t>
            </a:r>
            <a:r>
              <a:rPr lang="it-IT" sz="1400" dirty="0">
                <a:solidFill>
                  <a:srgbClr val="990000"/>
                </a:solidFill>
                <a:latin typeface="Trebuchet MS" panose="020B0603020202020204" pitchFamily="34" charset="0"/>
                <a:ea typeface="Times New Roman" panose="02020603050405020304" pitchFamily="18" charset="0"/>
                <a:cs typeface="Times New Roman" panose="02020603050405020304" pitchFamily="18" charset="0"/>
              </a:rPr>
              <a:t> - Operatori penitenziari e formazione</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pPr algn="just">
              <a:spcBef>
                <a:spcPts val="0"/>
              </a:spcBef>
            </a:pPr>
            <a:r>
              <a:rPr lang="it-IT" sz="1400" dirty="0">
                <a:solidFill>
                  <a:srgbClr val="990000"/>
                </a:solidFill>
                <a:latin typeface="Arial" panose="020B0604020202020204" pitchFamily="34" charset="0"/>
                <a:ea typeface="Times New Roman" panose="02020603050405020304" pitchFamily="18" charset="0"/>
                <a:cs typeface="Times New Roman" panose="02020603050405020304" pitchFamily="18" charset="0"/>
              </a:rPr>
              <a:t>►</a:t>
            </a:r>
            <a:r>
              <a:rPr lang="it-IT" sz="1400" u="sng" dirty="0">
                <a:solidFill>
                  <a:srgbClr val="333333"/>
                </a:solidFill>
                <a:latin typeface="Trebuchet MS" panose="020B0603020202020204" pitchFamily="34" charset="0"/>
                <a:ea typeface="Times New Roman" panose="02020603050405020304" pitchFamily="18" charset="0"/>
                <a:cs typeface="Times New Roman" panose="02020603050405020304" pitchFamily="18" charset="0"/>
                <a:hlinkClick r:id="rId17"/>
              </a:rPr>
              <a:t>Tavolo </a:t>
            </a:r>
            <a:r>
              <a:rPr lang="it-IT" sz="1400" u="sng" dirty="0" smtClean="0">
                <a:solidFill>
                  <a:srgbClr val="333333"/>
                </a:solidFill>
                <a:latin typeface="Trebuchet MS" panose="020B0603020202020204" pitchFamily="34" charset="0"/>
                <a:ea typeface="Times New Roman" panose="02020603050405020304" pitchFamily="18" charset="0"/>
                <a:cs typeface="Times New Roman" panose="02020603050405020304" pitchFamily="18" charset="0"/>
                <a:hlinkClick r:id="rId17"/>
              </a:rPr>
              <a:t>16</a:t>
            </a:r>
            <a:r>
              <a:rPr lang="it-IT" sz="1400" dirty="0" smtClean="0">
                <a:solidFill>
                  <a:srgbClr val="990000"/>
                </a:solidFill>
                <a:latin typeface="Trebuchet MS" panose="020B0603020202020204" pitchFamily="34" charset="0"/>
                <a:ea typeface="Times New Roman" panose="02020603050405020304" pitchFamily="18" charset="0"/>
                <a:cs typeface="Times New Roman" panose="02020603050405020304" pitchFamily="18" charset="0"/>
              </a:rPr>
              <a:t>-Trattamento.Ostacoli </a:t>
            </a:r>
            <a:r>
              <a:rPr lang="it-IT" sz="1400" dirty="0">
                <a:solidFill>
                  <a:srgbClr val="990000"/>
                </a:solidFill>
                <a:latin typeface="Trebuchet MS" panose="020B0603020202020204" pitchFamily="34" charset="0"/>
                <a:ea typeface="Times New Roman" panose="02020603050405020304" pitchFamily="18" charset="0"/>
                <a:cs typeface="Times New Roman" panose="02020603050405020304" pitchFamily="18" charset="0"/>
              </a:rPr>
              <a:t>normativi all'individualizzazione del trattamento rieducativo</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pPr algn="just">
              <a:spcBef>
                <a:spcPts val="0"/>
              </a:spcBef>
            </a:pPr>
            <a:r>
              <a:rPr lang="it-IT" sz="1400" dirty="0">
                <a:solidFill>
                  <a:srgbClr val="990000"/>
                </a:solidFill>
                <a:latin typeface="Arial" panose="020B0604020202020204" pitchFamily="34" charset="0"/>
                <a:ea typeface="Times New Roman" panose="02020603050405020304" pitchFamily="18" charset="0"/>
                <a:cs typeface="Times New Roman" panose="02020603050405020304" pitchFamily="18" charset="0"/>
              </a:rPr>
              <a:t>►</a:t>
            </a:r>
            <a:r>
              <a:rPr lang="it-IT" sz="1400" u="sng" dirty="0">
                <a:solidFill>
                  <a:srgbClr val="333333"/>
                </a:solidFill>
                <a:latin typeface="Trebuchet MS" panose="020B0603020202020204" pitchFamily="34" charset="0"/>
                <a:ea typeface="Times New Roman" panose="02020603050405020304" pitchFamily="18" charset="0"/>
                <a:cs typeface="Times New Roman" panose="02020603050405020304" pitchFamily="18" charset="0"/>
                <a:hlinkClick r:id="rId18"/>
              </a:rPr>
              <a:t>Tavolo 17</a:t>
            </a:r>
            <a:r>
              <a:rPr lang="it-IT" sz="1400" dirty="0">
                <a:solidFill>
                  <a:srgbClr val="990000"/>
                </a:solidFill>
                <a:latin typeface="Trebuchet MS" panose="020B0603020202020204" pitchFamily="34" charset="0"/>
                <a:ea typeface="Times New Roman" panose="02020603050405020304" pitchFamily="18" charset="0"/>
                <a:cs typeface="Times New Roman" panose="02020603050405020304" pitchFamily="18" charset="0"/>
              </a:rPr>
              <a:t> - Processo di reinserimento e presa in carico territoriale</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pPr algn="just">
              <a:spcBef>
                <a:spcPts val="0"/>
              </a:spcBef>
            </a:pPr>
            <a:r>
              <a:rPr lang="it-IT" sz="1400" dirty="0">
                <a:solidFill>
                  <a:srgbClr val="990000"/>
                </a:solidFill>
                <a:latin typeface="Arial" panose="020B0604020202020204" pitchFamily="34" charset="0"/>
                <a:ea typeface="Times New Roman" panose="02020603050405020304" pitchFamily="18" charset="0"/>
                <a:cs typeface="Times New Roman" panose="02020603050405020304" pitchFamily="18" charset="0"/>
              </a:rPr>
              <a:t>►</a:t>
            </a:r>
            <a:r>
              <a:rPr lang="it-IT" sz="1400" u="sng" dirty="0">
                <a:solidFill>
                  <a:srgbClr val="333333"/>
                </a:solidFill>
                <a:latin typeface="Trebuchet MS" panose="020B0603020202020204" pitchFamily="34" charset="0"/>
                <a:ea typeface="Times New Roman" panose="02020603050405020304" pitchFamily="18" charset="0"/>
                <a:cs typeface="Times New Roman" panose="02020603050405020304" pitchFamily="18" charset="0"/>
                <a:hlinkClick r:id="rId19"/>
              </a:rPr>
              <a:t>Tavolo 18</a:t>
            </a:r>
            <a:r>
              <a:rPr lang="it-IT" sz="1400" dirty="0">
                <a:solidFill>
                  <a:srgbClr val="990000"/>
                </a:solidFill>
                <a:latin typeface="Trebuchet MS" panose="020B0603020202020204" pitchFamily="34" charset="0"/>
                <a:ea typeface="Times New Roman" panose="02020603050405020304" pitchFamily="18" charset="0"/>
                <a:cs typeface="Times New Roman" panose="02020603050405020304" pitchFamily="18" charset="0"/>
              </a:rPr>
              <a:t> - Organizzazione e amministrazione dell'esecuzione penale</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endParaRPr lang="it-IT" sz="1600" dirty="0"/>
          </a:p>
        </p:txBody>
      </p:sp>
    </p:spTree>
    <p:extLst>
      <p:ext uri="{BB962C8B-B14F-4D97-AF65-F5344CB8AC3E}">
        <p14:creationId xmlns:p14="http://schemas.microsoft.com/office/powerpoint/2010/main" val="299121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599173" y="340127"/>
            <a:ext cx="7772400" cy="949660"/>
          </a:xfrm>
        </p:spPr>
        <p:txBody>
          <a:bodyPr/>
          <a:lstStyle/>
          <a:p>
            <a:r>
              <a:rPr lang="it-IT" sz="3600" b="1" dirty="0" err="1" smtClean="0"/>
              <a:t>D.Lgs</a:t>
            </a:r>
            <a:r>
              <a:rPr lang="it-IT" sz="3600" b="1" dirty="0" smtClean="0"/>
              <a:t> Orlando</a:t>
            </a:r>
            <a:br>
              <a:rPr lang="it-IT" sz="3600" b="1" dirty="0" smtClean="0"/>
            </a:br>
            <a:r>
              <a:rPr lang="it-IT" sz="3600" b="1" dirty="0" smtClean="0"/>
              <a:t>Riforma dell’ordinamento penitenziario</a:t>
            </a:r>
            <a:endParaRPr lang="it-IT" sz="3600" b="1" dirty="0"/>
          </a:p>
        </p:txBody>
      </p:sp>
      <p:sp>
        <p:nvSpPr>
          <p:cNvPr id="3" name="Sottotitolo 2"/>
          <p:cNvSpPr>
            <a:spLocks noGrp="1"/>
          </p:cNvSpPr>
          <p:nvPr>
            <p:ph type="subTitle" idx="1"/>
          </p:nvPr>
        </p:nvSpPr>
        <p:spPr>
          <a:xfrm>
            <a:off x="404261" y="1491916"/>
            <a:ext cx="8335478" cy="4697128"/>
          </a:xfrm>
        </p:spPr>
        <p:txBody>
          <a:bodyPr/>
          <a:lstStyle/>
          <a:p>
            <a:pPr algn="just"/>
            <a:r>
              <a:rPr lang="it-IT" sz="2300" b="1" dirty="0" smtClean="0"/>
              <a:t>Più </a:t>
            </a:r>
            <a:r>
              <a:rPr lang="it-IT" sz="2300" b="1" dirty="0"/>
              <a:t>misure alternative al carcere</a:t>
            </a:r>
          </a:p>
          <a:p>
            <a:pPr algn="just"/>
            <a:r>
              <a:rPr lang="it-IT" sz="2300" dirty="0"/>
              <a:t>Rafforzamento e ampliamento delle misure alternative al carcere, superando automatismi e preclusioni, tranne che per i condannati per delitti di mafia e terrorismo. Una previsione importante riguarda poi il regime di semi-libertà, con la possibilità di accedere a tale istituto da parte dei condannati all'ergastolo (tranne che per mafia e terrorismo), dopo che abbiano correttamente fruito di permessi premio per almeno 5 anni consecutivi, nuovo presupposto alternativo a quello dell'espiazione di almeno 20 anni di pena. Possibile sospensione della pena, anche residua, fino a 4 anni, per accedere all'affidamento in prova, come avallato anche da una recente pronuncia della Corte Costituzionale</a:t>
            </a:r>
            <a:r>
              <a:rPr lang="it-IT" sz="2300" dirty="0" smtClean="0"/>
              <a:t>.</a:t>
            </a:r>
            <a:endParaRPr lang="it-IT" sz="2000" dirty="0"/>
          </a:p>
          <a:p>
            <a:endParaRPr lang="it-IT" sz="4800" dirty="0"/>
          </a:p>
        </p:txBody>
      </p:sp>
    </p:spTree>
    <p:extLst>
      <p:ext uri="{BB962C8B-B14F-4D97-AF65-F5344CB8AC3E}">
        <p14:creationId xmlns:p14="http://schemas.microsoft.com/office/powerpoint/2010/main" val="10863952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76176" y="407503"/>
            <a:ext cx="7772400" cy="863032"/>
          </a:xfrm>
        </p:spPr>
        <p:txBody>
          <a:bodyPr/>
          <a:lstStyle/>
          <a:p>
            <a:r>
              <a:rPr lang="it-IT" sz="2800" b="1" dirty="0" err="1" smtClean="0"/>
              <a:t>D.Lgs</a:t>
            </a:r>
            <a:r>
              <a:rPr lang="it-IT" sz="2800" b="1" dirty="0" smtClean="0"/>
              <a:t> Orlando</a:t>
            </a:r>
            <a:br>
              <a:rPr lang="it-IT" sz="2800" b="1" dirty="0" smtClean="0"/>
            </a:br>
            <a:r>
              <a:rPr lang="it-IT" sz="2800" b="1" dirty="0" smtClean="0"/>
              <a:t>Riforma dell’ordinamento penitenziario</a:t>
            </a:r>
            <a:endParaRPr lang="it-IT" sz="2800" b="1" dirty="0"/>
          </a:p>
        </p:txBody>
      </p:sp>
      <p:sp>
        <p:nvSpPr>
          <p:cNvPr id="3" name="Sottotitolo 2"/>
          <p:cNvSpPr>
            <a:spLocks noGrp="1"/>
          </p:cNvSpPr>
          <p:nvPr>
            <p:ph type="subTitle" idx="1"/>
          </p:nvPr>
        </p:nvSpPr>
        <p:spPr>
          <a:xfrm>
            <a:off x="490890" y="1270534"/>
            <a:ext cx="8277726" cy="4889633"/>
          </a:xfrm>
        </p:spPr>
        <p:txBody>
          <a:bodyPr/>
          <a:lstStyle/>
          <a:p>
            <a:pPr algn="just"/>
            <a:r>
              <a:rPr lang="it-IT" sz="2300" b="1" dirty="0"/>
              <a:t>Socialità del detenuto e Skype</a:t>
            </a:r>
          </a:p>
          <a:p>
            <a:pPr algn="just"/>
            <a:r>
              <a:rPr lang="it-IT" sz="2200" dirty="0"/>
              <a:t>Attenzione particolare viene data alla socialità del detenuto, con attività comuni, studio, lavoro e anche lo svago, nonché all'alimentazione per i reclusi, estendendo i requisiti del vitto, rispetto a quanto attualmente previsto, in modo da soddisfare le esigenze delle diverse 'culture e abitudini' alimentari. </a:t>
            </a:r>
            <a:r>
              <a:rPr lang="it-IT" sz="2200" dirty="0" smtClean="0"/>
              <a:t>Maggior tutela anche </a:t>
            </a:r>
            <a:r>
              <a:rPr lang="it-IT" sz="2200" dirty="0"/>
              <a:t>da discriminazioni legate all''identità di genere' e all'orientamento sessuale. In linea, inoltre, con le regole europee, si pone in risalto il diritto del detenuto a essere assegnato a un istituto prossimo alla residenza della famiglia "fatta salva l'esistenza di specifici motivi contrari", come il mantenimento o la ripresa di rapporti con la criminalità comune o organizzata. Viene consentito l'uso delle tecnologie informatiche all'interno del carcere, anche per i contatti con la famiglia, ad esempio, attraverso l'utilizzo della posta elettronica e dei colloqui via Skype.</a:t>
            </a:r>
          </a:p>
          <a:p>
            <a:pPr marL="457200" indent="-457200" algn="just">
              <a:buFont typeface="Arial" panose="020B0604020202020204" pitchFamily="34" charset="0"/>
              <a:buChar char="•"/>
            </a:pPr>
            <a:endParaRPr lang="it-IT" sz="2300" dirty="0"/>
          </a:p>
        </p:txBody>
      </p:sp>
    </p:spTree>
    <p:extLst>
      <p:ext uri="{BB962C8B-B14F-4D97-AF65-F5344CB8AC3E}">
        <p14:creationId xmlns:p14="http://schemas.microsoft.com/office/powerpoint/2010/main" val="41458519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76176" y="407503"/>
            <a:ext cx="7772400" cy="863032"/>
          </a:xfrm>
        </p:spPr>
        <p:txBody>
          <a:bodyPr/>
          <a:lstStyle/>
          <a:p>
            <a:r>
              <a:rPr lang="it-IT" sz="2800" b="1" dirty="0" err="1" smtClean="0"/>
              <a:t>D.Lgs</a:t>
            </a:r>
            <a:r>
              <a:rPr lang="it-IT" sz="2800" b="1" dirty="0" smtClean="0"/>
              <a:t> Orlando</a:t>
            </a:r>
            <a:br>
              <a:rPr lang="it-IT" sz="2800" b="1" dirty="0" smtClean="0"/>
            </a:br>
            <a:r>
              <a:rPr lang="it-IT" sz="2800" b="1" dirty="0" smtClean="0"/>
              <a:t>Riforma dell’ordinamento penitenziario</a:t>
            </a:r>
            <a:endParaRPr lang="it-IT" sz="2800" b="1" dirty="0"/>
          </a:p>
        </p:txBody>
      </p:sp>
      <p:sp>
        <p:nvSpPr>
          <p:cNvPr id="3" name="Sottotitolo 2"/>
          <p:cNvSpPr>
            <a:spLocks noGrp="1"/>
          </p:cNvSpPr>
          <p:nvPr>
            <p:ph type="subTitle" idx="1"/>
          </p:nvPr>
        </p:nvSpPr>
        <p:spPr>
          <a:xfrm>
            <a:off x="490890" y="1819174"/>
            <a:ext cx="8277726" cy="4889633"/>
          </a:xfrm>
        </p:spPr>
        <p:txBody>
          <a:bodyPr/>
          <a:lstStyle/>
          <a:p>
            <a:pPr algn="just"/>
            <a:r>
              <a:rPr lang="it-IT" sz="2300" b="1" dirty="0"/>
              <a:t>La sanità penitenziaria</a:t>
            </a:r>
          </a:p>
          <a:p>
            <a:pPr algn="just"/>
            <a:r>
              <a:rPr lang="it-IT" sz="2300" dirty="0"/>
              <a:t>Importanti anche le novità sulla sanità in carcere, con l'equiparazione tra infermità fisica e psichica, volta a garantire adeguati percorsi rieducativi compatibili con le esigenze di cura della persona.</a:t>
            </a:r>
          </a:p>
          <a:p>
            <a:pPr marL="457200" indent="-457200" algn="just">
              <a:buFont typeface="Arial" panose="020B0604020202020204" pitchFamily="34" charset="0"/>
              <a:buChar char="•"/>
            </a:pPr>
            <a:endParaRPr lang="it-IT" sz="2300" dirty="0"/>
          </a:p>
        </p:txBody>
      </p:sp>
    </p:spTree>
    <p:extLst>
      <p:ext uri="{BB962C8B-B14F-4D97-AF65-F5344CB8AC3E}">
        <p14:creationId xmlns:p14="http://schemas.microsoft.com/office/powerpoint/2010/main" val="27350027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p:nvPr/>
        </p:nvPicPr>
        <p:blipFill>
          <a:blip r:embed="rId2"/>
          <a:stretch>
            <a:fillRect/>
          </a:stretch>
        </p:blipFill>
        <p:spPr>
          <a:xfrm>
            <a:off x="500514" y="567890"/>
            <a:ext cx="8200724" cy="5236143"/>
          </a:xfrm>
          <a:prstGeom prst="rect">
            <a:avLst/>
          </a:prstGeom>
        </p:spPr>
      </p:pic>
      <p:sp>
        <p:nvSpPr>
          <p:cNvPr id="5" name="Rettangolo 4"/>
          <p:cNvSpPr/>
          <p:nvPr/>
        </p:nvSpPr>
        <p:spPr>
          <a:xfrm>
            <a:off x="7093819" y="5132675"/>
            <a:ext cx="1453415" cy="543826"/>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it-IT"/>
          </a:p>
        </p:txBody>
      </p:sp>
      <p:sp>
        <p:nvSpPr>
          <p:cNvPr id="11" name="CasellaDiTesto 10"/>
          <p:cNvSpPr txBox="1"/>
          <p:nvPr/>
        </p:nvSpPr>
        <p:spPr>
          <a:xfrm>
            <a:off x="500514" y="567890"/>
            <a:ext cx="8200724" cy="1015663"/>
          </a:xfrm>
          <a:prstGeom prst="rect">
            <a:avLst/>
          </a:prstGeom>
          <a:solidFill>
            <a:schemeClr val="accent1"/>
          </a:solidFill>
        </p:spPr>
        <p:txBody>
          <a:bodyPr wrap="square" rtlCol="0">
            <a:spAutoFit/>
          </a:bodyPr>
          <a:lstStyle/>
          <a:p>
            <a:pPr algn="ctr"/>
            <a:r>
              <a:rPr lang="it-IT" sz="4000" b="1" dirty="0" smtClean="0">
                <a:solidFill>
                  <a:schemeClr val="bg1"/>
                </a:solidFill>
              </a:rPr>
              <a:t>Popolazione detenuta 1991 – 2018</a:t>
            </a:r>
          </a:p>
          <a:p>
            <a:pPr algn="ctr"/>
            <a:endParaRPr lang="it-IT" sz="2000" b="1" dirty="0">
              <a:solidFill>
                <a:schemeClr val="bg1"/>
              </a:solidFill>
            </a:endParaRPr>
          </a:p>
        </p:txBody>
      </p:sp>
    </p:spTree>
    <p:extLst>
      <p:ext uri="{BB962C8B-B14F-4D97-AF65-F5344CB8AC3E}">
        <p14:creationId xmlns:p14="http://schemas.microsoft.com/office/powerpoint/2010/main" val="10272747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457200"/>
            <a:ext cx="8229600" cy="784459"/>
          </a:xfrm>
        </p:spPr>
        <p:txBody>
          <a:bodyPr/>
          <a:lstStyle/>
          <a:p>
            <a:r>
              <a:rPr lang="it-IT" sz="3600" dirty="0" smtClean="0"/>
              <a:t>Nel dettaglio…</a:t>
            </a:r>
            <a:endParaRPr lang="it-IT" sz="3600" dirty="0"/>
          </a:p>
        </p:txBody>
      </p:sp>
      <p:sp>
        <p:nvSpPr>
          <p:cNvPr id="3" name="Segnaposto contenuto 2"/>
          <p:cNvSpPr>
            <a:spLocks noGrp="1"/>
          </p:cNvSpPr>
          <p:nvPr>
            <p:ph idx="1"/>
          </p:nvPr>
        </p:nvSpPr>
        <p:spPr>
          <a:xfrm>
            <a:off x="457200" y="1241659"/>
            <a:ext cx="8229600" cy="4525963"/>
          </a:xfrm>
        </p:spPr>
        <p:txBody>
          <a:bodyPr/>
          <a:lstStyle/>
          <a:p>
            <a:pPr marL="0" indent="0" algn="just">
              <a:buNone/>
            </a:pPr>
            <a:r>
              <a:rPr lang="it-IT" sz="1800" dirty="0" smtClean="0"/>
              <a:t>Le </a:t>
            </a:r>
            <a:r>
              <a:rPr lang="it-IT" sz="1800" dirty="0"/>
              <a:t>intenzioni che ispirano il decreto sono quelle di migliorare la qualità delle attività sanitarie e dei diritti delle persone sottoposte a misure detentive. In particolare, si pongono le basi per equiparare il diritto alla cura per le persone con patologie psichiatriche a quanto previsto per tutte le altre patologie.</a:t>
            </a:r>
          </a:p>
          <a:p>
            <a:pPr marL="0" indent="0" algn="just">
              <a:buNone/>
            </a:pPr>
            <a:r>
              <a:rPr lang="it-IT" sz="1800" dirty="0"/>
              <a:t>Questa impostazione è condivisibile, e si pone in diretta continuità con la recente chiusura degli Ospedali psichiatrici giudiziari.</a:t>
            </a:r>
          </a:p>
          <a:p>
            <a:pPr marL="0" indent="0" algn="just">
              <a:buNone/>
            </a:pPr>
            <a:r>
              <a:rPr lang="it-IT" sz="1800" dirty="0"/>
              <a:t>Tuttavia, </a:t>
            </a:r>
            <a:r>
              <a:rPr lang="it-IT" sz="1800" b="1" u="sng" dirty="0"/>
              <a:t>le previsioni non sono certamente a costo zero </a:t>
            </a:r>
            <a:r>
              <a:rPr lang="it-IT" sz="1800" u="sng" dirty="0"/>
              <a:t>per il Servizio sanitario nazionale.</a:t>
            </a:r>
            <a:r>
              <a:rPr lang="it-IT" sz="1800" dirty="0"/>
              <a:t> Si tratta infatti di impostare un rinnovato sistema di trattamento delle patologie psichiatriche, con una forte accentuazione delle misure alternative alla detenzione.</a:t>
            </a:r>
          </a:p>
          <a:p>
            <a:pPr marL="0" indent="0" algn="just">
              <a:buNone/>
            </a:pPr>
            <a:r>
              <a:rPr lang="it-IT" sz="1800" u="sng" dirty="0"/>
              <a:t>L</a:t>
            </a:r>
            <a:r>
              <a:rPr lang="it-IT" sz="1800" u="sng" dirty="0" smtClean="0"/>
              <a:t>a </a:t>
            </a:r>
            <a:r>
              <a:rPr lang="it-IT" sz="1800" u="sng" dirty="0"/>
              <a:t>clausola di invarianza prevista all’art. 26 chiarisce </a:t>
            </a:r>
            <a:r>
              <a:rPr lang="it-IT" sz="1800" u="sng" dirty="0" smtClean="0"/>
              <a:t>che </a:t>
            </a:r>
            <a:r>
              <a:rPr lang="it-IT" sz="1800" u="sng" dirty="0"/>
              <a:t>in questo caso quanto previsto deve essere attuato con le risorse umane, finanziarie e strumentali disponibili. </a:t>
            </a:r>
            <a:r>
              <a:rPr lang="it-IT" sz="1800" u="sng" dirty="0" smtClean="0"/>
              <a:t>Questa </a:t>
            </a:r>
            <a:r>
              <a:rPr lang="it-IT" sz="1800" u="sng" dirty="0"/>
              <a:t>previsione non è realistica. </a:t>
            </a:r>
            <a:endParaRPr lang="it-IT" sz="1800" dirty="0"/>
          </a:p>
          <a:p>
            <a:pPr marL="0" indent="0" algn="just">
              <a:buNone/>
            </a:pPr>
            <a:r>
              <a:rPr lang="it-IT" sz="1800" dirty="0" smtClean="0"/>
              <a:t>Già </a:t>
            </a:r>
            <a:r>
              <a:rPr lang="it-IT" sz="1800" dirty="0"/>
              <a:t>in occasione dell’accordo sull’ultimo riparto delle risorse destinate alla sanità penitenziaria, le Regioni e PA hanno sottolineato come tali risorse siano sottodimensionate di circa il 50% rispetto alla spesa effettivamente sostenuta dalle Regioni stesse. </a:t>
            </a:r>
          </a:p>
          <a:p>
            <a:pPr marL="0" indent="0">
              <a:buNone/>
            </a:pPr>
            <a:endParaRPr lang="it-IT" dirty="0"/>
          </a:p>
        </p:txBody>
      </p:sp>
    </p:spTree>
    <p:extLst>
      <p:ext uri="{BB962C8B-B14F-4D97-AF65-F5344CB8AC3E}">
        <p14:creationId xmlns:p14="http://schemas.microsoft.com/office/powerpoint/2010/main" val="4374652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474044"/>
            <a:ext cx="8229600" cy="4525963"/>
          </a:xfrm>
        </p:spPr>
        <p:txBody>
          <a:bodyPr/>
          <a:lstStyle/>
          <a:p>
            <a:pPr marL="0" indent="0" algn="just">
              <a:buNone/>
            </a:pPr>
            <a:r>
              <a:rPr lang="it-IT" sz="1600" dirty="0"/>
              <a:t>Risulta particolarmente impattante la previsione di </a:t>
            </a:r>
            <a:r>
              <a:rPr lang="it-IT" sz="1600" b="1" dirty="0"/>
              <a:t>sezioni speciali </a:t>
            </a:r>
            <a:r>
              <a:rPr lang="it-IT" sz="1600" dirty="0"/>
              <a:t>all’interno degli Istituti penitenziari, da dedicare alle persone con disturbi mentali per le quali non sia possibile una misura alternativa.</a:t>
            </a:r>
          </a:p>
          <a:p>
            <a:pPr marL="0" indent="0" algn="just">
              <a:buNone/>
            </a:pPr>
            <a:r>
              <a:rPr lang="it-IT" sz="1600" dirty="0"/>
              <a:t>Nella relazione illustrativa viene citato </a:t>
            </a:r>
            <a:r>
              <a:rPr lang="it-IT" sz="1600" b="1" dirty="0"/>
              <a:t>l’esempio delle </a:t>
            </a:r>
            <a:r>
              <a:rPr lang="it-IT" sz="1600" b="1" dirty="0" smtClean="0"/>
              <a:t>REMS</a:t>
            </a:r>
            <a:r>
              <a:rPr lang="it-IT" sz="1600" dirty="0" smtClean="0"/>
              <a:t>. </a:t>
            </a:r>
            <a:r>
              <a:rPr lang="it-IT" sz="1600" dirty="0"/>
              <a:t>Va tuttavia rilevato che le REMS sono strutture esterne agli Istituti penitenziari, che fanno parte delle Aziende sanitarie.</a:t>
            </a:r>
          </a:p>
          <a:p>
            <a:pPr marL="0" indent="0" algn="just">
              <a:buNone/>
            </a:pPr>
            <a:r>
              <a:rPr lang="it-IT" sz="1600" u="sng" dirty="0"/>
              <a:t>Pare molto complesso, rischioso ed oneroso pensare a strutture a esclusiva gestione sanitaria all’interno degli Istituti, ove vige il regolamento penitenziario. </a:t>
            </a:r>
            <a:endParaRPr lang="it-IT" sz="1600" dirty="0"/>
          </a:p>
          <a:p>
            <a:pPr marL="0" indent="0" algn="just">
              <a:buNone/>
            </a:pPr>
            <a:r>
              <a:rPr lang="it-IT" sz="1600" dirty="0"/>
              <a:t>L’art. 14 lettera b, modellato sull’art. 94 DPR 309/90 che disciplina </a:t>
            </a:r>
            <a:r>
              <a:rPr lang="it-IT" sz="1600" b="1" u="sng" dirty="0"/>
              <a:t>l’affidamento in prova</a:t>
            </a:r>
            <a:r>
              <a:rPr lang="it-IT" sz="1600" b="1" dirty="0"/>
              <a:t> </a:t>
            </a:r>
            <a:r>
              <a:rPr lang="it-IT" sz="1600" dirty="0"/>
              <a:t>per le persone tossico o alcoldipendenti, estende tale possibilità anche alle </a:t>
            </a:r>
            <a:r>
              <a:rPr lang="it-IT" sz="1600" b="1" u="sng" dirty="0"/>
              <a:t>persone con gravi infermità psichica</a:t>
            </a:r>
            <a:r>
              <a:rPr lang="it-IT" sz="1600" dirty="0"/>
              <a:t>. Come per l’art. 94 del DPR 309/90, e sulla base dell’esperienza dell’attuazione di questa norma, sarà </a:t>
            </a:r>
            <a:r>
              <a:rPr lang="it-IT" sz="1600" u="sng" dirty="0"/>
              <a:t>indispensabile prevedere disposizioni attuative</a:t>
            </a:r>
            <a:r>
              <a:rPr lang="it-IT" sz="1600" dirty="0"/>
              <a:t> (migliore definizione di “grave infermità psichica”, modalità di certificazione, criteri di idoneità del programma terapeutico, ecc..) per garantire i diritti delle persone alla cura ma anche la sicurezza e per minimizzare comportamenti opportunistici.  </a:t>
            </a:r>
          </a:p>
          <a:p>
            <a:pPr marL="0" indent="0" algn="just">
              <a:buNone/>
            </a:pPr>
            <a:r>
              <a:rPr lang="it-IT" sz="1600" dirty="0"/>
              <a:t>Si segnalano inoltre alcuni altri punti:</a:t>
            </a:r>
          </a:p>
          <a:p>
            <a:pPr marL="0" indent="0" algn="just">
              <a:buNone/>
            </a:pPr>
            <a:r>
              <a:rPr lang="it-IT" sz="1600" dirty="0"/>
              <a:t>la modifica dell’art.2 comma 2 lettera D del </a:t>
            </a:r>
            <a:r>
              <a:rPr lang="it-IT" sz="1600" dirty="0" err="1"/>
              <a:t>D.Lgsl</a:t>
            </a:r>
            <a:r>
              <a:rPr lang="it-IT" sz="1600" dirty="0"/>
              <a:t>. 230/99 con l’inserimento della parola “marginalità” inserisce una previsione secondo la quale il SSN dovrebbe assicurare al detenuto e all’internato interventi di contrasto alla </a:t>
            </a:r>
            <a:r>
              <a:rPr lang="it-IT" sz="1600" b="1" dirty="0"/>
              <a:t>marginalità sociale</a:t>
            </a:r>
            <a:r>
              <a:rPr lang="it-IT" sz="1600" dirty="0"/>
              <a:t>. Questa previsione appare decisamente eccedente rispetto al mandato del SSN. Allo stesso modo non pare proponibile, per la persona con misure alternative priva di abitazione, prevedere che la stessa sia espletata in un luogo di cura indipendentemente dal programma terapeutico. </a:t>
            </a:r>
            <a:endParaRPr lang="it-IT" sz="1600" dirty="0"/>
          </a:p>
        </p:txBody>
      </p:sp>
    </p:spTree>
    <p:extLst>
      <p:ext uri="{BB962C8B-B14F-4D97-AF65-F5344CB8AC3E}">
        <p14:creationId xmlns:p14="http://schemas.microsoft.com/office/powerpoint/2010/main" val="29123306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471638"/>
            <a:ext cx="8229600" cy="946000"/>
          </a:xfrm>
        </p:spPr>
        <p:txBody>
          <a:bodyPr/>
          <a:lstStyle/>
          <a:p>
            <a:r>
              <a:rPr lang="it-IT" sz="3600" dirty="0" smtClean="0"/>
              <a:t>Modifiche proposte e non accolte</a:t>
            </a:r>
            <a:endParaRPr lang="it-IT" sz="3600" dirty="0"/>
          </a:p>
        </p:txBody>
      </p:sp>
      <p:sp>
        <p:nvSpPr>
          <p:cNvPr id="3" name="Segnaposto contenuto 2"/>
          <p:cNvSpPr>
            <a:spLocks noGrp="1"/>
          </p:cNvSpPr>
          <p:nvPr>
            <p:ph idx="1"/>
          </p:nvPr>
        </p:nvSpPr>
        <p:spPr/>
        <p:txBody>
          <a:bodyPr/>
          <a:lstStyle/>
          <a:p>
            <a:pPr marL="0" indent="0">
              <a:spcAft>
                <a:spcPts val="0"/>
              </a:spcAft>
              <a:buNone/>
            </a:pPr>
            <a:r>
              <a:rPr lang="it-IT" sz="2400" dirty="0">
                <a:latin typeface="Calibri" panose="020F0502020204030204" pitchFamily="34" charset="0"/>
                <a:ea typeface="Cambria" panose="02040503050406030204" pitchFamily="18" charset="0"/>
                <a:cs typeface="Cambria" panose="02040503050406030204" pitchFamily="18" charset="0"/>
              </a:rPr>
              <a:t>Si propone la seguente modifica:</a:t>
            </a:r>
            <a:endParaRPr lang="it-IT" sz="2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0"/>
              </a:spcAft>
              <a:buNone/>
            </a:pPr>
            <a:r>
              <a:rPr lang="it-IT" sz="2400" dirty="0">
                <a:latin typeface="Calibri" panose="020F0502020204030204" pitchFamily="34" charset="0"/>
                <a:ea typeface="Cambria" panose="02040503050406030204" pitchFamily="18" charset="0"/>
                <a:cs typeface="Cambria" panose="02040503050406030204" pitchFamily="18" charset="0"/>
              </a:rPr>
              <a:t>Articolo 2 comma a) alinea 7 :</a:t>
            </a:r>
            <a:endParaRPr lang="it-IT" sz="2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0"/>
              </a:spcAft>
              <a:buNone/>
            </a:pPr>
            <a:r>
              <a:rPr lang="it-IT" sz="2400" i="1" dirty="0">
                <a:latin typeface="Calibri" panose="020F0502020204030204" pitchFamily="34" charset="0"/>
                <a:ea typeface="Cambria" panose="02040503050406030204" pitchFamily="18" charset="0"/>
                <a:cs typeface="Cambria" panose="02040503050406030204" pitchFamily="18" charset="0"/>
              </a:rPr>
              <a:t>“…… L’assistenza sanitaria è prestata </a:t>
            </a:r>
            <a:r>
              <a:rPr lang="it-IT" sz="2400" i="1" dirty="0">
                <a:highlight>
                  <a:srgbClr val="FFFF00"/>
                </a:highlight>
                <a:latin typeface="Calibri" panose="020F0502020204030204" pitchFamily="34" charset="0"/>
                <a:ea typeface="Cambria" panose="02040503050406030204" pitchFamily="18" charset="0"/>
                <a:cs typeface="Cambria" panose="02040503050406030204" pitchFamily="18" charset="0"/>
              </a:rPr>
              <a:t>proattivamente</a:t>
            </a:r>
            <a:r>
              <a:rPr lang="it-IT" sz="2400" i="1" dirty="0">
                <a:latin typeface="Calibri" panose="020F0502020204030204" pitchFamily="34" charset="0"/>
                <a:ea typeface="Cambria" panose="02040503050406030204" pitchFamily="18" charset="0"/>
                <a:cs typeface="Cambria" panose="02040503050406030204" pitchFamily="18" charset="0"/>
              </a:rPr>
              <a:t> durante la permanenza nell’istituto, con periodici e frequenti riscontri, </a:t>
            </a:r>
            <a:r>
              <a:rPr lang="it-IT" sz="2400" i="1" strike="sngStrike" dirty="0">
                <a:latin typeface="Calibri" panose="020F0502020204030204" pitchFamily="34" charset="0"/>
                <a:ea typeface="Cambria" panose="02040503050406030204" pitchFamily="18" charset="0"/>
                <a:cs typeface="Cambria" panose="02040503050406030204" pitchFamily="18" charset="0"/>
              </a:rPr>
              <a:t>indipendentemente dalle richieste degli interessati</a:t>
            </a:r>
            <a:r>
              <a:rPr lang="it-IT" sz="2400" i="1" dirty="0">
                <a:latin typeface="Calibri" panose="020F0502020204030204" pitchFamily="34" charset="0"/>
                <a:ea typeface="Cambria" panose="02040503050406030204" pitchFamily="18" charset="0"/>
                <a:cs typeface="Cambria" panose="02040503050406030204" pitchFamily="18" charset="0"/>
              </a:rPr>
              <a:t>, e si uniforma ai principi di globalità dell’intervento sulle cause di pregiudizio della salute, di unitarietà dei servizi e delle prestazioni, di integrazione dell’assistenza sociale e sanitaria e di garanzia della continuità terapeutica.”</a:t>
            </a:r>
            <a:endParaRPr lang="it-IT" sz="2800" dirty="0">
              <a:latin typeface="Cambria" panose="02040503050406030204" pitchFamily="18" charset="0"/>
              <a:ea typeface="Cambria" panose="02040503050406030204" pitchFamily="18" charset="0"/>
              <a:cs typeface="Cambria" panose="02040503050406030204" pitchFamily="18" charset="0"/>
            </a:endParaRPr>
          </a:p>
          <a:p>
            <a:endParaRPr lang="it-IT" dirty="0"/>
          </a:p>
        </p:txBody>
      </p:sp>
    </p:spTree>
    <p:extLst>
      <p:ext uri="{BB962C8B-B14F-4D97-AF65-F5344CB8AC3E}">
        <p14:creationId xmlns:p14="http://schemas.microsoft.com/office/powerpoint/2010/main" val="42488946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387417"/>
            <a:ext cx="8229600" cy="4525963"/>
          </a:xfrm>
        </p:spPr>
        <p:txBody>
          <a:bodyPr/>
          <a:lstStyle/>
          <a:p>
            <a:pPr marL="0" indent="0" algn="just">
              <a:spcAft>
                <a:spcPts val="0"/>
              </a:spcAft>
              <a:buNone/>
            </a:pPr>
            <a:r>
              <a:rPr lang="it-IT" sz="1600" dirty="0">
                <a:latin typeface="Calibri" panose="020F0502020204030204" pitchFamily="34" charset="0"/>
                <a:ea typeface="Cambria" panose="02040503050406030204" pitchFamily="18" charset="0"/>
                <a:cs typeface="Cambria" panose="02040503050406030204" pitchFamily="18" charset="0"/>
              </a:rPr>
              <a:t>Articolo 2 comma a) alinea 8 (</a:t>
            </a:r>
            <a:r>
              <a:rPr lang="it-IT" sz="1600" dirty="0" err="1">
                <a:latin typeface="Calibri" panose="020F0502020204030204" pitchFamily="34" charset="0"/>
                <a:ea typeface="Cambria" panose="02040503050406030204" pitchFamily="18" charset="0"/>
                <a:cs typeface="Cambria" panose="02040503050406030204" pitchFamily="18" charset="0"/>
              </a:rPr>
              <a:t>pag</a:t>
            </a:r>
            <a:r>
              <a:rPr lang="it-IT" sz="1600" dirty="0">
                <a:latin typeface="Calibri" panose="020F0502020204030204" pitchFamily="34" charset="0"/>
                <a:ea typeface="Cambria" panose="02040503050406030204" pitchFamily="18" charset="0"/>
                <a:cs typeface="Cambria" panose="02040503050406030204" pitchFamily="18" charset="0"/>
              </a:rPr>
              <a:t> 3 del testo)</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0"/>
              </a:spcAft>
              <a:buNone/>
            </a:pPr>
            <a:r>
              <a:rPr lang="it-IT" sz="1600" dirty="0">
                <a:latin typeface="Calibri" panose="020F0502020204030204" pitchFamily="34" charset="0"/>
                <a:ea typeface="Cambria" panose="02040503050406030204" pitchFamily="18" charset="0"/>
                <a:cs typeface="Cambria" panose="02040503050406030204" pitchFamily="18" charset="0"/>
              </a:rPr>
              <a:t>“8. </a:t>
            </a:r>
            <a:r>
              <a:rPr lang="it-IT" sz="1600" i="1" dirty="0">
                <a:latin typeface="Calibri" panose="020F0502020204030204" pitchFamily="34" charset="0"/>
                <a:ea typeface="Cambria" panose="02040503050406030204" pitchFamily="18" charset="0"/>
                <a:cs typeface="Cambria" panose="02040503050406030204" pitchFamily="18" charset="0"/>
              </a:rPr>
              <a:t>Il servizio sanitario garantisce quotidianamente la visita degli ammalati e di coloro che ne facciano richiesta; segnala immediatamente la presenza di malattie che richiedono particolari indagini e cure specialistiche; inoltre, controlla periodicamente l’idoneità dei soggetti ai lavori cui sono addetti</a:t>
            </a:r>
            <a:r>
              <a:rPr lang="it-IT" sz="1600" dirty="0">
                <a:latin typeface="Calibri" panose="020F0502020204030204" pitchFamily="34" charset="0"/>
                <a:ea typeface="Cambria" panose="02040503050406030204" pitchFamily="18" charset="0"/>
                <a:cs typeface="Cambria" panose="02040503050406030204" pitchFamily="18" charset="0"/>
              </a:rPr>
              <a:t>.”</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0"/>
              </a:spcAft>
              <a:buNone/>
            </a:pPr>
            <a:r>
              <a:rPr lang="it-IT" sz="1600" dirty="0">
                <a:latin typeface="Calibri" panose="020F0502020204030204" pitchFamily="34" charset="0"/>
                <a:ea typeface="Cambria" panose="02040503050406030204" pitchFamily="18" charset="0"/>
                <a:cs typeface="Cambria" panose="02040503050406030204" pitchFamily="18" charset="0"/>
              </a:rPr>
              <a:t> </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0"/>
              </a:spcAft>
              <a:buNone/>
            </a:pPr>
            <a:r>
              <a:rPr lang="it-IT" sz="1600" dirty="0">
                <a:latin typeface="Calibri" panose="020F0502020204030204" pitchFamily="34" charset="0"/>
                <a:ea typeface="Cambria" panose="02040503050406030204" pitchFamily="18" charset="0"/>
                <a:cs typeface="Cambria" panose="02040503050406030204" pitchFamily="18" charset="0"/>
              </a:rPr>
              <a:t>Si propone di modificare come di seguito:</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0"/>
              </a:spcAft>
              <a:buNone/>
            </a:pPr>
            <a:r>
              <a:rPr lang="it-IT" sz="1600" dirty="0">
                <a:latin typeface="Calibri" panose="020F0502020204030204" pitchFamily="34" charset="0"/>
                <a:ea typeface="Cambria" panose="02040503050406030204" pitchFamily="18" charset="0"/>
                <a:cs typeface="Cambria" panose="02040503050406030204" pitchFamily="18" charset="0"/>
              </a:rPr>
              <a:t>“8. </a:t>
            </a:r>
            <a:r>
              <a:rPr lang="it-IT" sz="1600" i="1" dirty="0">
                <a:latin typeface="Calibri" panose="020F0502020204030204" pitchFamily="34" charset="0"/>
                <a:ea typeface="Cambria" panose="02040503050406030204" pitchFamily="18" charset="0"/>
                <a:cs typeface="Cambria" panose="02040503050406030204" pitchFamily="18" charset="0"/>
              </a:rPr>
              <a:t>Il servizio sanitario garantisce quotidianamente la visita degli ammalati e di coloro che ne facciano richiesta; </a:t>
            </a:r>
            <a:r>
              <a:rPr lang="it-IT" sz="1600" i="1" dirty="0">
                <a:highlight>
                  <a:srgbClr val="FFFF00"/>
                </a:highlight>
                <a:latin typeface="Calibri" panose="020F0502020204030204" pitchFamily="34" charset="0"/>
                <a:ea typeface="Cambria" panose="02040503050406030204" pitchFamily="18" charset="0"/>
                <a:cs typeface="Cambria" panose="02040503050406030204" pitchFamily="18" charset="0"/>
              </a:rPr>
              <a:t>somministra o prescrive i farmaci necessari; quando rileva la presenza di malattie che richiedono particolari indagini e cure specialistiche provvede a prescriverle utilizzando le ricette in uso nel Servizio sanitario nazionale; rileva e prescrive i ricoveri ospedalieri necessari</a:t>
            </a:r>
            <a:r>
              <a:rPr lang="it-IT" sz="1600" dirty="0">
                <a:latin typeface="Calibri" panose="020F0502020204030204" pitchFamily="34" charset="0"/>
                <a:ea typeface="Cambria" panose="02040503050406030204" pitchFamily="18" charset="0"/>
                <a:cs typeface="Cambria" panose="02040503050406030204" pitchFamily="18" charset="0"/>
              </a:rPr>
              <a:t>; </a:t>
            </a:r>
            <a:r>
              <a:rPr lang="it-IT" sz="1600" i="1" strike="sngStrike" dirty="0">
                <a:latin typeface="Calibri" panose="020F0502020204030204" pitchFamily="34" charset="0"/>
                <a:ea typeface="Cambria" panose="02040503050406030204" pitchFamily="18" charset="0"/>
                <a:cs typeface="Cambria" panose="02040503050406030204" pitchFamily="18" charset="0"/>
              </a:rPr>
              <a:t>segnala immediatamente la presenza di malattie che richiedono particolari indagini e cure specialistiche; inoltre, controlla periodicamente l’idoneità dei soggetti ai lavori cui sono addetti.”</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0"/>
              </a:spcAft>
              <a:buNone/>
            </a:pPr>
            <a:r>
              <a:rPr lang="it-IT" sz="1600" dirty="0" smtClean="0">
                <a:latin typeface="Calibri" panose="020F0502020204030204" pitchFamily="34" charset="0"/>
                <a:ea typeface="Cambria" panose="02040503050406030204" pitchFamily="18" charset="0"/>
                <a:cs typeface="Cambria" panose="02040503050406030204" pitchFamily="18" charset="0"/>
              </a:rPr>
              <a:t>“Il </a:t>
            </a:r>
            <a:r>
              <a:rPr lang="it-IT" sz="1600" dirty="0">
                <a:latin typeface="Calibri" panose="020F0502020204030204" pitchFamily="34" charset="0"/>
                <a:ea typeface="Cambria" panose="02040503050406030204" pitchFamily="18" charset="0"/>
                <a:cs typeface="Cambria" panose="02040503050406030204" pitchFamily="18" charset="0"/>
              </a:rPr>
              <a:t>medico del servizio sanitario garantisce quotidianamente la visita degli ammalati e di coloro che ne facciano richiesta; </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0"/>
              </a:spcAft>
              <a:buNone/>
            </a:pPr>
            <a:r>
              <a:rPr lang="it-IT" sz="1600" i="1" dirty="0">
                <a:highlight>
                  <a:srgbClr val="FFFF00"/>
                </a:highlight>
                <a:latin typeface="Calibri" panose="020F0502020204030204" pitchFamily="34" charset="0"/>
                <a:ea typeface="Cambria" panose="02040503050406030204" pitchFamily="18" charset="0"/>
                <a:cs typeface="Times New Roman" panose="02020603050405020304" pitchFamily="18" charset="0"/>
              </a:rPr>
              <a:t>L’Amministrazione penitenziaria assicura il completo espletamento senza limiti orari che ne impediscono l’effettuazione.</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0"/>
              </a:spcAft>
              <a:buNone/>
            </a:pPr>
            <a:r>
              <a:rPr lang="it-IT" sz="1600" i="1" dirty="0">
                <a:highlight>
                  <a:srgbClr val="FFFF00"/>
                </a:highlight>
                <a:latin typeface="Calibri" panose="020F0502020204030204" pitchFamily="34" charset="0"/>
                <a:ea typeface="Cambria" panose="02040503050406030204" pitchFamily="18" charset="0"/>
                <a:cs typeface="Times New Roman" panose="02020603050405020304" pitchFamily="18" charset="0"/>
              </a:rPr>
              <a:t>Nell’ambito della medicina preventiva, garantita in ogni istituto, la possibilità di effettuare attività fisica, secondo le indicazioni del servizio sanitario, sarà assicurata dall’Amministrazione penitenziaria che organizzerà spazi dedicati.</a:t>
            </a:r>
            <a:endParaRPr lang="it-IT" sz="1800" dirty="0">
              <a:effectLst/>
              <a:latin typeface="Cambria" panose="02040503050406030204" pitchFamily="18" charset="0"/>
              <a:ea typeface="Cambria" panose="02040503050406030204" pitchFamily="18" charset="0"/>
              <a:cs typeface="Cambria" panose="02040503050406030204" pitchFamily="18" charset="0"/>
            </a:endParaRPr>
          </a:p>
        </p:txBody>
      </p:sp>
    </p:spTree>
    <p:extLst>
      <p:ext uri="{BB962C8B-B14F-4D97-AF65-F5344CB8AC3E}">
        <p14:creationId xmlns:p14="http://schemas.microsoft.com/office/powerpoint/2010/main" val="15066820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387417"/>
            <a:ext cx="8229600" cy="4525963"/>
          </a:xfrm>
        </p:spPr>
        <p:txBody>
          <a:bodyPr/>
          <a:lstStyle/>
          <a:p>
            <a:pPr algn="just">
              <a:spcAft>
                <a:spcPts val="0"/>
              </a:spcAft>
            </a:pPr>
            <a:r>
              <a:rPr lang="it-IT" sz="1600" dirty="0">
                <a:latin typeface="Calibri" panose="020F0502020204030204" pitchFamily="34" charset="0"/>
                <a:ea typeface="Cambria" panose="02040503050406030204" pitchFamily="18" charset="0"/>
                <a:cs typeface="Cambria" panose="02040503050406030204" pitchFamily="18" charset="0"/>
              </a:rPr>
              <a:t>Articolo 2 comma a) alinea 11 (</a:t>
            </a:r>
            <a:r>
              <a:rPr lang="it-IT" sz="1600" dirty="0" err="1">
                <a:latin typeface="Calibri" panose="020F0502020204030204" pitchFamily="34" charset="0"/>
                <a:ea typeface="Cambria" panose="02040503050406030204" pitchFamily="18" charset="0"/>
                <a:cs typeface="Cambria" panose="02040503050406030204" pitchFamily="18" charset="0"/>
              </a:rPr>
              <a:t>pag</a:t>
            </a:r>
            <a:r>
              <a:rPr lang="it-IT" sz="1600" dirty="0">
                <a:latin typeface="Calibri" panose="020F0502020204030204" pitchFamily="34" charset="0"/>
                <a:ea typeface="Cambria" panose="02040503050406030204" pitchFamily="18" charset="0"/>
                <a:cs typeface="Cambria" panose="02040503050406030204" pitchFamily="18" charset="0"/>
              </a:rPr>
              <a:t> 3 del testo):</a:t>
            </a:r>
            <a:endParaRPr lang="it-IT" sz="1800" dirty="0">
              <a:latin typeface="Cambria" panose="02040503050406030204" pitchFamily="18" charset="0"/>
              <a:ea typeface="Cambria" panose="02040503050406030204" pitchFamily="18" charset="0"/>
              <a:cs typeface="Cambria" panose="02040503050406030204" pitchFamily="18" charset="0"/>
            </a:endParaRPr>
          </a:p>
          <a:p>
            <a:pPr algn="just">
              <a:spcAft>
                <a:spcPts val="0"/>
              </a:spcAft>
            </a:pPr>
            <a:r>
              <a:rPr lang="it-IT" sz="1600" i="1" dirty="0">
                <a:latin typeface="Calibri" panose="020F0502020204030204" pitchFamily="34" charset="0"/>
                <a:ea typeface="Cambria" panose="02040503050406030204" pitchFamily="18" charset="0"/>
                <a:cs typeface="Cambria" panose="02040503050406030204" pitchFamily="18" charset="0"/>
              </a:rPr>
              <a:t>“I detenuti e gli internati sospetti o riconosciuti affetti da malattie contagiose sono immediatamente isolati. Il direttore dell’Istituto, immediatamente informato, ne dà comunicazione al magistrato di sorveglianza.”</a:t>
            </a:r>
            <a:endParaRPr lang="it-IT" sz="1800" dirty="0">
              <a:latin typeface="Cambria" panose="02040503050406030204" pitchFamily="18" charset="0"/>
              <a:ea typeface="Cambria" panose="02040503050406030204" pitchFamily="18" charset="0"/>
              <a:cs typeface="Cambria" panose="02040503050406030204" pitchFamily="18" charset="0"/>
            </a:endParaRPr>
          </a:p>
          <a:p>
            <a:pPr algn="just">
              <a:spcAft>
                <a:spcPts val="0"/>
              </a:spcAft>
            </a:pPr>
            <a:r>
              <a:rPr lang="it-IT" sz="1600" i="1" dirty="0">
                <a:latin typeface="Calibri" panose="020F0502020204030204" pitchFamily="34" charset="0"/>
                <a:ea typeface="Cambria" panose="02040503050406030204" pitchFamily="18" charset="0"/>
                <a:cs typeface="Cambria" panose="02040503050406030204" pitchFamily="18" charset="0"/>
              </a:rPr>
              <a:t> </a:t>
            </a:r>
            <a:endParaRPr lang="it-IT" sz="1800" dirty="0">
              <a:latin typeface="Cambria" panose="02040503050406030204" pitchFamily="18" charset="0"/>
              <a:ea typeface="Cambria" panose="02040503050406030204" pitchFamily="18" charset="0"/>
              <a:cs typeface="Cambria" panose="02040503050406030204" pitchFamily="18" charset="0"/>
            </a:endParaRPr>
          </a:p>
          <a:p>
            <a:pPr algn="just">
              <a:spcAft>
                <a:spcPts val="0"/>
              </a:spcAft>
            </a:pPr>
            <a:r>
              <a:rPr lang="it-IT" sz="1600" dirty="0">
                <a:latin typeface="Calibri" panose="020F0502020204030204" pitchFamily="34" charset="0"/>
                <a:ea typeface="Cambria" panose="02040503050406030204" pitchFamily="18" charset="0"/>
                <a:cs typeface="Cambria" panose="02040503050406030204" pitchFamily="18" charset="0"/>
              </a:rPr>
              <a:t>Si propone di modificare come di seguito:</a:t>
            </a:r>
            <a:endParaRPr lang="it-IT" sz="1800" dirty="0">
              <a:latin typeface="Cambria" panose="02040503050406030204" pitchFamily="18" charset="0"/>
              <a:ea typeface="Cambria" panose="02040503050406030204" pitchFamily="18" charset="0"/>
              <a:cs typeface="Cambria" panose="02040503050406030204" pitchFamily="18" charset="0"/>
            </a:endParaRPr>
          </a:p>
          <a:p>
            <a:pPr algn="just">
              <a:spcAft>
                <a:spcPts val="0"/>
              </a:spcAft>
            </a:pPr>
            <a:r>
              <a:rPr lang="it-IT" sz="1600" dirty="0">
                <a:latin typeface="Calibri" panose="020F0502020204030204" pitchFamily="34" charset="0"/>
                <a:ea typeface="Cambria" panose="02040503050406030204" pitchFamily="18" charset="0"/>
                <a:cs typeface="Cambria" panose="02040503050406030204" pitchFamily="18" charset="0"/>
              </a:rPr>
              <a:t>Articolo 2 comma a) alinea 11 (</a:t>
            </a:r>
            <a:r>
              <a:rPr lang="it-IT" sz="1600" dirty="0" err="1">
                <a:latin typeface="Calibri" panose="020F0502020204030204" pitchFamily="34" charset="0"/>
                <a:ea typeface="Cambria" panose="02040503050406030204" pitchFamily="18" charset="0"/>
                <a:cs typeface="Cambria" panose="02040503050406030204" pitchFamily="18" charset="0"/>
              </a:rPr>
              <a:t>pag</a:t>
            </a:r>
            <a:r>
              <a:rPr lang="it-IT" sz="1600" dirty="0">
                <a:latin typeface="Calibri" panose="020F0502020204030204" pitchFamily="34" charset="0"/>
                <a:ea typeface="Cambria" panose="02040503050406030204" pitchFamily="18" charset="0"/>
                <a:cs typeface="Cambria" panose="02040503050406030204" pitchFamily="18" charset="0"/>
              </a:rPr>
              <a:t> 3 del testo):</a:t>
            </a:r>
            <a:endParaRPr lang="it-IT" sz="1800" dirty="0">
              <a:latin typeface="Cambria" panose="02040503050406030204" pitchFamily="18" charset="0"/>
              <a:ea typeface="Cambria" panose="02040503050406030204" pitchFamily="18" charset="0"/>
              <a:cs typeface="Cambria" panose="02040503050406030204" pitchFamily="18" charset="0"/>
            </a:endParaRPr>
          </a:p>
          <a:p>
            <a:pPr algn="just">
              <a:spcAft>
                <a:spcPts val="0"/>
              </a:spcAft>
            </a:pPr>
            <a:r>
              <a:rPr lang="it-IT" sz="1600" i="1" dirty="0">
                <a:latin typeface="Calibri" panose="020F0502020204030204" pitchFamily="34" charset="0"/>
                <a:ea typeface="Cambria" panose="02040503050406030204" pitchFamily="18" charset="0"/>
                <a:cs typeface="Cambria" panose="02040503050406030204" pitchFamily="18" charset="0"/>
              </a:rPr>
              <a:t>“</a:t>
            </a:r>
            <a:r>
              <a:rPr lang="it-IT" sz="1600" i="1" dirty="0">
                <a:highlight>
                  <a:srgbClr val="FFFF00"/>
                </a:highlight>
                <a:latin typeface="Calibri" panose="020F0502020204030204" pitchFamily="34" charset="0"/>
                <a:ea typeface="Cambria" panose="02040503050406030204" pitchFamily="18" charset="0"/>
                <a:cs typeface="Cambria" panose="02040503050406030204" pitchFamily="18" charset="0"/>
              </a:rPr>
              <a:t>Nel caso di diagnosi anche sospetta di malattia contagiosa devono essere messi in atto tutti gli interventi di controllo per evitare insorgenza di casi secondari compreso l’eventuale isolamento.</a:t>
            </a:r>
            <a:endParaRPr lang="it-IT" sz="1800" dirty="0">
              <a:latin typeface="Cambria" panose="02040503050406030204" pitchFamily="18" charset="0"/>
              <a:ea typeface="Cambria" panose="02040503050406030204" pitchFamily="18" charset="0"/>
              <a:cs typeface="Cambria" panose="02040503050406030204" pitchFamily="18" charset="0"/>
            </a:endParaRPr>
          </a:p>
          <a:p>
            <a:pPr algn="just">
              <a:spcAft>
                <a:spcPts val="0"/>
              </a:spcAft>
            </a:pPr>
            <a:r>
              <a:rPr lang="it-IT" sz="1600" i="1" strike="sngStrike" dirty="0">
                <a:latin typeface="Calibri" panose="020F0502020204030204" pitchFamily="34" charset="0"/>
                <a:ea typeface="Cambria" panose="02040503050406030204" pitchFamily="18" charset="0"/>
                <a:cs typeface="Cambria" panose="02040503050406030204" pitchFamily="18" charset="0"/>
              </a:rPr>
              <a:t>I detenuti e gli internati sospetti o riconosciuti affetti da malattie contagiose, sono immediatamente isolati</a:t>
            </a:r>
            <a:r>
              <a:rPr lang="it-IT" sz="1600" i="1" dirty="0">
                <a:latin typeface="Calibri" panose="020F0502020204030204" pitchFamily="34" charset="0"/>
                <a:ea typeface="Cambria" panose="02040503050406030204" pitchFamily="18" charset="0"/>
                <a:cs typeface="Cambria" panose="02040503050406030204" pitchFamily="18" charset="0"/>
              </a:rPr>
              <a:t>. Il direttore dell’Istituto, immediatamente informato, ne dà comunicazione al magistrato di sorveglianza.”</a:t>
            </a:r>
            <a:endParaRPr lang="it-IT" sz="1800" dirty="0">
              <a:effectLst/>
              <a:latin typeface="Cambria" panose="02040503050406030204" pitchFamily="18" charset="0"/>
              <a:ea typeface="Cambria" panose="02040503050406030204" pitchFamily="18" charset="0"/>
              <a:cs typeface="Cambria" panose="02040503050406030204" pitchFamily="18" charset="0"/>
            </a:endParaRPr>
          </a:p>
        </p:txBody>
      </p:sp>
    </p:spTree>
    <p:extLst>
      <p:ext uri="{BB962C8B-B14F-4D97-AF65-F5344CB8AC3E}">
        <p14:creationId xmlns:p14="http://schemas.microsoft.com/office/powerpoint/2010/main" val="1314221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a:xfrm>
            <a:off x="457200" y="533400"/>
            <a:ext cx="8229600" cy="4335760"/>
          </a:xfrm>
        </p:spPr>
        <p:txBody>
          <a:bodyPr>
            <a:normAutofit/>
          </a:bodyPr>
          <a:lstStyle/>
          <a:p>
            <a:pPr algn="ctr"/>
            <a:r>
              <a:rPr lang="it-IT" sz="3200" dirty="0" smtClean="0"/>
              <a:t>01.04.2008: </a:t>
            </a:r>
            <a:br>
              <a:rPr lang="it-IT" sz="3200" dirty="0" smtClean="0"/>
            </a:br>
            <a:r>
              <a:rPr lang="it-IT" sz="3200" dirty="0" smtClean="0"/>
              <a:t>Passaggio </a:t>
            </a:r>
            <a:r>
              <a:rPr lang="it-IT" sz="3200" dirty="0" smtClean="0"/>
              <a:t>della Sanità </a:t>
            </a:r>
            <a:r>
              <a:rPr lang="it-IT" sz="3200" dirty="0"/>
              <a:t>P</a:t>
            </a:r>
            <a:r>
              <a:rPr lang="it-IT" sz="3200" dirty="0" smtClean="0"/>
              <a:t>enitenziaria al Servizio Sanitario Regionale </a:t>
            </a:r>
            <a:r>
              <a:rPr lang="it-IT" dirty="0" smtClean="0"/>
              <a:t/>
            </a:r>
            <a:br>
              <a:rPr lang="it-IT" dirty="0" smtClean="0"/>
            </a:br>
            <a:endParaRPr lang="it-IT"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2080" y="2780928"/>
            <a:ext cx="3312368" cy="3816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3078" y="2556668"/>
            <a:ext cx="1622425" cy="896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12168" y="2556668"/>
            <a:ext cx="619125" cy="704850"/>
          </a:xfrm>
          <a:prstGeom prst="rect">
            <a:avLst/>
          </a:prstGeom>
          <a:noFill/>
          <a:extLst>
            <a:ext uri="{909E8E84-426E-40DD-AFC4-6F175D3DCCD1}">
              <a14:hiddenFill xmlns:a14="http://schemas.microsoft.com/office/drawing/2010/main">
                <a:solidFill>
                  <a:srgbClr val="FFFFFF"/>
                </a:solidFill>
              </a14:hiddenFill>
            </a:ext>
          </a:extLst>
        </p:spPr>
      </p:pic>
      <p:sp>
        <p:nvSpPr>
          <p:cNvPr id="8" name="Titolo 9"/>
          <p:cNvSpPr txBox="1">
            <a:spLocks/>
          </p:cNvSpPr>
          <p:nvPr/>
        </p:nvSpPr>
        <p:spPr>
          <a:xfrm>
            <a:off x="444476" y="3357563"/>
            <a:ext cx="3373634" cy="604838"/>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it-IT" sz="1100" b="1" i="1" dirty="0" smtClean="0"/>
              <a:t>Ministero della Giustizia</a:t>
            </a:r>
          </a:p>
          <a:p>
            <a:r>
              <a:rPr lang="it-IT" sz="1100" b="1" i="1" dirty="0" smtClean="0"/>
              <a:t>Dipartimento dell’Amministrazione Penitenziaria</a:t>
            </a:r>
          </a:p>
          <a:p>
            <a:r>
              <a:rPr lang="it-IT" sz="1100" b="1" i="1" dirty="0" smtClean="0"/>
              <a:t>Provveditorato Regionale per la Lombardia	</a:t>
            </a:r>
            <a:br>
              <a:rPr lang="it-IT" sz="1100" b="1" i="1" dirty="0" smtClean="0"/>
            </a:br>
            <a:r>
              <a:rPr lang="it-IT" sz="1100" b="1" i="1" dirty="0" smtClean="0"/>
              <a:t>				</a:t>
            </a:r>
            <a:r>
              <a:rPr lang="it-IT" dirty="0" smtClean="0"/>
              <a:t/>
            </a:r>
            <a:br>
              <a:rPr lang="it-IT" dirty="0" smtClean="0"/>
            </a:br>
            <a:endParaRPr lang="it-IT" dirty="0"/>
          </a:p>
        </p:txBody>
      </p:sp>
      <p:cxnSp>
        <p:nvCxnSpPr>
          <p:cNvPr id="5" name="Connettore 4 4"/>
          <p:cNvCxnSpPr/>
          <p:nvPr/>
        </p:nvCxnSpPr>
        <p:spPr>
          <a:xfrm>
            <a:off x="2934743" y="3005136"/>
            <a:ext cx="2193069" cy="1475999"/>
          </a:xfrm>
          <a:prstGeom prst="bentConnector3">
            <a:avLst/>
          </a:prstGeom>
          <a:ln w="136525">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13913715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387417"/>
            <a:ext cx="8229600" cy="5599497"/>
          </a:xfrm>
        </p:spPr>
        <p:txBody>
          <a:bodyPr/>
          <a:lstStyle/>
          <a:p>
            <a:pPr marL="0" indent="0" algn="just">
              <a:spcAft>
                <a:spcPts val="0"/>
              </a:spcAft>
              <a:buNone/>
            </a:pPr>
            <a:r>
              <a:rPr lang="it-IT" sz="1600" dirty="0">
                <a:latin typeface="Calibri" panose="020F0502020204030204" pitchFamily="34" charset="0"/>
                <a:ea typeface="Cambria" panose="02040503050406030204" pitchFamily="18" charset="0"/>
                <a:cs typeface="Times New Roman" panose="02020603050405020304" pitchFamily="18" charset="0"/>
              </a:rPr>
              <a:t>Articolo 2 comma a) alinea 12 (</a:t>
            </a:r>
            <a:r>
              <a:rPr lang="it-IT" sz="1600" dirty="0" err="1">
                <a:latin typeface="Calibri" panose="020F0502020204030204" pitchFamily="34" charset="0"/>
                <a:ea typeface="Cambria" panose="02040503050406030204" pitchFamily="18" charset="0"/>
                <a:cs typeface="Times New Roman" panose="02020603050405020304" pitchFamily="18" charset="0"/>
              </a:rPr>
              <a:t>pag</a:t>
            </a:r>
            <a:r>
              <a:rPr lang="it-IT" sz="1600" dirty="0">
                <a:latin typeface="Calibri" panose="020F0502020204030204" pitchFamily="34" charset="0"/>
                <a:ea typeface="Cambria" panose="02040503050406030204" pitchFamily="18" charset="0"/>
                <a:cs typeface="Times New Roman" panose="02020603050405020304" pitchFamily="18" charset="0"/>
              </a:rPr>
              <a:t> 3 del testo):</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0"/>
              </a:spcAft>
              <a:buNone/>
            </a:pPr>
            <a:r>
              <a:rPr lang="it-IT" sz="1600" b="1" dirty="0" smtClean="0">
                <a:latin typeface="Calibri" panose="020F0502020204030204" pitchFamily="34" charset="0"/>
                <a:ea typeface="Cambria" panose="02040503050406030204" pitchFamily="18" charset="0"/>
                <a:cs typeface="Times New Roman" panose="02020603050405020304" pitchFamily="18" charset="0"/>
              </a:rPr>
              <a:t>“</a:t>
            </a:r>
            <a:r>
              <a:rPr lang="it-IT" sz="1600" i="1" dirty="0">
                <a:latin typeface="Calibri" panose="020F0502020204030204" pitchFamily="34" charset="0"/>
                <a:ea typeface="Cambria" panose="02040503050406030204" pitchFamily="18" charset="0"/>
                <a:cs typeface="Times New Roman" panose="02020603050405020304" pitchFamily="18" charset="0"/>
              </a:rPr>
              <a:t>I detenuti e gli internati, a tutela del diritto alla salute, possono richiedere di essere visitati a proprie spese da un esercente di una professione sanitaria di loro fiducia. L’autorizzazione,</a:t>
            </a:r>
            <a:r>
              <a:rPr lang="it-IT" sz="1600" b="1" i="1" dirty="0">
                <a:latin typeface="Calibri" panose="020F0502020204030204" pitchFamily="34" charset="0"/>
                <a:ea typeface="Cambria" panose="02040503050406030204" pitchFamily="18" charset="0"/>
                <a:cs typeface="Times New Roman" panose="02020603050405020304" pitchFamily="18" charset="0"/>
              </a:rPr>
              <a:t> </a:t>
            </a:r>
            <a:r>
              <a:rPr lang="it-IT" sz="1600" i="1" dirty="0">
                <a:latin typeface="Calibri" panose="020F0502020204030204" pitchFamily="34" charset="0"/>
                <a:ea typeface="Cambria" panose="02040503050406030204" pitchFamily="18" charset="0"/>
                <a:cs typeface="Times New Roman" panose="02020603050405020304" pitchFamily="18" charset="0"/>
              </a:rPr>
              <a:t>per gli imputati prima della</a:t>
            </a:r>
            <a:r>
              <a:rPr lang="it-IT" sz="1600" b="1" i="1" dirty="0">
                <a:latin typeface="Calibri" panose="020F0502020204030204" pitchFamily="34" charset="0"/>
                <a:ea typeface="Cambria" panose="02040503050406030204" pitchFamily="18" charset="0"/>
                <a:cs typeface="Times New Roman" panose="02020603050405020304" pitchFamily="18" charset="0"/>
              </a:rPr>
              <a:t> </a:t>
            </a:r>
            <a:r>
              <a:rPr lang="it-IT" sz="1600" i="1" dirty="0">
                <a:latin typeface="Calibri" panose="020F0502020204030204" pitchFamily="34" charset="0"/>
                <a:ea typeface="Cambria" panose="02040503050406030204" pitchFamily="18" charset="0"/>
                <a:cs typeface="Times New Roman" panose="02020603050405020304" pitchFamily="18" charset="0"/>
              </a:rPr>
              <a:t>pronuncia della sentenza di primo grado è data dal giudice che procede e per i condannati e gli internati è data dal direttore dell’istituto. Con le medesime forme possono essere autorizzati trattamenti medici, chirurgici e terapeutici da effettuarsi a spese degli interessati da parte di sanitari e tecnici di fiducia nelle infermerie o nei reparti clinici e chirurgici all’interno degli</a:t>
            </a:r>
            <a:r>
              <a:rPr lang="it-IT" sz="1600" b="1" i="1" dirty="0">
                <a:latin typeface="Calibri" panose="020F0502020204030204" pitchFamily="34" charset="0"/>
                <a:ea typeface="Cambria" panose="02040503050406030204" pitchFamily="18" charset="0"/>
                <a:cs typeface="Times New Roman" panose="02020603050405020304" pitchFamily="18" charset="0"/>
              </a:rPr>
              <a:t> </a:t>
            </a:r>
            <a:r>
              <a:rPr lang="it-IT" sz="1600" i="1" dirty="0">
                <a:latin typeface="Calibri" panose="020F0502020204030204" pitchFamily="34" charset="0"/>
                <a:ea typeface="Cambria" panose="02040503050406030204" pitchFamily="18" charset="0"/>
                <a:cs typeface="Times New Roman" panose="02020603050405020304" pitchFamily="18" charset="0"/>
              </a:rPr>
              <a:t>istituti”</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0"/>
              </a:spcAft>
              <a:buNone/>
            </a:pP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0"/>
              </a:spcAft>
              <a:buNone/>
            </a:pPr>
            <a:r>
              <a:rPr lang="it-IT" sz="1600" dirty="0">
                <a:latin typeface="Calibri" panose="020F0502020204030204" pitchFamily="34" charset="0"/>
                <a:ea typeface="Cambria" panose="02040503050406030204" pitchFamily="18" charset="0"/>
                <a:cs typeface="Cambria" panose="02040503050406030204" pitchFamily="18" charset="0"/>
              </a:rPr>
              <a:t>Si propone di modificare come di seguito:</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0"/>
              </a:spcAft>
              <a:buNone/>
            </a:pPr>
            <a:r>
              <a:rPr lang="it-IT" sz="1600" i="1" dirty="0">
                <a:latin typeface="Calibri" panose="020F0502020204030204" pitchFamily="34" charset="0"/>
                <a:ea typeface="Cambria" panose="02040503050406030204" pitchFamily="18" charset="0"/>
                <a:cs typeface="Times New Roman" panose="02020603050405020304" pitchFamily="18" charset="0"/>
              </a:rPr>
              <a:t>“Articolo 2 comma a) alinea 12.</a:t>
            </a:r>
            <a:r>
              <a:rPr lang="it-IT" sz="1600" b="1" i="1" dirty="0">
                <a:latin typeface="Calibri" panose="020F0502020204030204" pitchFamily="34" charset="0"/>
                <a:ea typeface="Cambria" panose="02040503050406030204" pitchFamily="18" charset="0"/>
                <a:cs typeface="Times New Roman" panose="02020603050405020304" pitchFamily="18" charset="0"/>
              </a:rPr>
              <a:t> </a:t>
            </a:r>
            <a:r>
              <a:rPr lang="it-IT" sz="1600" i="1" dirty="0">
                <a:latin typeface="Calibri" panose="020F0502020204030204" pitchFamily="34" charset="0"/>
                <a:ea typeface="Cambria" panose="02040503050406030204" pitchFamily="18" charset="0"/>
                <a:cs typeface="Times New Roman" panose="02020603050405020304" pitchFamily="18" charset="0"/>
              </a:rPr>
              <a:t>I detenuti e gli internati, a tutela del diritto alla salute, possono richiedere di essere visitati a proprie spese da un esercente di una professione sanitaria di loro fiducia. L’autorizzazione,</a:t>
            </a:r>
            <a:r>
              <a:rPr lang="it-IT" sz="1600" b="1" i="1" dirty="0">
                <a:latin typeface="Calibri" panose="020F0502020204030204" pitchFamily="34" charset="0"/>
                <a:ea typeface="Cambria" panose="02040503050406030204" pitchFamily="18" charset="0"/>
                <a:cs typeface="Times New Roman" panose="02020603050405020304" pitchFamily="18" charset="0"/>
              </a:rPr>
              <a:t> </a:t>
            </a:r>
            <a:r>
              <a:rPr lang="it-IT" sz="1600" i="1" dirty="0">
                <a:latin typeface="Calibri" panose="020F0502020204030204" pitchFamily="34" charset="0"/>
                <a:ea typeface="Cambria" panose="02040503050406030204" pitchFamily="18" charset="0"/>
                <a:cs typeface="Times New Roman" panose="02020603050405020304" pitchFamily="18" charset="0"/>
              </a:rPr>
              <a:t>per gli imputati prima della</a:t>
            </a:r>
            <a:r>
              <a:rPr lang="it-IT" sz="1600" b="1" i="1" dirty="0">
                <a:latin typeface="Calibri" panose="020F0502020204030204" pitchFamily="34" charset="0"/>
                <a:ea typeface="Cambria" panose="02040503050406030204" pitchFamily="18" charset="0"/>
                <a:cs typeface="Times New Roman" panose="02020603050405020304" pitchFamily="18" charset="0"/>
              </a:rPr>
              <a:t> </a:t>
            </a:r>
            <a:r>
              <a:rPr lang="it-IT" sz="1600" i="1" dirty="0">
                <a:latin typeface="Calibri" panose="020F0502020204030204" pitchFamily="34" charset="0"/>
                <a:ea typeface="Cambria" panose="02040503050406030204" pitchFamily="18" charset="0"/>
                <a:cs typeface="Times New Roman" panose="02020603050405020304" pitchFamily="18" charset="0"/>
              </a:rPr>
              <a:t>pronuncia della sentenza di primo grado è data dal giudice che procede e per i condannati e gli internati è data dal direttore dell’istituto. Con le medesime forme possono essere autorizzati trattamenti medici, chirurgici e terapeutici da effettuarsi a spese degli interessati da parte di sanitari e tecnici di fiducia nelle infermerie o nei reparti clinici e chirurgici all’interno degli</a:t>
            </a:r>
            <a:r>
              <a:rPr lang="it-IT" sz="1600" b="1" i="1" dirty="0">
                <a:latin typeface="Calibri" panose="020F0502020204030204" pitchFamily="34" charset="0"/>
                <a:ea typeface="Cambria" panose="02040503050406030204" pitchFamily="18" charset="0"/>
                <a:cs typeface="Times New Roman" panose="02020603050405020304" pitchFamily="18" charset="0"/>
              </a:rPr>
              <a:t> </a:t>
            </a:r>
            <a:r>
              <a:rPr lang="it-IT" sz="1600" i="1" dirty="0">
                <a:latin typeface="Calibri" panose="020F0502020204030204" pitchFamily="34" charset="0"/>
                <a:ea typeface="Cambria" panose="02040503050406030204" pitchFamily="18" charset="0"/>
                <a:cs typeface="Times New Roman" panose="02020603050405020304" pitchFamily="18" charset="0"/>
              </a:rPr>
              <a:t>istituti, </a:t>
            </a:r>
            <a:r>
              <a:rPr lang="it-IT" sz="1600" i="1" dirty="0">
                <a:highlight>
                  <a:srgbClr val="FFFF00"/>
                </a:highlight>
                <a:latin typeface="Calibri" panose="020F0502020204030204" pitchFamily="34" charset="0"/>
                <a:ea typeface="Cambria" panose="02040503050406030204" pitchFamily="18" charset="0"/>
                <a:cs typeface="Times New Roman" panose="02020603050405020304" pitchFamily="18" charset="0"/>
              </a:rPr>
              <a:t>previ accordi con l’azienda sanitaria, competente, e nel rispetto delle indicazioni fornite dalla stessa.”</a:t>
            </a:r>
            <a:endParaRPr lang="it-IT" sz="1800" dirty="0">
              <a:effectLst/>
              <a:latin typeface="Cambria" panose="02040503050406030204" pitchFamily="18" charset="0"/>
              <a:ea typeface="Cambria" panose="02040503050406030204" pitchFamily="18" charset="0"/>
              <a:cs typeface="Cambria" panose="02040503050406030204" pitchFamily="18" charset="0"/>
            </a:endParaRPr>
          </a:p>
        </p:txBody>
      </p:sp>
    </p:spTree>
    <p:extLst>
      <p:ext uri="{BB962C8B-B14F-4D97-AF65-F5344CB8AC3E}">
        <p14:creationId xmlns:p14="http://schemas.microsoft.com/office/powerpoint/2010/main" val="20040192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387417"/>
            <a:ext cx="8229600" cy="5599497"/>
          </a:xfrm>
        </p:spPr>
        <p:txBody>
          <a:bodyPr/>
          <a:lstStyle/>
          <a:p>
            <a:pPr marL="0" indent="0" algn="just">
              <a:spcAft>
                <a:spcPts val="0"/>
              </a:spcAft>
              <a:buNone/>
            </a:pPr>
            <a:r>
              <a:rPr lang="it-IT" sz="1600" dirty="0">
                <a:latin typeface="Calibri" panose="020F0502020204030204" pitchFamily="34" charset="0"/>
                <a:ea typeface="Cambria" panose="02040503050406030204" pitchFamily="18" charset="0"/>
                <a:cs typeface="Times New Roman" panose="02020603050405020304" pitchFamily="18" charset="0"/>
              </a:rPr>
              <a:t>Articolo 2 comma a) alinea 13 </a:t>
            </a:r>
            <a:r>
              <a:rPr lang="it-IT" sz="1600" dirty="0" smtClean="0">
                <a:latin typeface="Calibri" panose="020F0502020204030204" pitchFamily="34" charset="0"/>
                <a:ea typeface="Cambria" panose="02040503050406030204" pitchFamily="18" charset="0"/>
                <a:cs typeface="Times New Roman" panose="02020603050405020304" pitchFamily="18" charset="0"/>
              </a:rPr>
              <a:t>:</a:t>
            </a:r>
            <a:endParaRPr lang="it-IT" sz="1800" dirty="0" smtClean="0">
              <a:latin typeface="Cambria" panose="02040503050406030204" pitchFamily="18" charset="0"/>
              <a:ea typeface="Cambria" panose="02040503050406030204" pitchFamily="18" charset="0"/>
              <a:cs typeface="Times New Roman" panose="02020603050405020304" pitchFamily="18" charset="0"/>
            </a:endParaRPr>
          </a:p>
          <a:p>
            <a:pPr marL="0" indent="0" algn="just">
              <a:spcAft>
                <a:spcPts val="0"/>
              </a:spcAft>
              <a:buNone/>
            </a:pPr>
            <a:r>
              <a:rPr lang="it-IT" sz="1600" i="1" dirty="0" smtClean="0">
                <a:solidFill>
                  <a:srgbClr val="272B33"/>
                </a:solidFill>
                <a:latin typeface="Calibri" panose="020F0502020204030204" pitchFamily="34" charset="0"/>
                <a:ea typeface="Cambria" panose="02040503050406030204" pitchFamily="18" charset="0"/>
                <a:cs typeface="Times New Roman" panose="02020603050405020304" pitchFamily="18" charset="0"/>
              </a:rPr>
              <a:t>“</a:t>
            </a:r>
            <a:r>
              <a:rPr lang="it-IT" sz="1600" b="1" i="1" dirty="0" smtClean="0">
                <a:solidFill>
                  <a:srgbClr val="272B33"/>
                </a:solidFill>
                <a:latin typeface="Calibri" panose="020F0502020204030204" pitchFamily="34" charset="0"/>
                <a:ea typeface="Cambria" panose="02040503050406030204" pitchFamily="18" charset="0"/>
                <a:cs typeface="Times New Roman" panose="02020603050405020304" pitchFamily="18" charset="0"/>
              </a:rPr>
              <a:t> </a:t>
            </a:r>
            <a:r>
              <a:rPr lang="it-IT" sz="1600" i="1" dirty="0">
                <a:latin typeface="Calibri" panose="020F0502020204030204" pitchFamily="34" charset="0"/>
                <a:ea typeface="Cambria" panose="02040503050406030204" pitchFamily="18" charset="0"/>
                <a:cs typeface="Times New Roman" panose="02020603050405020304" pitchFamily="18" charset="0"/>
              </a:rPr>
              <a:t>Il direttore generale dell’azienda unità</a:t>
            </a:r>
            <a:r>
              <a:rPr lang="it-IT" sz="1600" b="1" i="1" dirty="0">
                <a:latin typeface="Calibri" panose="020F0502020204030204" pitchFamily="34" charset="0"/>
                <a:ea typeface="Cambria" panose="02040503050406030204" pitchFamily="18" charset="0"/>
                <a:cs typeface="Times New Roman" panose="02020603050405020304" pitchFamily="18" charset="0"/>
              </a:rPr>
              <a:t> </a:t>
            </a:r>
            <a:r>
              <a:rPr lang="it-IT" sz="1600" i="1" dirty="0">
                <a:latin typeface="Calibri" panose="020F0502020204030204" pitchFamily="34" charset="0"/>
                <a:ea typeface="Cambria" panose="02040503050406030204" pitchFamily="18" charset="0"/>
                <a:cs typeface="Times New Roman" panose="02020603050405020304" pitchFamily="18" charset="0"/>
              </a:rPr>
              <a:t>sanitaria dispone la visita almeno due volte l’anno degli istituti di prevenzione e di pena, allo scopo di accertare, anche in base alle segnalazioni ricevute, l’adeguatezza delle misure di profilassi contro le malattie infettive e le condizioni igieniche e sanitarie dei ristretti negli istituti</a:t>
            </a:r>
            <a:r>
              <a:rPr lang="it-IT" sz="1600" i="1" dirty="0" smtClean="0">
                <a:latin typeface="Calibri" panose="020F0502020204030204" pitchFamily="34" charset="0"/>
                <a:ea typeface="Cambria" panose="02040503050406030204" pitchFamily="18" charset="0"/>
                <a:cs typeface="Times New Roman" panose="02020603050405020304" pitchFamily="18" charset="0"/>
              </a:rPr>
              <a:t>”</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0"/>
              </a:spcAft>
              <a:buNone/>
            </a:pPr>
            <a:r>
              <a:rPr lang="it-IT" sz="1600" dirty="0">
                <a:latin typeface="Calibri" panose="020F0502020204030204" pitchFamily="34" charset="0"/>
                <a:ea typeface="Cambria" panose="02040503050406030204" pitchFamily="18" charset="0"/>
                <a:cs typeface="Cambria" panose="02040503050406030204" pitchFamily="18" charset="0"/>
              </a:rPr>
              <a:t>Si propone di modificare come di seguito:</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0"/>
              </a:spcAft>
              <a:buNone/>
            </a:pPr>
            <a:r>
              <a:rPr lang="it-IT" sz="1600" i="1" dirty="0" smtClean="0">
                <a:solidFill>
                  <a:srgbClr val="272B33"/>
                </a:solidFill>
                <a:latin typeface="Calibri" panose="020F0502020204030204" pitchFamily="34" charset="0"/>
                <a:ea typeface="Cambria" panose="02040503050406030204" pitchFamily="18" charset="0"/>
                <a:cs typeface="Times New Roman" panose="02020603050405020304" pitchFamily="18" charset="0"/>
              </a:rPr>
              <a:t>“</a:t>
            </a:r>
            <a:r>
              <a:rPr lang="it-IT" sz="1600" i="1" dirty="0">
                <a:latin typeface="Calibri" panose="020F0502020204030204" pitchFamily="34" charset="0"/>
                <a:ea typeface="Cambria" panose="02040503050406030204" pitchFamily="18" charset="0"/>
                <a:cs typeface="Times New Roman" panose="02020603050405020304" pitchFamily="18" charset="0"/>
              </a:rPr>
              <a:t>Il direttore generale dell’azienda unità</a:t>
            </a:r>
            <a:r>
              <a:rPr lang="it-IT" sz="1600" b="1" i="1" dirty="0">
                <a:latin typeface="Calibri" panose="020F0502020204030204" pitchFamily="34" charset="0"/>
                <a:ea typeface="Cambria" panose="02040503050406030204" pitchFamily="18" charset="0"/>
                <a:cs typeface="Times New Roman" panose="02020603050405020304" pitchFamily="18" charset="0"/>
              </a:rPr>
              <a:t> </a:t>
            </a:r>
            <a:r>
              <a:rPr lang="it-IT" sz="1600" i="1" dirty="0">
                <a:latin typeface="Calibri" panose="020F0502020204030204" pitchFamily="34" charset="0"/>
                <a:ea typeface="Cambria" panose="02040503050406030204" pitchFamily="18" charset="0"/>
                <a:cs typeface="Times New Roman" panose="02020603050405020304" pitchFamily="18" charset="0"/>
              </a:rPr>
              <a:t>sanitaria dispone la visita almeno due volte l’anno degli istituti di prevenzione e di pena, allo scopo di accertare, anche in base alle segnalazioni ricevute, l’adeguatezza delle misure di profilassi contro le malattie infettive e le condizioni igieniche e sanitarie </a:t>
            </a:r>
            <a:r>
              <a:rPr lang="it-IT" sz="1600" i="1" dirty="0">
                <a:highlight>
                  <a:srgbClr val="FFFF00"/>
                </a:highlight>
                <a:latin typeface="Calibri" panose="020F0502020204030204" pitchFamily="34" charset="0"/>
                <a:ea typeface="Cambria" panose="02040503050406030204" pitchFamily="18" charset="0"/>
                <a:cs typeface="Times New Roman" panose="02020603050405020304" pitchFamily="18" charset="0"/>
              </a:rPr>
              <a:t>degli istituti</a:t>
            </a:r>
            <a:r>
              <a:rPr lang="it-IT" sz="1600" i="1" dirty="0">
                <a:latin typeface="Calibri" panose="020F0502020204030204" pitchFamily="34" charset="0"/>
                <a:ea typeface="Cambria" panose="02040503050406030204" pitchFamily="18" charset="0"/>
                <a:cs typeface="Times New Roman" panose="02020603050405020304" pitchFamily="18" charset="0"/>
              </a:rPr>
              <a:t> </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0"/>
              </a:spcAft>
              <a:buNone/>
            </a:pPr>
            <a:r>
              <a:rPr lang="it-IT" sz="1600" i="1" dirty="0" smtClean="0">
                <a:latin typeface="Calibri" panose="020F0502020204030204" pitchFamily="34" charset="0"/>
                <a:ea typeface="Cambria" panose="02040503050406030204" pitchFamily="18" charset="0"/>
                <a:cs typeface="Times New Roman" panose="02020603050405020304" pitchFamily="18" charset="0"/>
              </a:rPr>
              <a:t>-------------------------------------------</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0"/>
              </a:spcAft>
              <a:buNone/>
            </a:pPr>
            <a:r>
              <a:rPr lang="it-IT" sz="1600" dirty="0">
                <a:latin typeface="Calibri" panose="020F0502020204030204" pitchFamily="34" charset="0"/>
                <a:ea typeface="Cambria" panose="02040503050406030204" pitchFamily="18" charset="0"/>
                <a:cs typeface="Times New Roman" panose="02020603050405020304" pitchFamily="18" charset="0"/>
              </a:rPr>
              <a:t>Articolo 2 comma a) alinea </a:t>
            </a:r>
            <a:r>
              <a:rPr lang="it-IT" sz="1600" dirty="0" smtClean="0">
                <a:latin typeface="Calibri" panose="020F0502020204030204" pitchFamily="34" charset="0"/>
                <a:ea typeface="Cambria" panose="02040503050406030204" pitchFamily="18" charset="0"/>
                <a:cs typeface="Times New Roman" panose="02020603050405020304" pitchFamily="18" charset="0"/>
              </a:rPr>
              <a:t>14:</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1000"/>
              </a:spcAft>
              <a:buNone/>
            </a:pPr>
            <a:r>
              <a:rPr lang="it-IT" sz="1600" dirty="0">
                <a:latin typeface="Calibri" panose="020F0502020204030204" pitchFamily="34" charset="0"/>
                <a:ea typeface="Cambria" panose="02040503050406030204" pitchFamily="18" charset="0"/>
                <a:cs typeface="Times New Roman" panose="02020603050405020304" pitchFamily="18" charset="0"/>
              </a:rPr>
              <a:t>“</a:t>
            </a:r>
            <a:r>
              <a:rPr lang="it-IT" sz="1600" i="1" dirty="0">
                <a:latin typeface="Calibri" panose="020F0502020204030204" pitchFamily="34" charset="0"/>
                <a:ea typeface="Cambria" panose="02040503050406030204" pitchFamily="18" charset="0"/>
                <a:cs typeface="Times New Roman" panose="02020603050405020304" pitchFamily="18" charset="0"/>
              </a:rPr>
              <a:t>Il </a:t>
            </a:r>
            <a:r>
              <a:rPr lang="it-IT" sz="1600" i="1" dirty="0">
                <a:solidFill>
                  <a:srgbClr val="272B33"/>
                </a:solidFill>
                <a:latin typeface="Calibri" panose="020F0502020204030204" pitchFamily="34" charset="0"/>
                <a:ea typeface="Cambria" panose="02040503050406030204" pitchFamily="18" charset="0"/>
                <a:cs typeface="Times New Roman" panose="02020603050405020304" pitchFamily="18" charset="0"/>
              </a:rPr>
              <a:t>direttore generale dell’azienda unità sanitaria</a:t>
            </a:r>
            <a:r>
              <a:rPr lang="it-IT" sz="1600" i="1" dirty="0">
                <a:latin typeface="Calibri" panose="020F0502020204030204" pitchFamily="34" charset="0"/>
                <a:ea typeface="Cambria" panose="02040503050406030204" pitchFamily="18" charset="0"/>
                <a:cs typeface="Times New Roman" panose="02020603050405020304" pitchFamily="18" charset="0"/>
              </a:rPr>
              <a:t> riferisce sulle visite compiute e sui provvedimenti da adottare al Ministero della salute e al Ministero della giustizia, informando altresì i competenti uffici regionali il magistrato di sorveglianza</a:t>
            </a:r>
            <a:r>
              <a:rPr lang="it-IT" sz="1600" dirty="0">
                <a:latin typeface="Calibri" panose="020F0502020204030204" pitchFamily="34" charset="0"/>
                <a:ea typeface="Cambria" panose="02040503050406030204" pitchFamily="18" charset="0"/>
                <a:cs typeface="Times New Roman" panose="02020603050405020304" pitchFamily="18" charset="0"/>
              </a:rPr>
              <a:t>”</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0"/>
              </a:spcAft>
              <a:buNone/>
            </a:pPr>
            <a:r>
              <a:rPr lang="it-IT" sz="1600" dirty="0">
                <a:latin typeface="Calibri" panose="020F0502020204030204" pitchFamily="34" charset="0"/>
                <a:ea typeface="Cambria" panose="02040503050406030204" pitchFamily="18" charset="0"/>
                <a:cs typeface="Cambria" panose="02040503050406030204" pitchFamily="18" charset="0"/>
              </a:rPr>
              <a:t>Si propone di modificare come di seguito:</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0"/>
              </a:spcAft>
              <a:buNone/>
            </a:pPr>
            <a:r>
              <a:rPr lang="it-IT" sz="1600" dirty="0">
                <a:latin typeface="Calibri" panose="020F0502020204030204" pitchFamily="34" charset="0"/>
                <a:ea typeface="Cambria" panose="02040503050406030204" pitchFamily="18" charset="0"/>
                <a:cs typeface="Times New Roman" panose="02020603050405020304" pitchFamily="18" charset="0"/>
              </a:rPr>
              <a:t>Articolo 2 comma a) alinea </a:t>
            </a:r>
            <a:r>
              <a:rPr lang="it-IT" sz="1600" dirty="0" smtClean="0">
                <a:latin typeface="Calibri" panose="020F0502020204030204" pitchFamily="34" charset="0"/>
                <a:ea typeface="Cambria" panose="02040503050406030204" pitchFamily="18" charset="0"/>
                <a:cs typeface="Times New Roman" panose="02020603050405020304" pitchFamily="18" charset="0"/>
              </a:rPr>
              <a:t>14:</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1000"/>
              </a:spcAft>
              <a:buNone/>
            </a:pPr>
            <a:r>
              <a:rPr lang="it-IT" sz="1600" i="1" dirty="0">
                <a:solidFill>
                  <a:srgbClr val="272B33"/>
                </a:solidFill>
                <a:latin typeface="Calibri" panose="020F0502020204030204" pitchFamily="34" charset="0"/>
                <a:ea typeface="Cambria" panose="02040503050406030204" pitchFamily="18" charset="0"/>
                <a:cs typeface="Times New Roman" panose="02020603050405020304" pitchFamily="18" charset="0"/>
              </a:rPr>
              <a:t>“</a:t>
            </a:r>
            <a:r>
              <a:rPr lang="it-IT" sz="1600" b="1" i="1" dirty="0">
                <a:solidFill>
                  <a:srgbClr val="272B33"/>
                </a:solidFill>
                <a:latin typeface="Calibri" panose="020F0502020204030204" pitchFamily="34" charset="0"/>
                <a:ea typeface="Cambria" panose="02040503050406030204" pitchFamily="18" charset="0"/>
                <a:cs typeface="Times New Roman" panose="02020603050405020304" pitchFamily="18" charset="0"/>
              </a:rPr>
              <a:t> </a:t>
            </a:r>
            <a:r>
              <a:rPr lang="it-IT" sz="1600" i="1" dirty="0">
                <a:latin typeface="Calibri" panose="020F0502020204030204" pitchFamily="34" charset="0"/>
                <a:ea typeface="Cambria" panose="02040503050406030204" pitchFamily="18" charset="0"/>
                <a:cs typeface="Times New Roman" panose="02020603050405020304" pitchFamily="18" charset="0"/>
              </a:rPr>
              <a:t>Il </a:t>
            </a:r>
            <a:r>
              <a:rPr lang="it-IT" sz="1600" i="1" dirty="0">
                <a:solidFill>
                  <a:srgbClr val="272B33"/>
                </a:solidFill>
                <a:latin typeface="Calibri" panose="020F0502020204030204" pitchFamily="34" charset="0"/>
                <a:ea typeface="Cambria" panose="02040503050406030204" pitchFamily="18" charset="0"/>
                <a:cs typeface="Times New Roman" panose="02020603050405020304" pitchFamily="18" charset="0"/>
              </a:rPr>
              <a:t>direttore generale dell’azienda unità sanitaria</a:t>
            </a:r>
            <a:r>
              <a:rPr lang="it-IT" sz="1600" i="1" dirty="0">
                <a:latin typeface="Calibri" panose="020F0502020204030204" pitchFamily="34" charset="0"/>
                <a:ea typeface="Cambria" panose="02040503050406030204" pitchFamily="18" charset="0"/>
                <a:cs typeface="Times New Roman" panose="02020603050405020304" pitchFamily="18" charset="0"/>
              </a:rPr>
              <a:t> riferisce sulle visite compiute e sui provvedimenti da adottare al Ministero della salute e al Ministero della giustizia, informando altresì i competenti uffici regionali </a:t>
            </a:r>
            <a:r>
              <a:rPr lang="it-IT" sz="1600" i="1" dirty="0">
                <a:highlight>
                  <a:srgbClr val="FFFF00"/>
                </a:highlight>
                <a:latin typeface="Calibri" panose="020F0502020204030204" pitchFamily="34" charset="0"/>
                <a:ea typeface="Cambria" panose="02040503050406030204" pitchFamily="18" charset="0"/>
                <a:cs typeface="Times New Roman" panose="02020603050405020304" pitchFamily="18" charset="0"/>
              </a:rPr>
              <a:t>e comunali, </a:t>
            </a:r>
            <a:r>
              <a:rPr lang="it-IT" sz="1600" i="1" dirty="0">
                <a:latin typeface="Calibri" panose="020F0502020204030204" pitchFamily="34" charset="0"/>
                <a:ea typeface="Cambria" panose="02040503050406030204" pitchFamily="18" charset="0"/>
                <a:cs typeface="Times New Roman" panose="02020603050405020304" pitchFamily="18" charset="0"/>
              </a:rPr>
              <a:t>il magistrato di sorveglianza </a:t>
            </a:r>
            <a:r>
              <a:rPr lang="it-IT" sz="1600" i="1" dirty="0">
                <a:highlight>
                  <a:srgbClr val="FFFF00"/>
                </a:highlight>
                <a:latin typeface="Calibri" panose="020F0502020204030204" pitchFamily="34" charset="0"/>
                <a:ea typeface="Cambria" panose="02040503050406030204" pitchFamily="18" charset="0"/>
                <a:cs typeface="Times New Roman" panose="02020603050405020304" pitchFamily="18" charset="0"/>
              </a:rPr>
              <a:t>e il garante per le persone recluse»;</a:t>
            </a:r>
            <a:r>
              <a:rPr lang="it-IT" sz="1600" i="1" dirty="0">
                <a:latin typeface="Calibri" panose="020F0502020204030204" pitchFamily="34" charset="0"/>
                <a:ea typeface="Cambria" panose="02040503050406030204" pitchFamily="18" charset="0"/>
                <a:cs typeface="Cambria" panose="02040503050406030204" pitchFamily="18" charset="0"/>
              </a:rPr>
              <a:t> </a:t>
            </a:r>
            <a:endParaRPr lang="it-IT" sz="1800" dirty="0">
              <a:effectLst/>
              <a:latin typeface="Cambria" panose="02040503050406030204" pitchFamily="18" charset="0"/>
              <a:ea typeface="Cambria" panose="02040503050406030204" pitchFamily="18" charset="0"/>
              <a:cs typeface="Cambria" panose="02040503050406030204" pitchFamily="18" charset="0"/>
            </a:endParaRPr>
          </a:p>
        </p:txBody>
      </p:sp>
    </p:spTree>
    <p:extLst>
      <p:ext uri="{BB962C8B-B14F-4D97-AF65-F5344CB8AC3E}">
        <p14:creationId xmlns:p14="http://schemas.microsoft.com/office/powerpoint/2010/main" val="15259229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387417"/>
            <a:ext cx="8229600" cy="5599497"/>
          </a:xfrm>
        </p:spPr>
        <p:txBody>
          <a:bodyPr/>
          <a:lstStyle/>
          <a:p>
            <a:pPr marL="0" indent="0" algn="just">
              <a:spcAft>
                <a:spcPts val="0"/>
              </a:spcAft>
              <a:buNone/>
            </a:pPr>
            <a:r>
              <a:rPr lang="it-IT" sz="1600" dirty="0">
                <a:latin typeface="Calibri" panose="020F0502020204030204" pitchFamily="34" charset="0"/>
                <a:ea typeface="Cambria" panose="02040503050406030204" pitchFamily="18" charset="0"/>
                <a:cs typeface="Times New Roman" panose="02020603050405020304" pitchFamily="18" charset="0"/>
              </a:rPr>
              <a:t>Articolo 2 comma a) alinea 13 </a:t>
            </a:r>
            <a:r>
              <a:rPr lang="it-IT" sz="1600" dirty="0" smtClean="0">
                <a:latin typeface="Calibri" panose="020F0502020204030204" pitchFamily="34" charset="0"/>
                <a:ea typeface="Cambria" panose="02040503050406030204" pitchFamily="18" charset="0"/>
                <a:cs typeface="Times New Roman" panose="02020603050405020304" pitchFamily="18" charset="0"/>
              </a:rPr>
              <a:t>:</a:t>
            </a:r>
            <a:endParaRPr lang="it-IT" sz="1800" dirty="0" smtClean="0">
              <a:latin typeface="Cambria" panose="02040503050406030204" pitchFamily="18" charset="0"/>
              <a:ea typeface="Cambria" panose="02040503050406030204" pitchFamily="18" charset="0"/>
              <a:cs typeface="Times New Roman" panose="02020603050405020304" pitchFamily="18" charset="0"/>
            </a:endParaRPr>
          </a:p>
          <a:p>
            <a:pPr marL="0" indent="0" algn="just">
              <a:spcAft>
                <a:spcPts val="0"/>
              </a:spcAft>
              <a:buNone/>
            </a:pPr>
            <a:r>
              <a:rPr lang="it-IT" sz="1600" i="1" dirty="0" smtClean="0">
                <a:solidFill>
                  <a:srgbClr val="272B33"/>
                </a:solidFill>
                <a:latin typeface="Calibri" panose="020F0502020204030204" pitchFamily="34" charset="0"/>
                <a:ea typeface="Cambria" panose="02040503050406030204" pitchFamily="18" charset="0"/>
                <a:cs typeface="Times New Roman" panose="02020603050405020304" pitchFamily="18" charset="0"/>
              </a:rPr>
              <a:t>“</a:t>
            </a:r>
            <a:r>
              <a:rPr lang="it-IT" sz="1600" b="1" i="1" dirty="0" smtClean="0">
                <a:solidFill>
                  <a:srgbClr val="272B33"/>
                </a:solidFill>
                <a:latin typeface="Calibri" panose="020F0502020204030204" pitchFamily="34" charset="0"/>
                <a:ea typeface="Cambria" panose="02040503050406030204" pitchFamily="18" charset="0"/>
                <a:cs typeface="Times New Roman" panose="02020603050405020304" pitchFamily="18" charset="0"/>
              </a:rPr>
              <a:t> </a:t>
            </a:r>
            <a:r>
              <a:rPr lang="it-IT" sz="1600" i="1" dirty="0">
                <a:latin typeface="Calibri" panose="020F0502020204030204" pitchFamily="34" charset="0"/>
                <a:ea typeface="Cambria" panose="02040503050406030204" pitchFamily="18" charset="0"/>
                <a:cs typeface="Times New Roman" panose="02020603050405020304" pitchFamily="18" charset="0"/>
              </a:rPr>
              <a:t>Il direttore generale dell’azienda unità</a:t>
            </a:r>
            <a:r>
              <a:rPr lang="it-IT" sz="1600" b="1" i="1" dirty="0">
                <a:latin typeface="Calibri" panose="020F0502020204030204" pitchFamily="34" charset="0"/>
                <a:ea typeface="Cambria" panose="02040503050406030204" pitchFamily="18" charset="0"/>
                <a:cs typeface="Times New Roman" panose="02020603050405020304" pitchFamily="18" charset="0"/>
              </a:rPr>
              <a:t> </a:t>
            </a:r>
            <a:r>
              <a:rPr lang="it-IT" sz="1600" i="1" dirty="0">
                <a:latin typeface="Calibri" panose="020F0502020204030204" pitchFamily="34" charset="0"/>
                <a:ea typeface="Cambria" panose="02040503050406030204" pitchFamily="18" charset="0"/>
                <a:cs typeface="Times New Roman" panose="02020603050405020304" pitchFamily="18" charset="0"/>
              </a:rPr>
              <a:t>sanitaria dispone la visita almeno due volte l’anno degli istituti di prevenzione e di pena, allo scopo di accertare, anche in base alle segnalazioni ricevute, l’adeguatezza delle misure di profilassi contro le malattie infettive e le condizioni igieniche e sanitarie dei ristretti negli istituti</a:t>
            </a:r>
            <a:r>
              <a:rPr lang="it-IT" sz="1600" i="1" dirty="0" smtClean="0">
                <a:latin typeface="Calibri" panose="020F0502020204030204" pitchFamily="34" charset="0"/>
                <a:ea typeface="Cambria" panose="02040503050406030204" pitchFamily="18" charset="0"/>
                <a:cs typeface="Times New Roman" panose="02020603050405020304" pitchFamily="18" charset="0"/>
              </a:rPr>
              <a:t>”</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0"/>
              </a:spcAft>
              <a:buNone/>
            </a:pPr>
            <a:r>
              <a:rPr lang="it-IT" sz="1600" dirty="0">
                <a:latin typeface="Calibri" panose="020F0502020204030204" pitchFamily="34" charset="0"/>
                <a:ea typeface="Cambria" panose="02040503050406030204" pitchFamily="18" charset="0"/>
                <a:cs typeface="Cambria" panose="02040503050406030204" pitchFamily="18" charset="0"/>
              </a:rPr>
              <a:t>Si propone di modificare come di seguito:</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0"/>
              </a:spcAft>
              <a:buNone/>
            </a:pPr>
            <a:r>
              <a:rPr lang="it-IT" sz="1600" i="1" dirty="0" smtClean="0">
                <a:solidFill>
                  <a:srgbClr val="272B33"/>
                </a:solidFill>
                <a:latin typeface="Calibri" panose="020F0502020204030204" pitchFamily="34" charset="0"/>
                <a:ea typeface="Cambria" panose="02040503050406030204" pitchFamily="18" charset="0"/>
                <a:cs typeface="Times New Roman" panose="02020603050405020304" pitchFamily="18" charset="0"/>
              </a:rPr>
              <a:t>“</a:t>
            </a:r>
            <a:r>
              <a:rPr lang="it-IT" sz="1600" i="1" dirty="0">
                <a:latin typeface="Calibri" panose="020F0502020204030204" pitchFamily="34" charset="0"/>
                <a:ea typeface="Cambria" panose="02040503050406030204" pitchFamily="18" charset="0"/>
                <a:cs typeface="Times New Roman" panose="02020603050405020304" pitchFamily="18" charset="0"/>
              </a:rPr>
              <a:t>Il direttore generale dell’azienda unità</a:t>
            </a:r>
            <a:r>
              <a:rPr lang="it-IT" sz="1600" b="1" i="1" dirty="0">
                <a:latin typeface="Calibri" panose="020F0502020204030204" pitchFamily="34" charset="0"/>
                <a:ea typeface="Cambria" panose="02040503050406030204" pitchFamily="18" charset="0"/>
                <a:cs typeface="Times New Roman" panose="02020603050405020304" pitchFamily="18" charset="0"/>
              </a:rPr>
              <a:t> </a:t>
            </a:r>
            <a:r>
              <a:rPr lang="it-IT" sz="1600" i="1" dirty="0">
                <a:latin typeface="Calibri" panose="020F0502020204030204" pitchFamily="34" charset="0"/>
                <a:ea typeface="Cambria" panose="02040503050406030204" pitchFamily="18" charset="0"/>
                <a:cs typeface="Times New Roman" panose="02020603050405020304" pitchFamily="18" charset="0"/>
              </a:rPr>
              <a:t>sanitaria dispone la visita almeno due volte l’anno degli istituti di prevenzione e di pena, allo scopo di accertare, anche in base alle segnalazioni ricevute, l’adeguatezza delle misure di profilassi contro le malattie infettive e le condizioni igieniche e sanitarie </a:t>
            </a:r>
            <a:r>
              <a:rPr lang="it-IT" sz="1600" i="1" dirty="0">
                <a:highlight>
                  <a:srgbClr val="FFFF00"/>
                </a:highlight>
                <a:latin typeface="Calibri" panose="020F0502020204030204" pitchFamily="34" charset="0"/>
                <a:ea typeface="Cambria" panose="02040503050406030204" pitchFamily="18" charset="0"/>
                <a:cs typeface="Times New Roman" panose="02020603050405020304" pitchFamily="18" charset="0"/>
              </a:rPr>
              <a:t>degli istituti</a:t>
            </a:r>
            <a:r>
              <a:rPr lang="it-IT" sz="1600" i="1" dirty="0">
                <a:latin typeface="Calibri" panose="020F0502020204030204" pitchFamily="34" charset="0"/>
                <a:ea typeface="Cambria" panose="02040503050406030204" pitchFamily="18" charset="0"/>
                <a:cs typeface="Times New Roman" panose="02020603050405020304" pitchFamily="18" charset="0"/>
              </a:rPr>
              <a:t> </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0"/>
              </a:spcAft>
              <a:buNone/>
            </a:pPr>
            <a:r>
              <a:rPr lang="it-IT" sz="1600" i="1" dirty="0" smtClean="0">
                <a:latin typeface="Calibri" panose="020F0502020204030204" pitchFamily="34" charset="0"/>
                <a:ea typeface="Cambria" panose="02040503050406030204" pitchFamily="18" charset="0"/>
                <a:cs typeface="Times New Roman" panose="02020603050405020304" pitchFamily="18" charset="0"/>
              </a:rPr>
              <a:t>-------------------------------------------</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0"/>
              </a:spcAft>
              <a:buNone/>
            </a:pPr>
            <a:r>
              <a:rPr lang="it-IT" sz="1600" dirty="0">
                <a:latin typeface="Calibri" panose="020F0502020204030204" pitchFamily="34" charset="0"/>
                <a:ea typeface="Cambria" panose="02040503050406030204" pitchFamily="18" charset="0"/>
                <a:cs typeface="Times New Roman" panose="02020603050405020304" pitchFamily="18" charset="0"/>
              </a:rPr>
              <a:t>Articolo 2 comma a) alinea </a:t>
            </a:r>
            <a:r>
              <a:rPr lang="it-IT" sz="1600" dirty="0" smtClean="0">
                <a:latin typeface="Calibri" panose="020F0502020204030204" pitchFamily="34" charset="0"/>
                <a:ea typeface="Cambria" panose="02040503050406030204" pitchFamily="18" charset="0"/>
                <a:cs typeface="Times New Roman" panose="02020603050405020304" pitchFamily="18" charset="0"/>
              </a:rPr>
              <a:t>14:</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1000"/>
              </a:spcAft>
              <a:buNone/>
            </a:pPr>
            <a:r>
              <a:rPr lang="it-IT" sz="1600" dirty="0">
                <a:latin typeface="Calibri" panose="020F0502020204030204" pitchFamily="34" charset="0"/>
                <a:ea typeface="Cambria" panose="02040503050406030204" pitchFamily="18" charset="0"/>
                <a:cs typeface="Times New Roman" panose="02020603050405020304" pitchFamily="18" charset="0"/>
              </a:rPr>
              <a:t>“</a:t>
            </a:r>
            <a:r>
              <a:rPr lang="it-IT" sz="1600" i="1" dirty="0">
                <a:latin typeface="Calibri" panose="020F0502020204030204" pitchFamily="34" charset="0"/>
                <a:ea typeface="Cambria" panose="02040503050406030204" pitchFamily="18" charset="0"/>
                <a:cs typeface="Times New Roman" panose="02020603050405020304" pitchFamily="18" charset="0"/>
              </a:rPr>
              <a:t>Il </a:t>
            </a:r>
            <a:r>
              <a:rPr lang="it-IT" sz="1600" i="1" dirty="0">
                <a:solidFill>
                  <a:srgbClr val="272B33"/>
                </a:solidFill>
                <a:latin typeface="Calibri" panose="020F0502020204030204" pitchFamily="34" charset="0"/>
                <a:ea typeface="Cambria" panose="02040503050406030204" pitchFamily="18" charset="0"/>
                <a:cs typeface="Times New Roman" panose="02020603050405020304" pitchFamily="18" charset="0"/>
              </a:rPr>
              <a:t>direttore generale dell’azienda unità sanitaria</a:t>
            </a:r>
            <a:r>
              <a:rPr lang="it-IT" sz="1600" i="1" dirty="0">
                <a:latin typeface="Calibri" panose="020F0502020204030204" pitchFamily="34" charset="0"/>
                <a:ea typeface="Cambria" panose="02040503050406030204" pitchFamily="18" charset="0"/>
                <a:cs typeface="Times New Roman" panose="02020603050405020304" pitchFamily="18" charset="0"/>
              </a:rPr>
              <a:t> riferisce sulle visite compiute e sui provvedimenti da adottare al Ministero della salute e al Ministero della giustizia, informando altresì i competenti uffici regionali il magistrato di sorveglianza</a:t>
            </a:r>
            <a:r>
              <a:rPr lang="it-IT" sz="1600" dirty="0">
                <a:latin typeface="Calibri" panose="020F0502020204030204" pitchFamily="34" charset="0"/>
                <a:ea typeface="Cambria" panose="02040503050406030204" pitchFamily="18" charset="0"/>
                <a:cs typeface="Times New Roman" panose="02020603050405020304" pitchFamily="18" charset="0"/>
              </a:rPr>
              <a:t>”</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0"/>
              </a:spcAft>
              <a:buNone/>
            </a:pPr>
            <a:r>
              <a:rPr lang="it-IT" sz="1600" dirty="0">
                <a:latin typeface="Calibri" panose="020F0502020204030204" pitchFamily="34" charset="0"/>
                <a:ea typeface="Cambria" panose="02040503050406030204" pitchFamily="18" charset="0"/>
                <a:cs typeface="Cambria" panose="02040503050406030204" pitchFamily="18" charset="0"/>
              </a:rPr>
              <a:t>Si propone di modificare come di seguito:</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0"/>
              </a:spcAft>
              <a:buNone/>
            </a:pPr>
            <a:r>
              <a:rPr lang="it-IT" sz="1600" dirty="0">
                <a:latin typeface="Calibri" panose="020F0502020204030204" pitchFamily="34" charset="0"/>
                <a:ea typeface="Cambria" panose="02040503050406030204" pitchFamily="18" charset="0"/>
                <a:cs typeface="Times New Roman" panose="02020603050405020304" pitchFamily="18" charset="0"/>
              </a:rPr>
              <a:t>Articolo 2 comma a) alinea </a:t>
            </a:r>
            <a:r>
              <a:rPr lang="it-IT" sz="1600" dirty="0" smtClean="0">
                <a:latin typeface="Calibri" panose="020F0502020204030204" pitchFamily="34" charset="0"/>
                <a:ea typeface="Cambria" panose="02040503050406030204" pitchFamily="18" charset="0"/>
                <a:cs typeface="Times New Roman" panose="02020603050405020304" pitchFamily="18" charset="0"/>
              </a:rPr>
              <a:t>14:</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1000"/>
              </a:spcAft>
              <a:buNone/>
            </a:pPr>
            <a:r>
              <a:rPr lang="it-IT" sz="1600" i="1" dirty="0">
                <a:solidFill>
                  <a:srgbClr val="272B33"/>
                </a:solidFill>
                <a:latin typeface="Calibri" panose="020F0502020204030204" pitchFamily="34" charset="0"/>
                <a:ea typeface="Cambria" panose="02040503050406030204" pitchFamily="18" charset="0"/>
                <a:cs typeface="Times New Roman" panose="02020603050405020304" pitchFamily="18" charset="0"/>
              </a:rPr>
              <a:t>“</a:t>
            </a:r>
            <a:r>
              <a:rPr lang="it-IT" sz="1600" b="1" i="1" dirty="0">
                <a:solidFill>
                  <a:srgbClr val="272B33"/>
                </a:solidFill>
                <a:latin typeface="Calibri" panose="020F0502020204030204" pitchFamily="34" charset="0"/>
                <a:ea typeface="Cambria" panose="02040503050406030204" pitchFamily="18" charset="0"/>
                <a:cs typeface="Times New Roman" panose="02020603050405020304" pitchFamily="18" charset="0"/>
              </a:rPr>
              <a:t> </a:t>
            </a:r>
            <a:r>
              <a:rPr lang="it-IT" sz="1600" i="1" dirty="0">
                <a:latin typeface="Calibri" panose="020F0502020204030204" pitchFamily="34" charset="0"/>
                <a:ea typeface="Cambria" panose="02040503050406030204" pitchFamily="18" charset="0"/>
                <a:cs typeface="Times New Roman" panose="02020603050405020304" pitchFamily="18" charset="0"/>
              </a:rPr>
              <a:t>Il </a:t>
            </a:r>
            <a:r>
              <a:rPr lang="it-IT" sz="1600" i="1" dirty="0">
                <a:solidFill>
                  <a:srgbClr val="272B33"/>
                </a:solidFill>
                <a:latin typeface="Calibri" panose="020F0502020204030204" pitchFamily="34" charset="0"/>
                <a:ea typeface="Cambria" panose="02040503050406030204" pitchFamily="18" charset="0"/>
                <a:cs typeface="Times New Roman" panose="02020603050405020304" pitchFamily="18" charset="0"/>
              </a:rPr>
              <a:t>direttore generale dell’azienda unità sanitaria</a:t>
            </a:r>
            <a:r>
              <a:rPr lang="it-IT" sz="1600" i="1" dirty="0">
                <a:latin typeface="Calibri" panose="020F0502020204030204" pitchFamily="34" charset="0"/>
                <a:ea typeface="Cambria" panose="02040503050406030204" pitchFamily="18" charset="0"/>
                <a:cs typeface="Times New Roman" panose="02020603050405020304" pitchFamily="18" charset="0"/>
              </a:rPr>
              <a:t> riferisce sulle visite compiute e sui provvedimenti da adottare al Ministero della salute e al Ministero della giustizia, informando altresì i competenti uffici regionali </a:t>
            </a:r>
            <a:r>
              <a:rPr lang="it-IT" sz="1600" i="1" dirty="0">
                <a:highlight>
                  <a:srgbClr val="FFFF00"/>
                </a:highlight>
                <a:latin typeface="Calibri" panose="020F0502020204030204" pitchFamily="34" charset="0"/>
                <a:ea typeface="Cambria" panose="02040503050406030204" pitchFamily="18" charset="0"/>
                <a:cs typeface="Times New Roman" panose="02020603050405020304" pitchFamily="18" charset="0"/>
              </a:rPr>
              <a:t>e comunali, </a:t>
            </a:r>
            <a:r>
              <a:rPr lang="it-IT" sz="1600" i="1" dirty="0">
                <a:latin typeface="Calibri" panose="020F0502020204030204" pitchFamily="34" charset="0"/>
                <a:ea typeface="Cambria" panose="02040503050406030204" pitchFamily="18" charset="0"/>
                <a:cs typeface="Times New Roman" panose="02020603050405020304" pitchFamily="18" charset="0"/>
              </a:rPr>
              <a:t>il magistrato di sorveglianza </a:t>
            </a:r>
            <a:r>
              <a:rPr lang="it-IT" sz="1600" i="1" dirty="0">
                <a:highlight>
                  <a:srgbClr val="FFFF00"/>
                </a:highlight>
                <a:latin typeface="Calibri" panose="020F0502020204030204" pitchFamily="34" charset="0"/>
                <a:ea typeface="Cambria" panose="02040503050406030204" pitchFamily="18" charset="0"/>
                <a:cs typeface="Times New Roman" panose="02020603050405020304" pitchFamily="18" charset="0"/>
              </a:rPr>
              <a:t>e il garante per le persone recluse»;</a:t>
            </a:r>
            <a:r>
              <a:rPr lang="it-IT" sz="1600" i="1" dirty="0">
                <a:latin typeface="Calibri" panose="020F0502020204030204" pitchFamily="34" charset="0"/>
                <a:ea typeface="Cambria" panose="02040503050406030204" pitchFamily="18" charset="0"/>
                <a:cs typeface="Cambria" panose="02040503050406030204" pitchFamily="18" charset="0"/>
              </a:rPr>
              <a:t> </a:t>
            </a:r>
            <a:endParaRPr lang="it-IT" sz="1800" dirty="0">
              <a:effectLst/>
              <a:latin typeface="Cambria" panose="02040503050406030204" pitchFamily="18" charset="0"/>
              <a:ea typeface="Cambria" panose="02040503050406030204" pitchFamily="18" charset="0"/>
              <a:cs typeface="Cambria" panose="02040503050406030204" pitchFamily="18" charset="0"/>
            </a:endParaRPr>
          </a:p>
        </p:txBody>
      </p:sp>
    </p:spTree>
    <p:extLst>
      <p:ext uri="{BB962C8B-B14F-4D97-AF65-F5344CB8AC3E}">
        <p14:creationId xmlns:p14="http://schemas.microsoft.com/office/powerpoint/2010/main" val="39133031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387417"/>
            <a:ext cx="8229600" cy="5599497"/>
          </a:xfrm>
        </p:spPr>
        <p:txBody>
          <a:bodyPr/>
          <a:lstStyle/>
          <a:p>
            <a:pPr marL="0" indent="0">
              <a:spcAft>
                <a:spcPts val="1000"/>
              </a:spcAft>
              <a:buNone/>
            </a:pPr>
            <a:r>
              <a:rPr lang="it-IT" sz="1600" dirty="0">
                <a:latin typeface="Calibri" panose="020F0502020204030204" pitchFamily="34" charset="0"/>
                <a:ea typeface="Cambria" panose="02040503050406030204" pitchFamily="18" charset="0"/>
                <a:cs typeface="Cambria" panose="02040503050406030204" pitchFamily="18" charset="0"/>
              </a:rPr>
              <a:t>Articolo 2 comma c</a:t>
            </a:r>
            <a:r>
              <a:rPr lang="it-IT" sz="1600" dirty="0" smtClean="0">
                <a:latin typeface="Calibri" panose="020F0502020204030204" pitchFamily="34" charset="0"/>
                <a:ea typeface="Cambria" panose="02040503050406030204" pitchFamily="18" charset="0"/>
                <a:cs typeface="Cambria" panose="02040503050406030204" pitchFamily="18" charset="0"/>
              </a:rPr>
              <a:t>) </a:t>
            </a:r>
            <a:r>
              <a:rPr lang="it-IT" sz="1600" i="1" dirty="0" smtClean="0">
                <a:latin typeface="Calibri" panose="020F0502020204030204" pitchFamily="34" charset="0"/>
                <a:ea typeface="Cambria" panose="02040503050406030204" pitchFamily="18" charset="0"/>
                <a:cs typeface="Cambria" panose="02040503050406030204" pitchFamily="18" charset="0"/>
              </a:rPr>
              <a:t>“</a:t>
            </a:r>
            <a:r>
              <a:rPr lang="it-IT" sz="1600" i="1" dirty="0">
                <a:latin typeface="Calibri" panose="020F0502020204030204" pitchFamily="34" charset="0"/>
                <a:ea typeface="Cambria" panose="02040503050406030204" pitchFamily="18" charset="0"/>
                <a:cs typeface="Cambria" panose="02040503050406030204" pitchFamily="18" charset="0"/>
              </a:rPr>
              <a:t>l’articolo 65 è sostituito dal seguente articolo:</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1000"/>
              </a:spcAft>
              <a:buNone/>
            </a:pPr>
            <a:r>
              <a:rPr lang="it-IT" sz="1600" i="1" dirty="0">
                <a:latin typeface="Calibri" panose="020F0502020204030204" pitchFamily="34" charset="0"/>
                <a:ea typeface="Cambria" panose="02040503050406030204" pitchFamily="18" charset="0"/>
                <a:cs typeface="Cambria" panose="02040503050406030204" pitchFamily="18" charset="0"/>
              </a:rPr>
              <a:t>“Art.65. Sezioni per detenuti con infermità. -1. Quando non sia applicabile una misura alternativa alla detenzione che consenta un adeguato trattamento terapeutico-riabilitativo, nei confronti dei condannati a pena diminuita ai sensi degli articoli 89 e 95 del codice penale e nei confronti dei soggetti affetti da infermità psichiche sopravvenute o per i quali non sia stato possibile disporre il rinvio dell’esecuzione ai sensi dell’articolo 147, quarto comma del codice penale, le pene detentive sono eseguite in sezioni speciali finalizzate a favorire il trattamento terapeutico e il superamento delle suddette </a:t>
            </a:r>
            <a:r>
              <a:rPr lang="it-IT" sz="1600" i="1" dirty="0" smtClean="0">
                <a:latin typeface="Calibri" panose="020F0502020204030204" pitchFamily="34" charset="0"/>
                <a:ea typeface="Cambria" panose="02040503050406030204" pitchFamily="18" charset="0"/>
                <a:cs typeface="Cambria" panose="02040503050406030204" pitchFamily="18" charset="0"/>
              </a:rPr>
              <a:t>condizioni.</a:t>
            </a:r>
            <a:r>
              <a:rPr lang="it-IT" sz="1800" dirty="0" smtClean="0">
                <a:latin typeface="Cambria" panose="02040503050406030204" pitchFamily="18" charset="0"/>
                <a:ea typeface="Cambria" panose="02040503050406030204" pitchFamily="18" charset="0"/>
                <a:cs typeface="Cambria" panose="02040503050406030204" pitchFamily="18" charset="0"/>
              </a:rPr>
              <a:t> </a:t>
            </a:r>
            <a:r>
              <a:rPr lang="it-IT" sz="1600" i="1" dirty="0" smtClean="0">
                <a:latin typeface="Calibri" panose="020F0502020204030204" pitchFamily="34" charset="0"/>
                <a:ea typeface="Cambria" panose="02040503050406030204" pitchFamily="18" charset="0"/>
                <a:cs typeface="Cambria" panose="02040503050406030204" pitchFamily="18" charset="0"/>
              </a:rPr>
              <a:t>2</a:t>
            </a:r>
            <a:r>
              <a:rPr lang="it-IT" sz="1600" i="1" dirty="0">
                <a:latin typeface="Calibri" panose="020F0502020204030204" pitchFamily="34" charset="0"/>
                <a:ea typeface="Cambria" panose="02040503050406030204" pitchFamily="18" charset="0"/>
                <a:cs typeface="Cambria" panose="02040503050406030204" pitchFamily="18" charset="0"/>
              </a:rPr>
              <a:t>. Le sezioni speciali sono ad esclusiva gestione sanitaria.”</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0"/>
              </a:spcAft>
              <a:buNone/>
            </a:pPr>
            <a:r>
              <a:rPr lang="it-IT" sz="1600" dirty="0">
                <a:latin typeface="Calibri" panose="020F0502020204030204" pitchFamily="34" charset="0"/>
                <a:ea typeface="Cambria" panose="02040503050406030204" pitchFamily="18" charset="0"/>
                <a:cs typeface="Cambria" panose="02040503050406030204" pitchFamily="18" charset="0"/>
              </a:rPr>
              <a:t>Si propone di modificare come di seguito:</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spcAft>
                <a:spcPts val="1000"/>
              </a:spcAft>
              <a:buNone/>
            </a:pPr>
            <a:r>
              <a:rPr lang="it-IT" sz="1600" i="1" dirty="0" smtClean="0">
                <a:latin typeface="Calibri" panose="020F0502020204030204" pitchFamily="34" charset="0"/>
                <a:ea typeface="Cambria" panose="02040503050406030204" pitchFamily="18" charset="0"/>
                <a:cs typeface="Cambria" panose="02040503050406030204" pitchFamily="18" charset="0"/>
              </a:rPr>
              <a:t> “</a:t>
            </a:r>
            <a:r>
              <a:rPr lang="it-IT" sz="1600" i="1" dirty="0">
                <a:latin typeface="Calibri" panose="020F0502020204030204" pitchFamily="34" charset="0"/>
                <a:ea typeface="Cambria" panose="02040503050406030204" pitchFamily="18" charset="0"/>
                <a:cs typeface="Cambria" panose="02040503050406030204" pitchFamily="18" charset="0"/>
              </a:rPr>
              <a:t>Art.65. Sezioni per detenuti con infermità </a:t>
            </a:r>
            <a:r>
              <a:rPr lang="it-IT" sz="1600" i="1" dirty="0">
                <a:highlight>
                  <a:srgbClr val="FFFF00"/>
                </a:highlight>
                <a:latin typeface="Calibri" panose="020F0502020204030204" pitchFamily="34" charset="0"/>
                <a:ea typeface="Cambria" panose="02040503050406030204" pitchFamily="18" charset="0"/>
                <a:cs typeface="Cambria" panose="02040503050406030204" pitchFamily="18" charset="0"/>
              </a:rPr>
              <a:t>psichica</a:t>
            </a:r>
            <a:r>
              <a:rPr lang="it-IT" sz="1600" i="1" dirty="0">
                <a:latin typeface="Calibri" panose="020F0502020204030204" pitchFamily="34" charset="0"/>
                <a:ea typeface="Cambria" panose="02040503050406030204" pitchFamily="18" charset="0"/>
                <a:cs typeface="Cambria" panose="02040503050406030204" pitchFamily="18" charset="0"/>
              </a:rPr>
              <a:t>. -1. Quando non sia applicabile una misura alternativa alla detenzione che consenta un adeguato trattamento terapeutico-riabilitativo, nei confronti dei condannati a pena diminuita ai sensi degli articoli 89 e 95 del codice penale e nei confronti dei soggetti affetti da infermità psichiche sopravvenute o per i quali non sia stato possibile disporre il rinvio dell’esecuzione ai sensi dell’articolo 147, quarto comma del codice penale, le pene detentive sono eseguite in sezioni speciali finalizzate a favorire il trattamento terapeutico e il superamento delle suddette condizioni.</a:t>
            </a:r>
            <a:r>
              <a:rPr lang="it-IT" sz="1600" b="1" i="1" dirty="0">
                <a:solidFill>
                  <a:srgbClr val="000000"/>
                </a:solidFill>
                <a:latin typeface="Calibri" panose="020F0502020204030204" pitchFamily="34" charset="0"/>
                <a:ea typeface="Calibri" panose="020F0502020204030204" pitchFamily="34" charset="0"/>
                <a:cs typeface="Times New Roman" panose="02020603050405020304" pitchFamily="18" charset="0"/>
              </a:rPr>
              <a:t> </a:t>
            </a:r>
            <a:endParaRPr lang="it-IT" sz="1800" dirty="0">
              <a:latin typeface="Cambria" panose="02040503050406030204" pitchFamily="18" charset="0"/>
              <a:ea typeface="Cambria" panose="02040503050406030204" pitchFamily="18" charset="0"/>
              <a:cs typeface="Cambria" panose="02040503050406030204" pitchFamily="18" charset="0"/>
            </a:endParaRPr>
          </a:p>
        </p:txBody>
      </p:sp>
    </p:spTree>
    <p:extLst>
      <p:ext uri="{BB962C8B-B14F-4D97-AF65-F5344CB8AC3E}">
        <p14:creationId xmlns:p14="http://schemas.microsoft.com/office/powerpoint/2010/main" val="398381935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387417"/>
            <a:ext cx="8229600" cy="5599497"/>
          </a:xfrm>
        </p:spPr>
        <p:txBody>
          <a:bodyPr/>
          <a:lstStyle/>
          <a:p>
            <a:pPr marL="0" lvl="0" indent="0" algn="just">
              <a:buNone/>
            </a:pPr>
            <a:r>
              <a:rPr lang="it-IT" sz="1600" i="1" dirty="0">
                <a:solidFill>
                  <a:prstClr val="black"/>
                </a:solidFill>
                <a:highlight>
                  <a:srgbClr val="FFFF00"/>
                </a:highlight>
                <a:latin typeface="Calibri" panose="020F0502020204030204" pitchFamily="34" charset="0"/>
                <a:ea typeface="Cambria" panose="02040503050406030204" pitchFamily="18" charset="0"/>
                <a:cs typeface="Cambria" panose="02040503050406030204" pitchFamily="18" charset="0"/>
              </a:rPr>
              <a:t>Art.65bis. Sezioni per trattamenti riabilitativi per infermità fisiche</a:t>
            </a:r>
            <a:endParaRPr lang="it-IT" sz="1800" dirty="0">
              <a:solidFill>
                <a:prstClr val="black"/>
              </a:solidFill>
              <a:latin typeface="Cambria" panose="02040503050406030204" pitchFamily="18" charset="0"/>
              <a:ea typeface="Cambria" panose="02040503050406030204" pitchFamily="18" charset="0"/>
              <a:cs typeface="Cambria" panose="02040503050406030204" pitchFamily="18" charset="0"/>
            </a:endParaRPr>
          </a:p>
          <a:p>
            <a:pPr marL="0" lvl="0" indent="0" algn="just">
              <a:buNone/>
            </a:pPr>
            <a:r>
              <a:rPr lang="it-IT" sz="1600" dirty="0">
                <a:solidFill>
                  <a:prstClr val="black"/>
                </a:solidFill>
                <a:highlight>
                  <a:srgbClr val="FFFF00"/>
                </a:highlight>
                <a:latin typeface="Calibri" panose="020F0502020204030204" pitchFamily="34" charset="0"/>
                <a:ea typeface="Cambria" panose="02040503050406030204" pitchFamily="18" charset="0"/>
                <a:cs typeface="Cambria" panose="02040503050406030204" pitchFamily="18" charset="0"/>
              </a:rPr>
              <a:t>“</a:t>
            </a:r>
            <a:r>
              <a:rPr lang="it-IT" sz="1600" i="1" dirty="0">
                <a:solidFill>
                  <a:prstClr val="black"/>
                </a:solidFill>
                <a:highlight>
                  <a:srgbClr val="FFFF00"/>
                </a:highlight>
                <a:latin typeface="Calibri" panose="020F0502020204030204" pitchFamily="34" charset="0"/>
                <a:ea typeface="Cambria" panose="02040503050406030204" pitchFamily="18" charset="0"/>
                <a:cs typeface="Cambria" panose="02040503050406030204" pitchFamily="18" charset="0"/>
              </a:rPr>
              <a:t>Per i soggetti con infermità fisiche</a:t>
            </a:r>
            <a:r>
              <a:rPr lang="it-IT" sz="1600" dirty="0">
                <a:solidFill>
                  <a:prstClr val="black"/>
                </a:solidFill>
                <a:highlight>
                  <a:srgbClr val="FFFF00"/>
                </a:highlight>
                <a:latin typeface="Calibri" panose="020F0502020204030204" pitchFamily="34" charset="0"/>
                <a:ea typeface="Cambria" panose="02040503050406030204" pitchFamily="18" charset="0"/>
                <a:cs typeface="Cambria" panose="02040503050406030204" pitchFamily="18" charset="0"/>
              </a:rPr>
              <a:t> </a:t>
            </a:r>
            <a:r>
              <a:rPr lang="it-IT" sz="1600" b="1" i="1" dirty="0">
                <a:solidFill>
                  <a:prstClr val="black"/>
                </a:solidFill>
                <a:highlight>
                  <a:srgbClr val="FFFF00"/>
                </a:highlight>
                <a:latin typeface="Calibri" panose="020F0502020204030204" pitchFamily="34" charset="0"/>
                <a:ea typeface="Cambria" panose="02040503050406030204" pitchFamily="18" charset="0"/>
                <a:cs typeface="Cambria" panose="02040503050406030204" pitchFamily="18" charset="0"/>
              </a:rPr>
              <a:t>che hanno necessità di trattamenti riabilitativi</a:t>
            </a:r>
            <a:r>
              <a:rPr lang="it-IT" sz="1600" i="1" dirty="0">
                <a:solidFill>
                  <a:prstClr val="black"/>
                </a:solidFill>
                <a:highlight>
                  <a:srgbClr val="FFFF00"/>
                </a:highlight>
                <a:latin typeface="Calibri" panose="020F0502020204030204" pitchFamily="34" charset="0"/>
                <a:ea typeface="Cambria" panose="02040503050406030204" pitchFamily="18" charset="0"/>
                <a:cs typeface="Cambria" panose="02040503050406030204" pitchFamily="18" charset="0"/>
              </a:rPr>
              <a:t> vengono attrezzati appositi spazi ambulatoriali per gli idonei trattamenti in apposite sezioni in almeno un istituto di pena per regione</a:t>
            </a:r>
            <a:r>
              <a:rPr lang="it-IT" sz="1600" i="1" strike="sngStrike" dirty="0">
                <a:solidFill>
                  <a:prstClr val="black"/>
                </a:solidFill>
                <a:highlight>
                  <a:srgbClr val="FFFF00"/>
                </a:highlight>
                <a:latin typeface="Calibri" panose="020F0502020204030204" pitchFamily="34" charset="0"/>
                <a:ea typeface="Cambria" panose="02040503050406030204" pitchFamily="18" charset="0"/>
                <a:cs typeface="Cambria" panose="02040503050406030204" pitchFamily="18" charset="0"/>
              </a:rPr>
              <a:t>.”</a:t>
            </a:r>
            <a:endParaRPr lang="it-IT" sz="1800" dirty="0">
              <a:solidFill>
                <a:prstClr val="black"/>
              </a:solidFill>
              <a:latin typeface="Cambria" panose="02040503050406030204" pitchFamily="18" charset="0"/>
              <a:ea typeface="Cambria" panose="02040503050406030204" pitchFamily="18" charset="0"/>
              <a:cs typeface="Cambria" panose="02040503050406030204" pitchFamily="18" charset="0"/>
            </a:endParaRPr>
          </a:p>
          <a:p>
            <a:pPr marL="0" lvl="0" indent="0" algn="just">
              <a:spcAft>
                <a:spcPts val="1000"/>
              </a:spcAft>
              <a:buNone/>
            </a:pPr>
            <a:r>
              <a:rPr lang="it-IT" sz="1600" i="1" dirty="0">
                <a:solidFill>
                  <a:prstClr val="black"/>
                </a:solidFill>
                <a:highlight>
                  <a:srgbClr val="FFFF00"/>
                </a:highlight>
                <a:latin typeface="Calibri" panose="020F0502020204030204" pitchFamily="34" charset="0"/>
                <a:ea typeface="Cambria" panose="02040503050406030204" pitchFamily="18" charset="0"/>
                <a:cs typeface="Cambria" panose="02040503050406030204" pitchFamily="18" charset="0"/>
              </a:rPr>
              <a:t>La regolamentazione dell’organizzazione e delle procedure di ingresso e dimissione relativa alle sezioni di cui al presente articolo avverrà con successivi decreti attuativi, in accordo con le Regioni e PA.</a:t>
            </a:r>
            <a:r>
              <a:rPr lang="it-IT" sz="1600" i="1" dirty="0">
                <a:solidFill>
                  <a:prstClr val="black"/>
                </a:solidFill>
                <a:latin typeface="Calibri" panose="020F0502020204030204" pitchFamily="34" charset="0"/>
                <a:ea typeface="Cambria" panose="02040503050406030204" pitchFamily="18" charset="0"/>
                <a:cs typeface="Cambria" panose="02040503050406030204" pitchFamily="18" charset="0"/>
              </a:rPr>
              <a:t> </a:t>
            </a:r>
            <a:endParaRPr lang="it-IT" sz="1800" dirty="0">
              <a:solidFill>
                <a:prstClr val="black"/>
              </a:solidFill>
              <a:latin typeface="Cambria" panose="02040503050406030204" pitchFamily="18" charset="0"/>
              <a:ea typeface="Cambria" panose="02040503050406030204" pitchFamily="18" charset="0"/>
              <a:cs typeface="Cambria" panose="02040503050406030204" pitchFamily="18" charset="0"/>
            </a:endParaRPr>
          </a:p>
          <a:p>
            <a:pPr marL="0" lvl="0" indent="0">
              <a:spcAft>
                <a:spcPts val="1000"/>
              </a:spcAft>
              <a:buNone/>
            </a:pPr>
            <a:r>
              <a:rPr lang="it-IT" sz="1600" i="1" strike="sngStrike" dirty="0">
                <a:solidFill>
                  <a:prstClr val="black"/>
                </a:solidFill>
                <a:latin typeface="Calibri" panose="020F0502020204030204" pitchFamily="34" charset="0"/>
                <a:ea typeface="Cambria" panose="02040503050406030204" pitchFamily="18" charset="0"/>
                <a:cs typeface="Cambria" panose="02040503050406030204" pitchFamily="18" charset="0"/>
              </a:rPr>
              <a:t>2. Le sezioni speciali sono ad esclusiva gestione sanitaria.”</a:t>
            </a:r>
            <a:endParaRPr lang="it-IT" sz="1800" dirty="0">
              <a:solidFill>
                <a:prstClr val="black"/>
              </a:solidFill>
              <a:latin typeface="Cambria" panose="02040503050406030204" pitchFamily="18" charset="0"/>
              <a:ea typeface="Cambria" panose="02040503050406030204" pitchFamily="18" charset="0"/>
              <a:cs typeface="Cambria" panose="02040503050406030204" pitchFamily="18" charset="0"/>
            </a:endParaRPr>
          </a:p>
          <a:p>
            <a:pPr marL="0" lvl="0" indent="0" algn="just">
              <a:buNone/>
            </a:pPr>
            <a:r>
              <a:rPr lang="it-IT" sz="1600" b="1" dirty="0">
                <a:solidFill>
                  <a:srgbClr val="8496B0"/>
                </a:solidFill>
                <a:highlight>
                  <a:srgbClr val="FFFF00"/>
                </a:highlight>
                <a:latin typeface="Calibri" panose="020F0502020204030204" pitchFamily="34" charset="0"/>
                <a:ea typeface="Cambria" panose="02040503050406030204" pitchFamily="18" charset="0"/>
                <a:cs typeface="Times New Roman" panose="02020603050405020304" pitchFamily="18" charset="0"/>
              </a:rPr>
              <a:t>3</a:t>
            </a:r>
            <a:r>
              <a:rPr lang="it-IT" sz="1600" dirty="0">
                <a:solidFill>
                  <a:prstClr val="black"/>
                </a:solidFill>
                <a:highlight>
                  <a:srgbClr val="FFFF00"/>
                </a:highlight>
                <a:latin typeface="Calibri" panose="020F0502020204030204" pitchFamily="34" charset="0"/>
                <a:ea typeface="Cambria" panose="02040503050406030204" pitchFamily="18" charset="0"/>
                <a:cs typeface="Times New Roman" panose="02020603050405020304" pitchFamily="18" charset="0"/>
              </a:rPr>
              <a:t>-</a:t>
            </a:r>
            <a:r>
              <a:rPr lang="it-IT" sz="1600" i="1" dirty="0">
                <a:solidFill>
                  <a:prstClr val="black"/>
                </a:solidFill>
                <a:highlight>
                  <a:srgbClr val="FFFF00"/>
                </a:highlight>
                <a:latin typeface="Calibri" panose="020F0502020204030204" pitchFamily="34" charset="0"/>
                <a:ea typeface="Cambria" panose="02040503050406030204" pitchFamily="18" charset="0"/>
                <a:cs typeface="Times New Roman" panose="02020603050405020304" pitchFamily="18" charset="0"/>
              </a:rPr>
              <a:t>bis. I soggetti di cui all’art.65 sono assegnati alle sezioni speciali degli Istituti penitenziari della regione di residenza, nel rispetto del principio della territorialità dell’esecuzione della pena e dell’assistenza sanitaria, in modo da favore l’integrazione tra interno ed esterno nella presa in carico psichiatrica</a:t>
            </a:r>
            <a:r>
              <a:rPr lang="it-IT" sz="1600" dirty="0">
                <a:solidFill>
                  <a:prstClr val="black"/>
                </a:solidFill>
                <a:highlight>
                  <a:srgbClr val="00FF00"/>
                </a:highlight>
                <a:latin typeface="Calibri" panose="020F0502020204030204" pitchFamily="34" charset="0"/>
                <a:ea typeface="Cambria" panose="02040503050406030204" pitchFamily="18" charset="0"/>
                <a:cs typeface="Times New Roman" panose="02020603050405020304" pitchFamily="18" charset="0"/>
              </a:rPr>
              <a:t>.</a:t>
            </a:r>
            <a:endParaRPr lang="it-IT" sz="1800" dirty="0">
              <a:solidFill>
                <a:prstClr val="black"/>
              </a:solidFill>
              <a:latin typeface="Cambria" panose="02040503050406030204" pitchFamily="18" charset="0"/>
              <a:ea typeface="Cambria" panose="02040503050406030204" pitchFamily="18" charset="0"/>
              <a:cs typeface="Cambria" panose="02040503050406030204" pitchFamily="18" charset="0"/>
            </a:endParaRPr>
          </a:p>
        </p:txBody>
      </p:sp>
    </p:spTree>
    <p:extLst>
      <p:ext uri="{BB962C8B-B14F-4D97-AF65-F5344CB8AC3E}">
        <p14:creationId xmlns:p14="http://schemas.microsoft.com/office/powerpoint/2010/main" val="410197645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387417"/>
            <a:ext cx="8229600" cy="5599497"/>
          </a:xfrm>
        </p:spPr>
        <p:txBody>
          <a:bodyPr/>
          <a:lstStyle/>
          <a:p>
            <a:pPr marL="0" indent="0">
              <a:buNone/>
            </a:pPr>
            <a:r>
              <a:rPr lang="it-IT" sz="1600" dirty="0"/>
              <a:t>Art. 4 comma 2 alinea b)</a:t>
            </a:r>
          </a:p>
          <a:p>
            <a:pPr marL="0" indent="0">
              <a:buNone/>
            </a:pPr>
            <a:r>
              <a:rPr lang="it-IT" sz="1600" i="1" dirty="0"/>
              <a:t>Al comma 2 , lettera d), dopo le parole “disagio psichico e” sono inserite le seguenti parole: “della marginalità”.</a:t>
            </a:r>
            <a:endParaRPr lang="it-IT" sz="1600" dirty="0"/>
          </a:p>
          <a:p>
            <a:pPr marL="0" indent="0">
              <a:buNone/>
            </a:pPr>
            <a:r>
              <a:rPr lang="it-IT" sz="1600" dirty="0"/>
              <a:t>Si propone la seguente modifica:</a:t>
            </a:r>
          </a:p>
          <a:p>
            <a:pPr marL="0" indent="0">
              <a:buNone/>
            </a:pPr>
            <a:r>
              <a:rPr lang="it-IT" sz="1600" i="1" strike="sngStrike" dirty="0"/>
              <a:t>Al comma 2 , lettera d), dopo le parole “disagio psichico e” sono inserite le seguenti parole: “della marginalità”.</a:t>
            </a:r>
            <a:endParaRPr lang="it-IT" sz="1600" dirty="0"/>
          </a:p>
          <a:p>
            <a:pPr marL="0" indent="0">
              <a:buNone/>
            </a:pPr>
            <a:r>
              <a:rPr lang="it-IT" sz="1600" dirty="0"/>
              <a:t>--------------------------------------------</a:t>
            </a:r>
          </a:p>
          <a:p>
            <a:pPr marL="0" indent="0">
              <a:buNone/>
            </a:pPr>
            <a:r>
              <a:rPr lang="it-IT" sz="1600" dirty="0"/>
              <a:t>Art. 9 comma 4 pagina 11 del testo</a:t>
            </a:r>
          </a:p>
          <a:p>
            <a:pPr marL="0" indent="0">
              <a:buNone/>
            </a:pPr>
            <a:r>
              <a:rPr lang="it-IT" sz="1600" dirty="0"/>
              <a:t>“</a:t>
            </a:r>
            <a:r>
              <a:rPr lang="it-IT" sz="1600" i="1" dirty="0"/>
              <a:t>Il comma 3-bis è sostituito dal seguente comma : “3-bis. Ai fini dell’affidamento in prova, il condannato che non disponga di una propria abitazione o di altro luogo di privata dimora, può accedere a un luogo pubblico di cura, assistenza o accoglienza ovvero a un luogo di dimora sociale appositamente destinato all’esecuzione extracarceraria della pena detentiva, nella disponibilità di enti pubblici o convenzionati</a:t>
            </a:r>
            <a:r>
              <a:rPr lang="it-IT" sz="1600" dirty="0"/>
              <a:t>”</a:t>
            </a:r>
          </a:p>
          <a:p>
            <a:pPr marL="0" indent="0">
              <a:buNone/>
            </a:pPr>
            <a:r>
              <a:rPr lang="it-IT" sz="1600" dirty="0"/>
              <a:t> </a:t>
            </a:r>
          </a:p>
          <a:p>
            <a:pPr marL="0" indent="0">
              <a:buNone/>
            </a:pPr>
            <a:r>
              <a:rPr lang="it-IT" sz="1600" dirty="0"/>
              <a:t>Si propone la seguente modifica:</a:t>
            </a:r>
          </a:p>
          <a:p>
            <a:pPr marL="0" indent="0">
              <a:buNone/>
            </a:pPr>
            <a:r>
              <a:rPr lang="it-IT" sz="1600" dirty="0"/>
              <a:t>Art. 9 comma 4</a:t>
            </a:r>
          </a:p>
          <a:p>
            <a:pPr marL="0" indent="0">
              <a:buNone/>
            </a:pPr>
            <a:r>
              <a:rPr lang="it-IT" sz="1600" dirty="0"/>
              <a:t>“</a:t>
            </a:r>
            <a:r>
              <a:rPr lang="it-IT" sz="1600" i="1" dirty="0"/>
              <a:t>Il comma 3-bis è sostituito dal seguente comma : “3-bis. Ai fini dell’affidamento in prova, il condannato che non disponga di una propria abitazione o di altro luogo di privata dimora, può accedere a un luogo pubblico di </a:t>
            </a:r>
            <a:r>
              <a:rPr lang="it-IT" sz="1600" i="1" strike="sngStrike" dirty="0"/>
              <a:t>cura, assistenza o</a:t>
            </a:r>
            <a:r>
              <a:rPr lang="it-IT" sz="1600" i="1" dirty="0"/>
              <a:t> accoglienza ovvero a un luogo di dimora sociale appositamente destinato all’esecuzione extracarceraria della pena detentiva, nella disponibilità di enti pubblici o convenzionati</a:t>
            </a:r>
            <a:r>
              <a:rPr lang="it-IT" sz="1600" dirty="0"/>
              <a:t>”</a:t>
            </a:r>
          </a:p>
        </p:txBody>
      </p:sp>
    </p:spTree>
    <p:extLst>
      <p:ext uri="{BB962C8B-B14F-4D97-AF65-F5344CB8AC3E}">
        <p14:creationId xmlns:p14="http://schemas.microsoft.com/office/powerpoint/2010/main" val="19512556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387417"/>
            <a:ext cx="8229600" cy="5599497"/>
          </a:xfrm>
        </p:spPr>
        <p:txBody>
          <a:bodyPr/>
          <a:lstStyle/>
          <a:p>
            <a:pPr marL="0" indent="0">
              <a:spcAft>
                <a:spcPts val="1000"/>
              </a:spcAft>
              <a:buNone/>
            </a:pPr>
            <a:r>
              <a:rPr lang="it-IT" sz="1600" dirty="0">
                <a:latin typeface="Calibri" panose="020F0502020204030204" pitchFamily="34" charset="0"/>
                <a:ea typeface="Cambria" panose="02040503050406030204" pitchFamily="18" charset="0"/>
                <a:cs typeface="Cambria" panose="02040503050406030204" pitchFamily="18" charset="0"/>
              </a:rPr>
              <a:t>Si propone la seguente modifica:</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1000"/>
              </a:spcAft>
              <a:buNone/>
            </a:pPr>
            <a:r>
              <a:rPr lang="en-US" sz="1600" i="1" dirty="0">
                <a:solidFill>
                  <a:srgbClr val="000000"/>
                </a:solidFill>
                <a:latin typeface="Calibri" panose="020F0502020204030204" pitchFamily="34" charset="0"/>
                <a:ea typeface="Cambria" panose="02040503050406030204" pitchFamily="18" charset="0"/>
                <a:cs typeface="Times New Roman" panose="02020603050405020304" pitchFamily="18" charset="0"/>
              </a:rPr>
              <a:t>Art. 47-septies. </a:t>
            </a:r>
            <a:r>
              <a:rPr lang="it-IT" sz="1600" i="1" dirty="0">
                <a:solidFill>
                  <a:srgbClr val="000000"/>
                </a:solidFill>
                <a:latin typeface="Calibri" panose="020F0502020204030204" pitchFamily="34" charset="0"/>
                <a:ea typeface="Cambria" panose="02040503050406030204" pitchFamily="18" charset="0"/>
                <a:cs typeface="Times New Roman" panose="02020603050405020304" pitchFamily="18" charset="0"/>
              </a:rPr>
              <a:t>Affidamento in prova di condannati con infermità psichica  </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Aft>
                <a:spcPts val="1000"/>
              </a:spcAft>
              <a:buNone/>
            </a:pPr>
            <a:r>
              <a:rPr lang="it-IT" sz="1600" i="1" dirty="0">
                <a:solidFill>
                  <a:srgbClr val="000000"/>
                </a:solidFill>
                <a:latin typeface="Calibri" panose="020F0502020204030204" pitchFamily="34" charset="0"/>
                <a:ea typeface="Cambria" panose="02040503050406030204" pitchFamily="18" charset="0"/>
                <a:cs typeface="Times New Roman" panose="02020603050405020304" pitchFamily="18" charset="0"/>
              </a:rPr>
              <a:t>1. Se la pena detentiva deve essere eseguita nei confronti di persona condannata a pena diminuita ai sensi degli articoli 89 e 95 del codice penale o nei casi di grave infermità psichica, ai sensi dell’articolo 147, comma 1, numero 2, del codice penale, l’interessato può chiedere in ogni momento di essere affidato in prova ai sensi delle disposizioni di questo articolo per proseguire o intraprendere un programma terapeutico e di assistenza psichiatrica in libertà concordato con il dipartimento di salute mentale  dell’azienda unità sanitaria locale </a:t>
            </a:r>
            <a:r>
              <a:rPr lang="it-IT" sz="1600" i="1" dirty="0">
                <a:solidFill>
                  <a:srgbClr val="000000"/>
                </a:solidFill>
                <a:highlight>
                  <a:srgbClr val="FFFF00"/>
                </a:highlight>
                <a:latin typeface="Calibri" panose="020F0502020204030204" pitchFamily="34" charset="0"/>
                <a:ea typeface="Cambria" panose="02040503050406030204" pitchFamily="18" charset="0"/>
                <a:cs typeface="Times New Roman" panose="02020603050405020304" pitchFamily="18" charset="0"/>
              </a:rPr>
              <a:t>realizzabile anche in</a:t>
            </a:r>
            <a:r>
              <a:rPr lang="it-IT" sz="1600" i="1" dirty="0">
                <a:solidFill>
                  <a:srgbClr val="000000"/>
                </a:solidFill>
                <a:latin typeface="Calibri" panose="020F0502020204030204" pitchFamily="34" charset="0"/>
                <a:ea typeface="Cambria" panose="02040503050406030204" pitchFamily="18" charset="0"/>
                <a:cs typeface="Times New Roman" panose="02020603050405020304" pitchFamily="18" charset="0"/>
              </a:rPr>
              <a:t> </a:t>
            </a:r>
            <a:r>
              <a:rPr lang="it-IT" sz="1600" i="1" strike="dblStrike" dirty="0">
                <a:solidFill>
                  <a:srgbClr val="000000"/>
                </a:solidFill>
                <a:latin typeface="Calibri" panose="020F0502020204030204" pitchFamily="34" charset="0"/>
                <a:ea typeface="Cambria" panose="02040503050406030204" pitchFamily="18" charset="0"/>
                <a:cs typeface="Times New Roman" panose="02020603050405020304" pitchFamily="18" charset="0"/>
              </a:rPr>
              <a:t>o con</a:t>
            </a:r>
            <a:r>
              <a:rPr lang="it-IT" sz="1600" i="1" dirty="0">
                <a:solidFill>
                  <a:srgbClr val="000000"/>
                </a:solidFill>
                <a:latin typeface="Calibri" panose="020F0502020204030204" pitchFamily="34" charset="0"/>
                <a:ea typeface="Cambria" panose="02040503050406030204" pitchFamily="18" charset="0"/>
                <a:cs typeface="Times New Roman" panose="02020603050405020304" pitchFamily="18" charset="0"/>
              </a:rPr>
              <a:t> una struttura privata accreditata. L'affidamento in prova può essere concesso solo quando deve essere espiata una pena detentiva, anche residua e congiunta a pena pecuniaria, non superiore a sei anni o a quattro anni se relativa a reato di cui all’articolo 4–bis, comma 1. Affinché il trattamento sia eseguito a carico del servizio sanitario nazionale la struttura interessata deve essere in possesso dell’accreditamento istituzionale di cui all’articolo 8-quater del decreto legislativo 30 dicembre 1992, n. 502, e successive modificazioni, ed aver stipulato gli accordi contrattuali di cui all’articolo 8-quinquies del citato decreto legislativo.</a:t>
            </a:r>
            <a:endParaRPr lang="it-IT" sz="1800" dirty="0">
              <a:effectLst/>
              <a:latin typeface="Cambria" panose="02040503050406030204" pitchFamily="18" charset="0"/>
              <a:ea typeface="Cambria" panose="02040503050406030204" pitchFamily="18" charset="0"/>
              <a:cs typeface="Cambria" panose="02040503050406030204" pitchFamily="18" charset="0"/>
            </a:endParaRPr>
          </a:p>
        </p:txBody>
      </p:sp>
    </p:spTree>
    <p:extLst>
      <p:ext uri="{BB962C8B-B14F-4D97-AF65-F5344CB8AC3E}">
        <p14:creationId xmlns:p14="http://schemas.microsoft.com/office/powerpoint/2010/main" val="309040539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387417"/>
            <a:ext cx="8229600" cy="5599497"/>
          </a:xfrm>
        </p:spPr>
        <p:txBody>
          <a:bodyPr/>
          <a:lstStyle/>
          <a:p>
            <a:pPr marL="0" indent="0" algn="just">
              <a:spcBef>
                <a:spcPts val="0"/>
              </a:spcBef>
              <a:spcAft>
                <a:spcPts val="600"/>
              </a:spcAft>
              <a:buNone/>
            </a:pPr>
            <a:r>
              <a:rPr lang="it-IT" sz="1600" dirty="0">
                <a:latin typeface="Calibri" panose="020F0502020204030204" pitchFamily="34" charset="0"/>
                <a:ea typeface="Cambria" panose="02040503050406030204" pitchFamily="18" charset="0"/>
                <a:cs typeface="Cambria" panose="02040503050406030204" pitchFamily="18" charset="0"/>
              </a:rPr>
              <a:t>Art. 14 comma b) alinea 2 (pagina12 del testo)</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Bef>
                <a:spcPts val="0"/>
              </a:spcBef>
              <a:spcAft>
                <a:spcPts val="600"/>
              </a:spcAft>
              <a:buNone/>
            </a:pPr>
            <a:r>
              <a:rPr lang="it-IT" sz="1600" dirty="0">
                <a:latin typeface="Calibri" panose="020F0502020204030204" pitchFamily="34" charset="0"/>
                <a:ea typeface="Cambria" panose="02040503050406030204" pitchFamily="18" charset="0"/>
                <a:cs typeface="Cambria" panose="02040503050406030204" pitchFamily="18" charset="0"/>
              </a:rPr>
              <a:t>“</a:t>
            </a:r>
            <a:r>
              <a:rPr lang="it-IT" sz="1600" i="1" dirty="0">
                <a:latin typeface="Calibri" panose="020F0502020204030204" pitchFamily="34" charset="0"/>
                <a:ea typeface="Cambria" panose="02040503050406030204" pitchFamily="18" charset="0"/>
                <a:cs typeface="Cambria" panose="02040503050406030204" pitchFamily="18" charset="0"/>
              </a:rPr>
              <a:t>All’istanza è allegata, a pena di inammissibilità certificazione rilasciata dal Dipartimento di Salute mentale attestante le condizioni di salute del soggetto e il programma terapeutico e di assistenza psichiatrica.”</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Bef>
                <a:spcPts val="0"/>
              </a:spcBef>
              <a:spcAft>
                <a:spcPts val="600"/>
              </a:spcAft>
              <a:buNone/>
            </a:pPr>
            <a:r>
              <a:rPr lang="it-IT" sz="1600" dirty="0">
                <a:latin typeface="Calibri" panose="020F0502020204030204" pitchFamily="34" charset="0"/>
                <a:ea typeface="Cambria" panose="02040503050406030204" pitchFamily="18" charset="0"/>
                <a:cs typeface="Cambria" panose="02040503050406030204" pitchFamily="18" charset="0"/>
              </a:rPr>
              <a:t>Si propone la seguente modifica:</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0" indent="0" algn="just">
              <a:spcBef>
                <a:spcPts val="0"/>
              </a:spcBef>
              <a:spcAft>
                <a:spcPts val="600"/>
              </a:spcAft>
              <a:buNone/>
            </a:pPr>
            <a:r>
              <a:rPr lang="it-IT" sz="1600" i="1" dirty="0" smtClean="0">
                <a:latin typeface="Calibri" panose="020F0502020204030204" pitchFamily="34" charset="0"/>
                <a:ea typeface="Cambria" panose="02040503050406030204" pitchFamily="18" charset="0"/>
                <a:cs typeface="Cambria" panose="02040503050406030204" pitchFamily="18" charset="0"/>
              </a:rPr>
              <a:t>All’istanza </a:t>
            </a:r>
            <a:r>
              <a:rPr lang="it-IT" sz="1600" i="1" dirty="0">
                <a:latin typeface="Calibri" panose="020F0502020204030204" pitchFamily="34" charset="0"/>
                <a:ea typeface="Cambria" panose="02040503050406030204" pitchFamily="18" charset="0"/>
                <a:cs typeface="Cambria" panose="02040503050406030204" pitchFamily="18" charset="0"/>
              </a:rPr>
              <a:t>è allegata, a pena di inammissibilità certificazione rilasciata dal Dipartimento di Salute mentale attestante </a:t>
            </a:r>
            <a:r>
              <a:rPr lang="it-IT" sz="1600" i="1" dirty="0">
                <a:highlight>
                  <a:srgbClr val="FFFF00"/>
                </a:highlight>
                <a:latin typeface="Calibri" panose="020F0502020204030204" pitchFamily="34" charset="0"/>
                <a:ea typeface="Cambria" panose="02040503050406030204" pitchFamily="18" charset="0"/>
                <a:cs typeface="Cambria" panose="02040503050406030204" pitchFamily="18" charset="0"/>
              </a:rPr>
              <a:t>la diagnosi</a:t>
            </a:r>
            <a:r>
              <a:rPr lang="it-IT" sz="1600" i="1" dirty="0">
                <a:latin typeface="Calibri" panose="020F0502020204030204" pitchFamily="34" charset="0"/>
                <a:ea typeface="Cambria" panose="02040503050406030204" pitchFamily="18" charset="0"/>
                <a:cs typeface="Cambria" panose="02040503050406030204" pitchFamily="18" charset="0"/>
              </a:rPr>
              <a:t>  </a:t>
            </a:r>
            <a:r>
              <a:rPr lang="it-IT" sz="1600" i="1" strike="sngStrike" dirty="0">
                <a:latin typeface="Calibri" panose="020F0502020204030204" pitchFamily="34" charset="0"/>
                <a:ea typeface="Cambria" panose="02040503050406030204" pitchFamily="18" charset="0"/>
                <a:cs typeface="Cambria" panose="02040503050406030204" pitchFamily="18" charset="0"/>
              </a:rPr>
              <a:t>le condizioni di salute del soggetto</a:t>
            </a:r>
            <a:r>
              <a:rPr lang="it-IT" sz="1600" i="1" dirty="0">
                <a:latin typeface="Calibri" panose="020F0502020204030204" pitchFamily="34" charset="0"/>
                <a:ea typeface="Cambria" panose="02040503050406030204" pitchFamily="18" charset="0"/>
                <a:cs typeface="Cambria" panose="02040503050406030204" pitchFamily="18" charset="0"/>
              </a:rPr>
              <a:t> e </a:t>
            </a:r>
            <a:r>
              <a:rPr lang="it-IT" sz="1600" i="1" dirty="0">
                <a:highlight>
                  <a:srgbClr val="FFFF00"/>
                </a:highlight>
                <a:latin typeface="Calibri" panose="020F0502020204030204" pitchFamily="34" charset="0"/>
                <a:ea typeface="Cambria" panose="02040503050406030204" pitchFamily="18" charset="0"/>
                <a:cs typeface="Cambria" panose="02040503050406030204" pitchFamily="18" charset="0"/>
              </a:rPr>
              <a:t>l’idoneità del</a:t>
            </a:r>
            <a:r>
              <a:rPr lang="it-IT" sz="1600" i="1" dirty="0">
                <a:latin typeface="Calibri" panose="020F0502020204030204" pitchFamily="34" charset="0"/>
                <a:ea typeface="Cambria" panose="02040503050406030204" pitchFamily="18" charset="0"/>
                <a:cs typeface="Cambria" panose="02040503050406030204" pitchFamily="18" charset="0"/>
              </a:rPr>
              <a:t> programma terapeutico-riabilitativo individuale </a:t>
            </a:r>
            <a:r>
              <a:rPr lang="it-IT" sz="1600" i="1" strike="sngStrike" dirty="0">
                <a:latin typeface="Calibri" panose="020F0502020204030204" pitchFamily="34" charset="0"/>
                <a:ea typeface="Cambria" panose="02040503050406030204" pitchFamily="18" charset="0"/>
                <a:cs typeface="Cambria" panose="02040503050406030204" pitchFamily="18" charset="0"/>
              </a:rPr>
              <a:t>e di assistenza psichiatrica</a:t>
            </a:r>
            <a:r>
              <a:rPr lang="it-IT" sz="1600" i="1" dirty="0">
                <a:latin typeface="Calibri" panose="020F0502020204030204" pitchFamily="34" charset="0"/>
                <a:ea typeface="Cambria" panose="02040503050406030204" pitchFamily="18" charset="0"/>
                <a:cs typeface="Cambria" panose="02040503050406030204" pitchFamily="18" charset="0"/>
              </a:rPr>
              <a:t>. </a:t>
            </a:r>
            <a:r>
              <a:rPr lang="it-IT" sz="1600" i="1" dirty="0">
                <a:highlight>
                  <a:srgbClr val="FFFF00"/>
                </a:highlight>
                <a:latin typeface="Calibri" panose="020F0502020204030204" pitchFamily="34" charset="0"/>
                <a:ea typeface="Cambria" panose="02040503050406030204" pitchFamily="18" charset="0"/>
                <a:cs typeface="Cambria" panose="02040503050406030204" pitchFamily="18" charset="0"/>
              </a:rPr>
              <a:t>Con successivo decreto del Ministero della Salute sono indicati i criteri per la certificazione</a:t>
            </a:r>
            <a:r>
              <a:rPr lang="it-IT" sz="1600" i="1" dirty="0" smtClean="0">
                <a:highlight>
                  <a:srgbClr val="FFFF00"/>
                </a:highlight>
                <a:latin typeface="Calibri" panose="020F0502020204030204" pitchFamily="34" charset="0"/>
                <a:ea typeface="Cambria" panose="02040503050406030204" pitchFamily="18" charset="0"/>
                <a:cs typeface="Cambria" panose="02040503050406030204" pitchFamily="18" charset="0"/>
              </a:rPr>
              <a:t>.</a:t>
            </a:r>
          </a:p>
          <a:p>
            <a:pPr marL="0" lvl="0" indent="0" algn="just">
              <a:spcBef>
                <a:spcPts val="0"/>
              </a:spcBef>
              <a:spcAft>
                <a:spcPts val="600"/>
              </a:spcAft>
              <a:buNone/>
            </a:pPr>
            <a:r>
              <a:rPr lang="it-IT" sz="1600" dirty="0">
                <a:solidFill>
                  <a:prstClr val="black"/>
                </a:solidFill>
                <a:latin typeface="Calibri" panose="020F0502020204030204" pitchFamily="34" charset="0"/>
                <a:ea typeface="Cambria" panose="02040503050406030204" pitchFamily="18" charset="0"/>
                <a:cs typeface="Cambria" panose="02040503050406030204" pitchFamily="18" charset="0"/>
              </a:rPr>
              <a:t>Art. 14 comma b) alinea 8 (pagina12 del testo)</a:t>
            </a:r>
            <a:endParaRPr lang="it-IT" sz="1800" dirty="0">
              <a:solidFill>
                <a:prstClr val="black"/>
              </a:solidFill>
              <a:latin typeface="Cambria" panose="02040503050406030204" pitchFamily="18" charset="0"/>
              <a:ea typeface="Cambria" panose="02040503050406030204" pitchFamily="18" charset="0"/>
              <a:cs typeface="Cambria" panose="02040503050406030204" pitchFamily="18" charset="0"/>
            </a:endParaRPr>
          </a:p>
          <a:p>
            <a:pPr marL="0" lvl="0" indent="0" algn="just">
              <a:spcBef>
                <a:spcPts val="0"/>
              </a:spcBef>
              <a:spcAft>
                <a:spcPts val="600"/>
              </a:spcAft>
              <a:buNone/>
            </a:pPr>
            <a:r>
              <a:rPr lang="it-IT" sz="1600" dirty="0">
                <a:solidFill>
                  <a:prstClr val="black"/>
                </a:solidFill>
                <a:latin typeface="Calibri" panose="020F0502020204030204" pitchFamily="34" charset="0"/>
                <a:ea typeface="Cambria" panose="02040503050406030204" pitchFamily="18" charset="0"/>
                <a:cs typeface="Cambria" panose="02040503050406030204" pitchFamily="18" charset="0"/>
              </a:rPr>
              <a:t>“</a:t>
            </a:r>
            <a:r>
              <a:rPr lang="it-IT" sz="1600" i="1" dirty="0">
                <a:solidFill>
                  <a:prstClr val="black"/>
                </a:solidFill>
                <a:latin typeface="Calibri" panose="020F0502020204030204" pitchFamily="34" charset="0"/>
                <a:ea typeface="Cambria" panose="02040503050406030204" pitchFamily="18" charset="0"/>
                <a:cs typeface="Cambria" panose="02040503050406030204" pitchFamily="18" charset="0"/>
              </a:rPr>
              <a:t>Qualora nel corso dell’affidamento disposto ai sensi del presente articolo l’interessato abbia positivamente terminato la parte terapeutica del programma, il magistrato di sorveglianza, previa rideterminazione delle prescrizioni, può disporne la prosecuzione ai fini del reinserimento sociale, anche qualora la pena residua superi quella prevista per l’affidamento ordinario di cui all’art.47</a:t>
            </a:r>
            <a:r>
              <a:rPr lang="it-IT" sz="1600" dirty="0">
                <a:solidFill>
                  <a:prstClr val="black"/>
                </a:solidFill>
                <a:latin typeface="Calibri" panose="020F0502020204030204" pitchFamily="34" charset="0"/>
                <a:ea typeface="Cambria" panose="02040503050406030204" pitchFamily="18" charset="0"/>
                <a:cs typeface="Cambria" panose="02040503050406030204" pitchFamily="18" charset="0"/>
              </a:rPr>
              <a:t>”</a:t>
            </a:r>
            <a:endParaRPr lang="it-IT" sz="1800" dirty="0">
              <a:solidFill>
                <a:prstClr val="black"/>
              </a:solidFill>
              <a:latin typeface="Cambria" panose="02040503050406030204" pitchFamily="18" charset="0"/>
              <a:ea typeface="Cambria" panose="02040503050406030204" pitchFamily="18" charset="0"/>
              <a:cs typeface="Cambria" panose="02040503050406030204" pitchFamily="18" charset="0"/>
            </a:endParaRPr>
          </a:p>
          <a:p>
            <a:pPr marL="0" lvl="0" indent="0" algn="just">
              <a:spcBef>
                <a:spcPts val="0"/>
              </a:spcBef>
              <a:spcAft>
                <a:spcPts val="600"/>
              </a:spcAft>
              <a:buNone/>
            </a:pPr>
            <a:r>
              <a:rPr lang="it-IT" sz="1600" dirty="0">
                <a:solidFill>
                  <a:prstClr val="black"/>
                </a:solidFill>
                <a:latin typeface="Calibri" panose="020F0502020204030204" pitchFamily="34" charset="0"/>
                <a:ea typeface="Cambria" panose="02040503050406030204" pitchFamily="18" charset="0"/>
                <a:cs typeface="Cambria" panose="02040503050406030204" pitchFamily="18" charset="0"/>
              </a:rPr>
              <a:t>Si propone la seguente modifica</a:t>
            </a:r>
            <a:endParaRPr lang="it-IT" sz="1800" dirty="0">
              <a:solidFill>
                <a:prstClr val="black"/>
              </a:solidFill>
              <a:latin typeface="Cambria" panose="02040503050406030204" pitchFamily="18" charset="0"/>
              <a:ea typeface="Cambria" panose="02040503050406030204" pitchFamily="18" charset="0"/>
              <a:cs typeface="Cambria" panose="02040503050406030204" pitchFamily="18" charset="0"/>
            </a:endParaRPr>
          </a:p>
          <a:p>
            <a:pPr marL="0" lvl="0" indent="0" algn="just">
              <a:spcBef>
                <a:spcPts val="0"/>
              </a:spcBef>
              <a:spcAft>
                <a:spcPts val="600"/>
              </a:spcAft>
              <a:buNone/>
            </a:pPr>
            <a:r>
              <a:rPr lang="it-IT" sz="1600" dirty="0">
                <a:solidFill>
                  <a:prstClr val="black"/>
                </a:solidFill>
                <a:latin typeface="Calibri" panose="020F0502020204030204" pitchFamily="34" charset="0"/>
                <a:ea typeface="Cambria" panose="02040503050406030204" pitchFamily="18" charset="0"/>
                <a:cs typeface="Cambria" panose="02040503050406030204" pitchFamily="18" charset="0"/>
              </a:rPr>
              <a:t>“</a:t>
            </a:r>
            <a:r>
              <a:rPr lang="it-IT" sz="1600" i="1" dirty="0">
                <a:solidFill>
                  <a:prstClr val="black"/>
                </a:solidFill>
                <a:latin typeface="Calibri" panose="020F0502020204030204" pitchFamily="34" charset="0"/>
                <a:ea typeface="Cambria" panose="02040503050406030204" pitchFamily="18" charset="0"/>
                <a:cs typeface="Cambria" panose="02040503050406030204" pitchFamily="18" charset="0"/>
              </a:rPr>
              <a:t>Qualora nel corso dell’affidamento disposto ai sensi del presente articolo l’interessato abbia positivamente terminato la parte terapeutica del programma, il magistrato di sorveglianza, previa rideterminazione delle prescrizioni, può disporne la prosecuzione </a:t>
            </a:r>
            <a:r>
              <a:rPr lang="it-IT" sz="1600" i="1" dirty="0">
                <a:solidFill>
                  <a:prstClr val="black"/>
                </a:solidFill>
                <a:highlight>
                  <a:srgbClr val="FFFF00"/>
                </a:highlight>
                <a:latin typeface="Calibri" panose="020F0502020204030204" pitchFamily="34" charset="0"/>
                <a:ea typeface="Cambria" panose="02040503050406030204" pitchFamily="18" charset="0"/>
                <a:cs typeface="Cambria" panose="02040503050406030204" pitchFamily="18" charset="0"/>
              </a:rPr>
              <a:t>in luoghi o strutture non sanitari</a:t>
            </a:r>
            <a:r>
              <a:rPr lang="it-IT" sz="1600" i="1" dirty="0">
                <a:solidFill>
                  <a:prstClr val="black"/>
                </a:solidFill>
                <a:latin typeface="Calibri" panose="020F0502020204030204" pitchFamily="34" charset="0"/>
                <a:ea typeface="Cambria" panose="02040503050406030204" pitchFamily="18" charset="0"/>
                <a:cs typeface="Cambria" panose="02040503050406030204" pitchFamily="18" charset="0"/>
              </a:rPr>
              <a:t> ai fini del reinserimento sociale, anche qualora la pena residua superi quella prevista per l’affidamento ordinario di cui all’art.47</a:t>
            </a:r>
            <a:r>
              <a:rPr lang="it-IT" sz="1600" dirty="0">
                <a:solidFill>
                  <a:prstClr val="black"/>
                </a:solidFill>
                <a:latin typeface="Calibri" panose="020F0502020204030204" pitchFamily="34" charset="0"/>
                <a:ea typeface="Cambria" panose="02040503050406030204" pitchFamily="18" charset="0"/>
                <a:cs typeface="Cambria" panose="02040503050406030204" pitchFamily="18" charset="0"/>
              </a:rPr>
              <a:t>”</a:t>
            </a:r>
            <a:endParaRPr lang="it-IT" sz="1800" dirty="0">
              <a:solidFill>
                <a:prstClr val="black"/>
              </a:solidFill>
              <a:latin typeface="Cambria" panose="02040503050406030204" pitchFamily="18" charset="0"/>
              <a:ea typeface="Cambria" panose="02040503050406030204" pitchFamily="18" charset="0"/>
              <a:cs typeface="Cambria" panose="02040503050406030204" pitchFamily="18" charset="0"/>
            </a:endParaRPr>
          </a:p>
          <a:p>
            <a:pPr marL="0" indent="0" algn="just">
              <a:spcAft>
                <a:spcPts val="1000"/>
              </a:spcAft>
              <a:buNone/>
            </a:pPr>
            <a:endParaRPr lang="it-IT" sz="1800" dirty="0">
              <a:effectLst/>
              <a:latin typeface="Cambria" panose="02040503050406030204" pitchFamily="18" charset="0"/>
              <a:ea typeface="Cambria" panose="02040503050406030204" pitchFamily="18" charset="0"/>
              <a:cs typeface="Cambria" panose="02040503050406030204" pitchFamily="18" charset="0"/>
            </a:endParaRPr>
          </a:p>
        </p:txBody>
      </p:sp>
    </p:spTree>
    <p:extLst>
      <p:ext uri="{BB962C8B-B14F-4D97-AF65-F5344CB8AC3E}">
        <p14:creationId xmlns:p14="http://schemas.microsoft.com/office/powerpoint/2010/main" val="60537227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387417"/>
            <a:ext cx="8229600" cy="5599497"/>
          </a:xfrm>
        </p:spPr>
        <p:txBody>
          <a:bodyPr/>
          <a:lstStyle/>
          <a:p>
            <a:pPr algn="just">
              <a:spcAft>
                <a:spcPts val="0"/>
              </a:spcAft>
            </a:pPr>
            <a:r>
              <a:rPr lang="it-IT" sz="1600" dirty="0" smtClean="0">
                <a:latin typeface="Calibri" panose="020F0502020204030204" pitchFamily="34" charset="0"/>
                <a:ea typeface="Cambria" panose="02040503050406030204" pitchFamily="18" charset="0"/>
                <a:cs typeface="Cambria" panose="02040503050406030204" pitchFamily="18" charset="0"/>
              </a:rPr>
              <a:t>Art</a:t>
            </a:r>
            <a:r>
              <a:rPr lang="it-IT" sz="1600" dirty="0">
                <a:latin typeface="Calibri" panose="020F0502020204030204" pitchFamily="34" charset="0"/>
                <a:ea typeface="Cambria" panose="02040503050406030204" pitchFamily="18" charset="0"/>
                <a:cs typeface="Cambria" panose="02040503050406030204" pitchFamily="18" charset="0"/>
              </a:rPr>
              <a:t>. 15 comma a) alinea 8 (pag. 14 del testo)</a:t>
            </a:r>
            <a:endParaRPr lang="it-IT" sz="1800" dirty="0">
              <a:latin typeface="Cambria" panose="02040503050406030204" pitchFamily="18" charset="0"/>
              <a:ea typeface="Cambria" panose="02040503050406030204" pitchFamily="18" charset="0"/>
              <a:cs typeface="Cambria" panose="02040503050406030204" pitchFamily="18" charset="0"/>
            </a:endParaRPr>
          </a:p>
          <a:p>
            <a:pPr algn="just">
              <a:spcAft>
                <a:spcPts val="0"/>
              </a:spcAft>
            </a:pPr>
            <a:r>
              <a:rPr lang="it-IT" sz="1600" dirty="0">
                <a:latin typeface="Calibri" panose="020F0502020204030204" pitchFamily="34" charset="0"/>
                <a:ea typeface="Cambria" panose="02040503050406030204" pitchFamily="18" charset="0"/>
                <a:cs typeface="Cambria" panose="02040503050406030204" pitchFamily="18" charset="0"/>
              </a:rPr>
              <a:t> </a:t>
            </a:r>
            <a:endParaRPr lang="it-IT" sz="1800" dirty="0">
              <a:latin typeface="Cambria" panose="02040503050406030204" pitchFamily="18" charset="0"/>
              <a:ea typeface="Cambria" panose="02040503050406030204" pitchFamily="18" charset="0"/>
              <a:cs typeface="Cambria" panose="02040503050406030204" pitchFamily="18" charset="0"/>
            </a:endParaRPr>
          </a:p>
          <a:p>
            <a:pPr algn="just">
              <a:spcAft>
                <a:spcPts val="0"/>
              </a:spcAft>
            </a:pPr>
            <a:r>
              <a:rPr lang="it-IT" sz="1600" i="1" dirty="0">
                <a:latin typeface="Calibri" panose="020F0502020204030204" pitchFamily="34" charset="0"/>
                <a:ea typeface="Cambria" panose="02040503050406030204" pitchFamily="18" charset="0"/>
                <a:cs typeface="Times New Roman" panose="02020603050405020304" pitchFamily="18" charset="0"/>
              </a:rPr>
              <a:t>“dopo il comma 5 è aggiunto il seguente comma: «5-bis.</a:t>
            </a:r>
            <a:r>
              <a:rPr lang="it-IT" sz="1600" i="1" dirty="0">
                <a:latin typeface="Calibri" panose="020F0502020204030204" pitchFamily="34" charset="0"/>
                <a:ea typeface="Cambria" panose="02040503050406030204" pitchFamily="18" charset="0"/>
                <a:cs typeface="Cambria" panose="02040503050406030204" pitchFamily="18" charset="0"/>
              </a:rPr>
              <a:t> </a:t>
            </a:r>
            <a:r>
              <a:rPr lang="it-IT" sz="1600" i="1" dirty="0">
                <a:latin typeface="Calibri" panose="020F0502020204030204" pitchFamily="34" charset="0"/>
                <a:ea typeface="Cambria" panose="02040503050406030204" pitchFamily="18" charset="0"/>
                <a:cs typeface="Times New Roman" panose="02020603050405020304" pitchFamily="18" charset="0"/>
              </a:rPr>
              <a:t>Ai fini della concessione della detenzione domiciliare ai sensi dei commi precedenti, il condannato, che non disponga di una propria abitazione o di altro luogo di privata dimora, può accedere a un luogo pubblico di cura, assistenza o accoglienza ovvero a un luogo di dimora sociale appositamente destinato all’esecuzione extracarceraria della pena detentiva, nella disponibilità di enti pubblici o enti convenzionati.»;”</a:t>
            </a:r>
            <a:endParaRPr lang="it-IT" sz="1800" dirty="0">
              <a:latin typeface="Cambria" panose="02040503050406030204" pitchFamily="18" charset="0"/>
              <a:ea typeface="Cambria" panose="02040503050406030204" pitchFamily="18" charset="0"/>
              <a:cs typeface="Cambria" panose="02040503050406030204" pitchFamily="18" charset="0"/>
            </a:endParaRPr>
          </a:p>
          <a:p>
            <a:pPr algn="just">
              <a:spcAft>
                <a:spcPts val="0"/>
              </a:spcAft>
            </a:pPr>
            <a:r>
              <a:rPr lang="it-IT" sz="1600" dirty="0">
                <a:latin typeface="Calibri" panose="020F0502020204030204" pitchFamily="34" charset="0"/>
                <a:ea typeface="Cambria" panose="02040503050406030204" pitchFamily="18" charset="0"/>
                <a:cs typeface="Cambria" panose="02040503050406030204" pitchFamily="18" charset="0"/>
              </a:rPr>
              <a:t> </a:t>
            </a:r>
            <a:endParaRPr lang="it-IT" sz="1800" dirty="0">
              <a:latin typeface="Cambria" panose="02040503050406030204" pitchFamily="18" charset="0"/>
              <a:ea typeface="Cambria" panose="02040503050406030204" pitchFamily="18" charset="0"/>
              <a:cs typeface="Cambria" panose="02040503050406030204" pitchFamily="18" charset="0"/>
            </a:endParaRPr>
          </a:p>
          <a:p>
            <a:pPr algn="just">
              <a:spcAft>
                <a:spcPts val="0"/>
              </a:spcAft>
            </a:pPr>
            <a:r>
              <a:rPr lang="it-IT" sz="1600" dirty="0">
                <a:latin typeface="Calibri" panose="020F0502020204030204" pitchFamily="34" charset="0"/>
                <a:ea typeface="Cambria" panose="02040503050406030204" pitchFamily="18" charset="0"/>
                <a:cs typeface="Cambria" panose="02040503050406030204" pitchFamily="18" charset="0"/>
              </a:rPr>
              <a:t> </a:t>
            </a:r>
            <a:endParaRPr lang="it-IT" sz="1800" dirty="0">
              <a:latin typeface="Cambria" panose="02040503050406030204" pitchFamily="18" charset="0"/>
              <a:ea typeface="Cambria" panose="02040503050406030204" pitchFamily="18" charset="0"/>
              <a:cs typeface="Cambria" panose="02040503050406030204" pitchFamily="18" charset="0"/>
            </a:endParaRPr>
          </a:p>
          <a:p>
            <a:pPr algn="just">
              <a:spcAft>
                <a:spcPts val="1000"/>
              </a:spcAft>
            </a:pPr>
            <a:r>
              <a:rPr lang="it-IT" sz="1600" dirty="0">
                <a:latin typeface="Calibri" panose="020F0502020204030204" pitchFamily="34" charset="0"/>
                <a:ea typeface="Cambria" panose="02040503050406030204" pitchFamily="18" charset="0"/>
                <a:cs typeface="Cambria" panose="02040503050406030204" pitchFamily="18" charset="0"/>
              </a:rPr>
              <a:t>Si propone la seguente modifica</a:t>
            </a:r>
            <a:endParaRPr lang="it-IT" sz="1800" dirty="0">
              <a:latin typeface="Cambria" panose="02040503050406030204" pitchFamily="18" charset="0"/>
              <a:ea typeface="Cambria" panose="02040503050406030204" pitchFamily="18" charset="0"/>
              <a:cs typeface="Cambria" panose="02040503050406030204" pitchFamily="18" charset="0"/>
            </a:endParaRPr>
          </a:p>
          <a:p>
            <a:pPr algn="just">
              <a:spcAft>
                <a:spcPts val="0"/>
              </a:spcAft>
            </a:pPr>
            <a:r>
              <a:rPr lang="it-IT" sz="1600" dirty="0">
                <a:latin typeface="Calibri" panose="020F0502020204030204" pitchFamily="34" charset="0"/>
                <a:ea typeface="Cambria" panose="02040503050406030204" pitchFamily="18" charset="0"/>
                <a:cs typeface="Cambria" panose="02040503050406030204" pitchFamily="18" charset="0"/>
              </a:rPr>
              <a:t>Art. 15 comma a) alinea 8 (pag. 14 del testo)</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457200" algn="just">
              <a:lnSpc>
                <a:spcPct val="115000"/>
              </a:lnSpc>
              <a:spcAft>
                <a:spcPts val="1000"/>
              </a:spcAft>
            </a:pPr>
            <a:r>
              <a:rPr lang="it-IT" sz="1600" dirty="0">
                <a:latin typeface="Calibri" panose="020F0502020204030204" pitchFamily="34" charset="0"/>
                <a:ea typeface="Calibri" panose="020F0502020204030204" pitchFamily="34" charset="0"/>
                <a:cs typeface="Times New Roman" panose="02020603050405020304" pitchFamily="18" charset="0"/>
              </a:rPr>
              <a:t> </a:t>
            </a:r>
            <a:r>
              <a:rPr lang="it-IT" sz="1600" i="1" dirty="0">
                <a:latin typeface="Calibri" panose="020F0502020204030204" pitchFamily="34" charset="0"/>
                <a:ea typeface="Calibri" panose="020F0502020204030204" pitchFamily="34" charset="0"/>
                <a:cs typeface="Times New Roman" panose="02020603050405020304" pitchFamily="18" charset="0"/>
              </a:rPr>
              <a:t>dopo il comma 5 è aggiunto il seguente comma: «5-bis. Ai fini della concessione della detenzione domiciliare ai sensi dei commi precedenti, il condannato, che non disponga di una propria abitazione o di altro luogo di privata dimora, può accedere a un luogo pubblico di </a:t>
            </a:r>
            <a:r>
              <a:rPr lang="it-IT" sz="1600" i="1" strike="sngStrike" dirty="0">
                <a:latin typeface="Calibri" panose="020F0502020204030204" pitchFamily="34" charset="0"/>
                <a:ea typeface="Calibri" panose="020F0502020204030204" pitchFamily="34" charset="0"/>
                <a:cs typeface="Times New Roman" panose="02020603050405020304" pitchFamily="18" charset="0"/>
              </a:rPr>
              <a:t>cura, assistenza o</a:t>
            </a:r>
            <a:r>
              <a:rPr lang="it-IT" sz="1600" i="1" dirty="0">
                <a:latin typeface="Calibri" panose="020F0502020204030204" pitchFamily="34" charset="0"/>
                <a:ea typeface="Calibri" panose="020F0502020204030204" pitchFamily="34" charset="0"/>
                <a:cs typeface="Times New Roman" panose="02020603050405020304" pitchFamily="18" charset="0"/>
              </a:rPr>
              <a:t> accoglienza ovvero a un luogo di dimora sociale appositamente destinato all’esecuzione extracarceraria della pena detentiva, nella disponibilità di enti pubblici o enti convenzionati.»;</a:t>
            </a:r>
            <a:endParaRPr lang="it-IT"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4391450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387417"/>
            <a:ext cx="8229600" cy="5599497"/>
          </a:xfrm>
        </p:spPr>
        <p:txBody>
          <a:bodyPr/>
          <a:lstStyle/>
          <a:p>
            <a:pPr marL="114300" indent="0" algn="just">
              <a:lnSpc>
                <a:spcPct val="115000"/>
              </a:lnSpc>
              <a:spcAft>
                <a:spcPts val="1000"/>
              </a:spcAft>
              <a:buNone/>
            </a:pPr>
            <a:r>
              <a:rPr lang="it-IT" sz="1600" i="1" dirty="0">
                <a:latin typeface="Calibri" panose="020F0502020204030204" pitchFamily="34" charset="0"/>
                <a:ea typeface="Calibri" panose="020F0502020204030204" pitchFamily="34" charset="0"/>
                <a:cs typeface="Times New Roman" panose="02020603050405020304" pitchFamily="18" charset="0"/>
              </a:rPr>
              <a:t>Art. 25 comma o) alinea 3 (pag. 22 del testo)</a:t>
            </a:r>
            <a:endParaRPr lang="it-IT" sz="1600" dirty="0">
              <a:latin typeface="Calibri" panose="020F0502020204030204" pitchFamily="34" charset="0"/>
              <a:ea typeface="Calibri" panose="020F0502020204030204" pitchFamily="34" charset="0"/>
              <a:cs typeface="Times New Roman" panose="02020603050405020304" pitchFamily="18" charset="0"/>
            </a:endParaRPr>
          </a:p>
          <a:p>
            <a:pPr marL="114300" indent="0" algn="just">
              <a:lnSpc>
                <a:spcPct val="115000"/>
              </a:lnSpc>
              <a:spcAft>
                <a:spcPts val="1000"/>
              </a:spcAft>
              <a:buNone/>
            </a:pPr>
            <a:r>
              <a:rPr lang="it-IT" sz="1600" i="1" dirty="0">
                <a:latin typeface="Calibri" panose="020F0502020204030204" pitchFamily="34" charset="0"/>
                <a:ea typeface="Calibri" panose="020F0502020204030204" pitchFamily="34" charset="0"/>
                <a:cs typeface="Times New Roman" panose="02020603050405020304" pitchFamily="18" charset="0"/>
              </a:rPr>
              <a:t>Solo in presenza di specifici e giustificati motivi la perquisizione può essere attuata mediante denudamento. L’ispezione delle parti intime è eseguita solo da personale sanitario.</a:t>
            </a:r>
            <a:endParaRPr lang="it-IT" sz="1600" dirty="0">
              <a:latin typeface="Calibri" panose="020F0502020204030204" pitchFamily="34" charset="0"/>
              <a:ea typeface="Calibri" panose="020F0502020204030204" pitchFamily="34" charset="0"/>
              <a:cs typeface="Times New Roman" panose="02020603050405020304" pitchFamily="18" charset="0"/>
            </a:endParaRPr>
          </a:p>
          <a:p>
            <a:pPr marL="0" indent="0" algn="just">
              <a:spcAft>
                <a:spcPts val="1000"/>
              </a:spcAft>
              <a:buNone/>
            </a:pPr>
            <a:r>
              <a:rPr lang="it-IT" sz="1600" dirty="0">
                <a:latin typeface="Calibri" panose="020F0502020204030204" pitchFamily="34" charset="0"/>
                <a:ea typeface="Cambria" panose="02040503050406030204" pitchFamily="18" charset="0"/>
                <a:cs typeface="Cambria" panose="02040503050406030204" pitchFamily="18" charset="0"/>
              </a:rPr>
              <a:t>Si propone la seguente modifica</a:t>
            </a:r>
            <a:endParaRPr lang="it-IT" sz="1800" dirty="0">
              <a:latin typeface="Cambria" panose="02040503050406030204" pitchFamily="18" charset="0"/>
              <a:ea typeface="Cambria" panose="02040503050406030204" pitchFamily="18" charset="0"/>
              <a:cs typeface="Cambria" panose="02040503050406030204" pitchFamily="18" charset="0"/>
            </a:endParaRPr>
          </a:p>
          <a:p>
            <a:pPr marL="114300" indent="0" algn="just">
              <a:lnSpc>
                <a:spcPct val="115000"/>
              </a:lnSpc>
              <a:spcAft>
                <a:spcPts val="1000"/>
              </a:spcAft>
              <a:buNone/>
            </a:pPr>
            <a:r>
              <a:rPr lang="it-IT" sz="1600" i="1" dirty="0">
                <a:latin typeface="Calibri" panose="020F0502020204030204" pitchFamily="34" charset="0"/>
                <a:ea typeface="Calibri" panose="020F0502020204030204" pitchFamily="34" charset="0"/>
                <a:cs typeface="Times New Roman" panose="02020603050405020304" pitchFamily="18" charset="0"/>
              </a:rPr>
              <a:t>Solo in presenza di specifici e giustificati motivi la perquisizione può essere attuata mediante denudamento</a:t>
            </a:r>
            <a:r>
              <a:rPr lang="it-IT" sz="1600" i="1" strike="sngStrike" dirty="0">
                <a:latin typeface="Calibri" panose="020F0502020204030204" pitchFamily="34" charset="0"/>
                <a:ea typeface="Calibri" panose="020F0502020204030204" pitchFamily="34" charset="0"/>
                <a:cs typeface="Times New Roman" panose="02020603050405020304" pitchFamily="18" charset="0"/>
              </a:rPr>
              <a:t>.</a:t>
            </a:r>
            <a:r>
              <a:rPr lang="it-IT" sz="1600" i="1" u="dashLongHeavy" strike="sngStrike" dirty="0">
                <a:latin typeface="Calibri" panose="020F0502020204030204" pitchFamily="34" charset="0"/>
                <a:ea typeface="Calibri" panose="020F0502020204030204" pitchFamily="34" charset="0"/>
                <a:cs typeface="Times New Roman" panose="02020603050405020304" pitchFamily="18" charset="0"/>
              </a:rPr>
              <a:t> </a:t>
            </a:r>
            <a:r>
              <a:rPr lang="it-IT" sz="1600" i="1" strike="sngStrike" dirty="0">
                <a:latin typeface="Calibri" panose="020F0502020204030204" pitchFamily="34" charset="0"/>
                <a:ea typeface="Calibri" panose="020F0502020204030204" pitchFamily="34" charset="0"/>
                <a:cs typeface="Times New Roman" panose="02020603050405020304" pitchFamily="18" charset="0"/>
              </a:rPr>
              <a:t>L’ispezione delle parti intime è eseguita solo da personale sanitario.</a:t>
            </a:r>
            <a:endParaRPr lang="it-IT" sz="1600" dirty="0">
              <a:latin typeface="Calibri" panose="020F0502020204030204" pitchFamily="34" charset="0"/>
              <a:ea typeface="Calibri" panose="020F0502020204030204" pitchFamily="34" charset="0"/>
              <a:cs typeface="Times New Roman" panose="02020603050405020304" pitchFamily="18" charset="0"/>
            </a:endParaRPr>
          </a:p>
          <a:p>
            <a:pPr marL="0" indent="0" algn="just">
              <a:spcAft>
                <a:spcPts val="1000"/>
              </a:spcAft>
              <a:buNone/>
            </a:pPr>
            <a:endParaRPr lang="it-IT" sz="1800" dirty="0">
              <a:effectLst/>
              <a:latin typeface="Cambria" panose="02040503050406030204" pitchFamily="18" charset="0"/>
              <a:ea typeface="Cambria" panose="02040503050406030204" pitchFamily="18" charset="0"/>
              <a:cs typeface="Cambria" panose="02040503050406030204" pitchFamily="18" charset="0"/>
            </a:endParaRPr>
          </a:p>
        </p:txBody>
      </p:sp>
    </p:spTree>
    <p:extLst>
      <p:ext uri="{BB962C8B-B14F-4D97-AF65-F5344CB8AC3E}">
        <p14:creationId xmlns:p14="http://schemas.microsoft.com/office/powerpoint/2010/main" val="21915023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533400"/>
            <a:ext cx="8229600" cy="5127848"/>
          </a:xfrm>
        </p:spPr>
        <p:txBody>
          <a:bodyPr>
            <a:normAutofit/>
          </a:bodyPr>
          <a:lstStyle/>
          <a:p>
            <a:pPr algn="ctr"/>
            <a:r>
              <a:rPr lang="it-IT" sz="2800" b="1" dirty="0" smtClean="0"/>
              <a:t>IL </a:t>
            </a:r>
            <a:r>
              <a:rPr lang="it-IT" sz="2800" b="1" dirty="0"/>
              <a:t>SISTEMA SANITARIO PENITENZIARIO LOMBARDO</a:t>
            </a: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7129" y="1150768"/>
            <a:ext cx="6557287" cy="4752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862007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67544" y="1196752"/>
            <a:ext cx="7488832" cy="625428"/>
          </a:xfrm>
          <a:prstGeom prst="rect">
            <a:avLst/>
          </a:prstGeom>
        </p:spPr>
        <p:txBody>
          <a:bodyPr wrap="square">
            <a:spAutoFit/>
          </a:bodyPr>
          <a:lstStyle/>
          <a:p>
            <a:pPr marL="457200" lvl="0" indent="-457200" algn="just">
              <a:lnSpc>
                <a:spcPct val="115000"/>
              </a:lnSpc>
              <a:spcAft>
                <a:spcPts val="600"/>
              </a:spcAft>
              <a:buFont typeface="Arial" panose="020B0604020202020204" pitchFamily="34" charset="0"/>
              <a:buChar char="•"/>
            </a:pPr>
            <a:endParaRPr lang="it-IT"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ettangolo 4"/>
          <p:cNvSpPr/>
          <p:nvPr/>
        </p:nvSpPr>
        <p:spPr>
          <a:xfrm>
            <a:off x="654424" y="908720"/>
            <a:ext cx="7879976" cy="4093428"/>
          </a:xfrm>
          <a:prstGeom prst="rect">
            <a:avLst/>
          </a:prstGeom>
        </p:spPr>
        <p:txBody>
          <a:bodyPr wrap="square">
            <a:spAutoFit/>
          </a:bodyPr>
          <a:lstStyle/>
          <a:p>
            <a:pPr algn="ctr"/>
            <a:r>
              <a:rPr lang="it-IT" sz="2000" b="1" u="sng" dirty="0" smtClean="0"/>
              <a:t>TRASFERIMENTO DETENUTI</a:t>
            </a:r>
          </a:p>
          <a:p>
            <a:pPr algn="ctr"/>
            <a:endParaRPr lang="it-IT" sz="2000" b="1" u="sng" dirty="0"/>
          </a:p>
          <a:p>
            <a:pPr algn="ctr"/>
            <a:endParaRPr lang="it-IT" sz="2000" b="1" u="sng" dirty="0" smtClean="0"/>
          </a:p>
          <a:p>
            <a:pPr algn="ctr"/>
            <a:endParaRPr lang="it-IT" sz="2000" b="1" u="sng" dirty="0" smtClean="0"/>
          </a:p>
          <a:p>
            <a:pPr algn="just"/>
            <a:r>
              <a:rPr lang="it-IT" sz="2000" dirty="0" smtClean="0"/>
              <a:t>L’Amministrazione </a:t>
            </a:r>
            <a:r>
              <a:rPr lang="it-IT" sz="2000" dirty="0"/>
              <a:t>penitenziaria garantisce i trasferimenti per motivi di salute in coerenza con il principio della territorialità della pena.   </a:t>
            </a:r>
          </a:p>
          <a:p>
            <a:pPr algn="just"/>
            <a:r>
              <a:rPr lang="it-IT" sz="2000" dirty="0"/>
              <a:t>Nell’ipotesi di </a:t>
            </a:r>
            <a:r>
              <a:rPr lang="it-IT" sz="2000" b="1" dirty="0"/>
              <a:t>trasferimenti per esigenze dell’istituto</a:t>
            </a:r>
            <a:r>
              <a:rPr lang="it-IT" sz="2000" dirty="0"/>
              <a:t>, la Direzione dell’istituto penitenziario procederà ad un </a:t>
            </a:r>
            <a:r>
              <a:rPr lang="it-IT" sz="2000" b="1" dirty="0"/>
              <a:t>preliminare monitoraggio </a:t>
            </a:r>
            <a:r>
              <a:rPr lang="it-IT" sz="2000" dirty="0"/>
              <a:t>prestando </a:t>
            </a:r>
            <a:r>
              <a:rPr lang="it-IT" sz="2000" dirty="0" smtClean="0"/>
              <a:t>attenzione </a:t>
            </a:r>
            <a:r>
              <a:rPr lang="it-IT" sz="2000" dirty="0"/>
              <a:t>a non inserire nella lista degli sfollamenti i detenuti tossicodipendenti in trattamento riabilitativo </a:t>
            </a:r>
            <a:r>
              <a:rPr lang="it-IT" sz="2000" dirty="0" smtClean="0"/>
              <a:t>ed i </a:t>
            </a:r>
            <a:r>
              <a:rPr lang="it-IT" sz="2000" dirty="0"/>
              <a:t>detenuti </a:t>
            </a:r>
            <a:r>
              <a:rPr lang="it-IT" sz="2000" dirty="0" smtClean="0"/>
              <a:t>tossicodipendenti in </a:t>
            </a:r>
            <a:r>
              <a:rPr lang="it-IT" sz="2000" dirty="0"/>
              <a:t>trattamento sanitario </a:t>
            </a:r>
            <a:r>
              <a:rPr lang="it-IT" sz="2000" dirty="0" smtClean="0"/>
              <a:t>specifico, laddove presso la sede di destinazione questi non possano essere garantiti. </a:t>
            </a:r>
          </a:p>
          <a:p>
            <a:r>
              <a:rPr lang="it-IT" sz="2000" dirty="0"/>
              <a:t> </a:t>
            </a:r>
          </a:p>
        </p:txBody>
      </p:sp>
    </p:spTree>
    <p:extLst>
      <p:ext uri="{BB962C8B-B14F-4D97-AF65-F5344CB8AC3E}">
        <p14:creationId xmlns:p14="http://schemas.microsoft.com/office/powerpoint/2010/main" val="49831724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755576" y="980728"/>
            <a:ext cx="7704856" cy="4801314"/>
          </a:xfrm>
          <a:prstGeom prst="rect">
            <a:avLst/>
          </a:prstGeom>
        </p:spPr>
        <p:txBody>
          <a:bodyPr wrap="square">
            <a:spAutoFit/>
          </a:bodyPr>
          <a:lstStyle/>
          <a:p>
            <a:pPr algn="just"/>
            <a:r>
              <a:rPr lang="it-IT" b="1" dirty="0" smtClean="0">
                <a:effectLst>
                  <a:outerShdw blurRad="38100" dist="38100" dir="2700000" algn="tl">
                    <a:srgbClr val="000000">
                      <a:alpha val="43137"/>
                    </a:srgbClr>
                  </a:outerShdw>
                </a:effectLst>
              </a:rPr>
              <a:t>Richiesta </a:t>
            </a:r>
            <a:r>
              <a:rPr lang="it-IT" b="1" dirty="0">
                <a:effectLst>
                  <a:outerShdw blurRad="38100" dist="38100" dir="2700000" algn="tl">
                    <a:srgbClr val="000000">
                      <a:alpha val="43137"/>
                    </a:srgbClr>
                  </a:outerShdw>
                </a:effectLst>
              </a:rPr>
              <a:t>di trasferimento del detenuto per motivi di </a:t>
            </a:r>
            <a:r>
              <a:rPr lang="it-IT" b="1" dirty="0" smtClean="0">
                <a:effectLst>
                  <a:outerShdw blurRad="38100" dist="38100" dir="2700000" algn="tl">
                    <a:srgbClr val="000000">
                      <a:alpha val="43137"/>
                    </a:srgbClr>
                  </a:outerShdw>
                </a:effectLst>
              </a:rPr>
              <a:t>salute: </a:t>
            </a:r>
          </a:p>
          <a:p>
            <a:pPr algn="just"/>
            <a:endParaRPr lang="it-IT" b="1" dirty="0" smtClean="0">
              <a:effectLst>
                <a:outerShdw blurRad="38100" dist="38100" dir="2700000" algn="tl">
                  <a:srgbClr val="000000">
                    <a:alpha val="43137"/>
                  </a:srgbClr>
                </a:outerShdw>
              </a:effectLst>
            </a:endParaRPr>
          </a:p>
          <a:p>
            <a:pPr marL="285750" indent="-285750" algn="just">
              <a:buFont typeface="Arial" pitchFamily="34" charset="0"/>
              <a:buChar char="•"/>
            </a:pPr>
            <a:r>
              <a:rPr lang="it-IT" dirty="0" smtClean="0"/>
              <a:t> </a:t>
            </a:r>
            <a:r>
              <a:rPr lang="it-IT" dirty="0"/>
              <a:t>avanzata dal </a:t>
            </a:r>
            <a:r>
              <a:rPr lang="it-IT" dirty="0" smtClean="0"/>
              <a:t>coordinatore medico </a:t>
            </a:r>
            <a:r>
              <a:rPr lang="it-IT" dirty="0"/>
              <a:t>dell’Istituto </a:t>
            </a:r>
            <a:r>
              <a:rPr lang="it-IT" dirty="0" smtClean="0"/>
              <a:t>penitenziario. </a:t>
            </a:r>
            <a:r>
              <a:rPr lang="it-IT" u="sng" dirty="0" smtClean="0"/>
              <a:t>Nel </a:t>
            </a:r>
            <a:r>
              <a:rPr lang="it-IT" u="sng" dirty="0"/>
              <a:t>certificato medico di richiesta di trasferimento deve essere precisato che non è possibile garantire al detenuto l’assistenza sanitaria di cui necessita con le risorse dell’Azienda Sanitaria competente nell’Istituto Penitenziario.</a:t>
            </a:r>
          </a:p>
          <a:p>
            <a:pPr marL="285750" indent="-285750" algn="just">
              <a:buFont typeface="Arial" pitchFamily="34" charset="0"/>
              <a:buChar char="•"/>
            </a:pPr>
            <a:endParaRPr lang="it-IT" dirty="0" smtClean="0"/>
          </a:p>
          <a:p>
            <a:pPr marL="285750" indent="-285750" algn="just">
              <a:buFont typeface="Arial" pitchFamily="34" charset="0"/>
              <a:buChar char="•"/>
            </a:pPr>
            <a:r>
              <a:rPr lang="it-IT" dirty="0" smtClean="0"/>
              <a:t>trasmessa </a:t>
            </a:r>
            <a:r>
              <a:rPr lang="it-IT" dirty="0"/>
              <a:t>dalla Direzione Penitenziaria al Provveditorato Regionale dell’Amministrazione Penitenziaria con le informazioni utili di carattere penitenziario e giudiziario, relative alla persona, utili alla valutazione dell’assegnazione in altra </a:t>
            </a:r>
            <a:r>
              <a:rPr lang="it-IT" dirty="0" smtClean="0"/>
              <a:t>sede</a:t>
            </a:r>
          </a:p>
          <a:p>
            <a:pPr marL="285750" indent="-285750" algn="just">
              <a:buFont typeface="Arial" pitchFamily="34" charset="0"/>
              <a:buChar char="•"/>
            </a:pPr>
            <a:endParaRPr lang="it-IT" dirty="0" smtClean="0"/>
          </a:p>
          <a:p>
            <a:pPr marL="285750" indent="-285750" algn="just">
              <a:buFont typeface="Arial" pitchFamily="34" charset="0"/>
              <a:buChar char="•"/>
            </a:pPr>
            <a:r>
              <a:rPr lang="it-IT" dirty="0"/>
              <a:t>v</a:t>
            </a:r>
            <a:r>
              <a:rPr lang="it-IT" dirty="0" smtClean="0"/>
              <a:t>alutazione </a:t>
            </a:r>
            <a:r>
              <a:rPr lang="it-IT" dirty="0" err="1" smtClean="0"/>
              <a:t>Uosp</a:t>
            </a:r>
            <a:endParaRPr lang="it-IT" dirty="0" smtClean="0"/>
          </a:p>
          <a:p>
            <a:pPr algn="just"/>
            <a:endParaRPr lang="it-IT" dirty="0" smtClean="0"/>
          </a:p>
          <a:p>
            <a:pPr marL="285750" indent="-285750" algn="just">
              <a:buFont typeface="Arial" pitchFamily="34" charset="0"/>
              <a:buChar char="•"/>
            </a:pPr>
            <a:r>
              <a:rPr lang="it-IT" dirty="0" smtClean="0"/>
              <a:t>decisione del Provveditorato – Ufficio Detenuti e Trattamento</a:t>
            </a:r>
          </a:p>
          <a:p>
            <a:pPr marL="285750" indent="-285750" algn="just">
              <a:buFont typeface="Arial" pitchFamily="34" charset="0"/>
              <a:buChar char="•"/>
            </a:pPr>
            <a:endParaRPr lang="it-IT" dirty="0"/>
          </a:p>
        </p:txBody>
      </p:sp>
    </p:spTree>
    <p:extLst>
      <p:ext uri="{BB962C8B-B14F-4D97-AF65-F5344CB8AC3E}">
        <p14:creationId xmlns:p14="http://schemas.microsoft.com/office/powerpoint/2010/main" val="5503450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67544" y="1196752"/>
            <a:ext cx="7488832" cy="625428"/>
          </a:xfrm>
          <a:prstGeom prst="rect">
            <a:avLst/>
          </a:prstGeom>
        </p:spPr>
        <p:txBody>
          <a:bodyPr wrap="square">
            <a:spAutoFit/>
          </a:bodyPr>
          <a:lstStyle/>
          <a:p>
            <a:pPr marL="457200" lvl="0" indent="-457200" algn="just">
              <a:lnSpc>
                <a:spcPct val="115000"/>
              </a:lnSpc>
              <a:spcAft>
                <a:spcPts val="600"/>
              </a:spcAft>
              <a:buFont typeface="Arial" panose="020B0604020202020204" pitchFamily="34" charset="0"/>
              <a:buChar char="•"/>
            </a:pPr>
            <a:endParaRPr lang="it-IT"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ettangolo 4"/>
          <p:cNvSpPr/>
          <p:nvPr/>
        </p:nvSpPr>
        <p:spPr>
          <a:xfrm>
            <a:off x="467544" y="397732"/>
            <a:ext cx="8093750" cy="5632311"/>
          </a:xfrm>
          <a:prstGeom prst="rect">
            <a:avLst/>
          </a:prstGeom>
        </p:spPr>
        <p:txBody>
          <a:bodyPr wrap="square">
            <a:spAutoFit/>
          </a:bodyPr>
          <a:lstStyle/>
          <a:p>
            <a:r>
              <a:rPr lang="it-IT" sz="2000" b="1" dirty="0" smtClean="0"/>
              <a:t>Trasferimenti in ambito extraregionale </a:t>
            </a:r>
            <a:r>
              <a:rPr lang="it-IT" sz="2000" b="1" dirty="0" smtClean="0"/>
              <a:t>:</a:t>
            </a:r>
          </a:p>
          <a:p>
            <a:endParaRPr lang="it-IT" sz="2000" b="1" dirty="0" smtClean="0"/>
          </a:p>
          <a:p>
            <a:pPr marL="342900" indent="-342900" algn="just">
              <a:buFont typeface="Arial" pitchFamily="34" charset="0"/>
              <a:buChar char="•"/>
            </a:pPr>
            <a:r>
              <a:rPr lang="it-IT" sz="2000" dirty="0" smtClean="0"/>
              <a:t>sono disposti per competenza dal Dipartimento dell’Amministrazione Penitenziaria in sede </a:t>
            </a:r>
            <a:r>
              <a:rPr lang="it-IT" sz="2000" dirty="0" smtClean="0"/>
              <a:t>centrale</a:t>
            </a:r>
            <a:endParaRPr lang="it-IT" sz="2000" dirty="0" smtClean="0"/>
          </a:p>
          <a:p>
            <a:pPr marL="342900" indent="-342900" algn="just">
              <a:buFont typeface="Arial" pitchFamily="34" charset="0"/>
              <a:buChar char="•"/>
            </a:pPr>
            <a:r>
              <a:rPr lang="it-IT" sz="2000" dirty="0"/>
              <a:t>l</a:t>
            </a:r>
            <a:r>
              <a:rPr lang="it-IT" sz="2000" dirty="0" smtClean="0"/>
              <a:t>a richiesta di trasferimento è avanzata dal coordinatore medico dell’istituto di assegnazione che </a:t>
            </a:r>
            <a:r>
              <a:rPr lang="it-IT" sz="2000" u="sng" dirty="0" smtClean="0"/>
              <a:t>evidenzia di non poter garantire al detenuto le cure con risorse dell’ASL o della </a:t>
            </a:r>
            <a:r>
              <a:rPr lang="it-IT" sz="2000" u="sng" dirty="0" smtClean="0"/>
              <a:t>Regione</a:t>
            </a:r>
            <a:endParaRPr lang="it-IT" sz="2000" u="sng" dirty="0" smtClean="0"/>
          </a:p>
          <a:p>
            <a:pPr marL="342900" indent="-342900" algn="just">
              <a:buFont typeface="Arial" pitchFamily="34" charset="0"/>
              <a:buChar char="•"/>
            </a:pPr>
            <a:r>
              <a:rPr lang="it-IT" sz="2000" dirty="0"/>
              <a:t>i</a:t>
            </a:r>
            <a:r>
              <a:rPr lang="it-IT" sz="2000" dirty="0" smtClean="0"/>
              <a:t>l medico che ha in carico la persona detenuta e ne conosce le patologie </a:t>
            </a:r>
            <a:r>
              <a:rPr lang="it-IT" sz="2000" u="sng" dirty="0" smtClean="0"/>
              <a:t>indica le strutture del Servizio Sanitario presenti sul territorio nazionale </a:t>
            </a:r>
            <a:r>
              <a:rPr lang="it-IT" sz="2000" dirty="0" smtClean="0"/>
              <a:t>specializzate ad erogare terapie idonee per la patologia in </a:t>
            </a:r>
            <a:r>
              <a:rPr lang="it-IT" sz="2000" dirty="0" smtClean="0"/>
              <a:t>argomento</a:t>
            </a:r>
            <a:endParaRPr lang="it-IT" sz="2000" dirty="0" smtClean="0"/>
          </a:p>
          <a:p>
            <a:pPr marL="342900" indent="-342900" algn="just">
              <a:buFont typeface="Arial" pitchFamily="34" charset="0"/>
              <a:buChar char="•"/>
            </a:pPr>
            <a:r>
              <a:rPr lang="it-IT" sz="2000" dirty="0" smtClean="0"/>
              <a:t>la </a:t>
            </a:r>
            <a:r>
              <a:rPr lang="it-IT" sz="2000" u="sng" dirty="0"/>
              <a:t>documentazione</a:t>
            </a:r>
            <a:r>
              <a:rPr lang="it-IT" sz="2000" dirty="0"/>
              <a:t> concernente la richiesta di trasferimento del detenuto per motivi di salute avanzata dal medico dell’istituto è </a:t>
            </a:r>
            <a:r>
              <a:rPr lang="it-IT" sz="2000" u="sng" dirty="0"/>
              <a:t>trasmessa dalla Direzione penitenziaria</a:t>
            </a:r>
            <a:r>
              <a:rPr lang="it-IT" sz="2000" dirty="0"/>
              <a:t> con le informazioni di carattere penitenziario e giudiziario </a:t>
            </a:r>
            <a:r>
              <a:rPr lang="it-IT" sz="2000" u="sng" dirty="0"/>
              <a:t>al Provveditorato Regionale </a:t>
            </a:r>
            <a:r>
              <a:rPr lang="it-IT" sz="2000" u="sng" dirty="0" smtClean="0"/>
              <a:t>della Amministrazione </a:t>
            </a:r>
            <a:r>
              <a:rPr lang="it-IT" sz="2000" u="sng" dirty="0"/>
              <a:t>Penitenziaria competente  </a:t>
            </a:r>
            <a:r>
              <a:rPr lang="it-IT" sz="2000" dirty="0"/>
              <a:t>che, dopo aver verificato con il coordinatore della rete interaziendale regionale l’impossibilità della cura con le risorse del territorio, sottopone al Dipartimento l’intera </a:t>
            </a:r>
            <a:r>
              <a:rPr lang="it-IT" sz="2000" dirty="0" smtClean="0"/>
              <a:t>documentazione</a:t>
            </a:r>
            <a:endParaRPr lang="it-IT" sz="2000" dirty="0"/>
          </a:p>
        </p:txBody>
      </p:sp>
    </p:spTree>
    <p:extLst>
      <p:ext uri="{BB962C8B-B14F-4D97-AF65-F5344CB8AC3E}">
        <p14:creationId xmlns:p14="http://schemas.microsoft.com/office/powerpoint/2010/main" val="282137848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67544" y="1196752"/>
            <a:ext cx="7488832" cy="625428"/>
          </a:xfrm>
          <a:prstGeom prst="rect">
            <a:avLst/>
          </a:prstGeom>
        </p:spPr>
        <p:txBody>
          <a:bodyPr wrap="square">
            <a:spAutoFit/>
          </a:bodyPr>
          <a:lstStyle/>
          <a:p>
            <a:pPr marL="457200" lvl="0" indent="-457200" algn="just">
              <a:lnSpc>
                <a:spcPct val="115000"/>
              </a:lnSpc>
              <a:spcAft>
                <a:spcPts val="600"/>
              </a:spcAft>
              <a:buFont typeface="Arial" panose="020B0604020202020204" pitchFamily="34" charset="0"/>
              <a:buChar char="•"/>
            </a:pPr>
            <a:endParaRPr lang="it-IT"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ettangolo 4"/>
          <p:cNvSpPr/>
          <p:nvPr/>
        </p:nvSpPr>
        <p:spPr>
          <a:xfrm>
            <a:off x="546847" y="908720"/>
            <a:ext cx="7942730" cy="4093428"/>
          </a:xfrm>
          <a:prstGeom prst="rect">
            <a:avLst/>
          </a:prstGeom>
        </p:spPr>
        <p:txBody>
          <a:bodyPr wrap="square">
            <a:spAutoFit/>
          </a:bodyPr>
          <a:lstStyle/>
          <a:p>
            <a:pPr marL="342900" indent="-342900" algn="just">
              <a:buFont typeface="Arial" pitchFamily="34" charset="0"/>
              <a:buChar char="•"/>
            </a:pPr>
            <a:r>
              <a:rPr lang="it-IT" sz="2000" dirty="0"/>
              <a:t>Il personale medico che presta servizio presso il DAP esamina le relazioni sanitarie inviate dai Provveditorati e formula valutazioni utili ad individuare la sede penitenziaria idonea per le patologie in </a:t>
            </a:r>
            <a:r>
              <a:rPr lang="it-IT" sz="2000" dirty="0" smtClean="0"/>
              <a:t>esame</a:t>
            </a:r>
          </a:p>
          <a:p>
            <a:pPr algn="just"/>
            <a:endParaRPr lang="it-IT" sz="2000" dirty="0"/>
          </a:p>
          <a:p>
            <a:pPr marL="342900" indent="-342900" algn="just">
              <a:buFont typeface="Arial" pitchFamily="34" charset="0"/>
              <a:buChar char="•"/>
            </a:pPr>
            <a:r>
              <a:rPr lang="it-IT" sz="2000" dirty="0"/>
              <a:t>I provvedimenti di trasferimento trovano esecuzione dopo che l’istituto di destinazione abbia manifestato la disponibilità ad accogliere il detenuto, al fine di assicurare l’effettività e la continuità delle cure. Detti provvedimenti sono soggetti a monitoraggio periodico.  </a:t>
            </a:r>
          </a:p>
          <a:p>
            <a:pPr algn="just"/>
            <a:endParaRPr lang="it-IT" sz="2000" dirty="0"/>
          </a:p>
          <a:p>
            <a:pPr algn="just"/>
            <a:endParaRPr lang="it-IT" sz="2000" dirty="0"/>
          </a:p>
          <a:p>
            <a:pPr algn="just"/>
            <a:r>
              <a:rPr lang="it-IT" sz="2000" dirty="0" smtClean="0"/>
              <a:t>Il servizio sanitario dell’istituto di attuale assegnazione e quello di destinazione collaborano nello scambio di informazioni a tutela della continuità terapeutica.</a:t>
            </a:r>
          </a:p>
        </p:txBody>
      </p:sp>
    </p:spTree>
    <p:extLst>
      <p:ext uri="{BB962C8B-B14F-4D97-AF65-F5344CB8AC3E}">
        <p14:creationId xmlns:p14="http://schemas.microsoft.com/office/powerpoint/2010/main" val="339250002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p:cNvSpPr>
            <a:spLocks noGrp="1"/>
          </p:cNvSpPr>
          <p:nvPr>
            <p:ph type="title"/>
          </p:nvPr>
        </p:nvSpPr>
        <p:spPr>
          <a:xfrm>
            <a:off x="457200" y="332656"/>
            <a:ext cx="8229600" cy="648072"/>
          </a:xfrm>
        </p:spPr>
        <p:txBody>
          <a:bodyPr>
            <a:normAutofit/>
          </a:bodyPr>
          <a:lstStyle/>
          <a:p>
            <a:pPr algn="ctr"/>
            <a:r>
              <a:rPr lang="it-IT" sz="2400" b="1" dirty="0" smtClean="0"/>
              <a:t>Trasferimento regionale detenuti per motivi sanitari </a:t>
            </a:r>
            <a:endParaRPr lang="it-IT" sz="2400" b="1" dirty="0"/>
          </a:p>
        </p:txBody>
      </p:sp>
      <p:sp>
        <p:nvSpPr>
          <p:cNvPr id="6" name="CasellaDiTesto 5"/>
          <p:cNvSpPr txBox="1"/>
          <p:nvPr/>
        </p:nvSpPr>
        <p:spPr>
          <a:xfrm>
            <a:off x="755576" y="1844824"/>
            <a:ext cx="248786" cy="369332"/>
          </a:xfrm>
          <a:prstGeom prst="rect">
            <a:avLst/>
          </a:prstGeom>
          <a:noFill/>
        </p:spPr>
        <p:txBody>
          <a:bodyPr wrap="none" rtlCol="0">
            <a:spAutoFit/>
          </a:bodyPr>
          <a:lstStyle/>
          <a:p>
            <a:r>
              <a:rPr lang="it-IT" dirty="0" smtClean="0"/>
              <a:t> </a:t>
            </a:r>
            <a:endParaRPr lang="it-IT" dirty="0"/>
          </a:p>
        </p:txBody>
      </p:sp>
      <p:sp>
        <p:nvSpPr>
          <p:cNvPr id="11" name="CasellaDiTesto 10"/>
          <p:cNvSpPr txBox="1"/>
          <p:nvPr/>
        </p:nvSpPr>
        <p:spPr>
          <a:xfrm>
            <a:off x="1035170" y="1185061"/>
            <a:ext cx="7810892" cy="646331"/>
          </a:xfrm>
          <a:prstGeom prst="rect">
            <a:avLst/>
          </a:prstGeom>
          <a:noFill/>
        </p:spPr>
        <p:txBody>
          <a:bodyPr wrap="square" rtlCol="0">
            <a:spAutoFit/>
          </a:bodyPr>
          <a:lstStyle/>
          <a:p>
            <a:r>
              <a:rPr lang="it-IT" b="1" dirty="0" smtClean="0"/>
              <a:t>Relazione del medico al dirigente o coordinatore</a:t>
            </a:r>
          </a:p>
          <a:p>
            <a:r>
              <a:rPr lang="it-IT" b="1" dirty="0" smtClean="0"/>
              <a:t> sanitario dettagliata dal referto specialistico</a:t>
            </a:r>
            <a:endParaRPr lang="it-IT" b="1" dirty="0"/>
          </a:p>
        </p:txBody>
      </p:sp>
      <p:cxnSp>
        <p:nvCxnSpPr>
          <p:cNvPr id="15" name="Connettore 2 14"/>
          <p:cNvCxnSpPr/>
          <p:nvPr/>
        </p:nvCxnSpPr>
        <p:spPr>
          <a:xfrm>
            <a:off x="3164250" y="1943544"/>
            <a:ext cx="0" cy="541224"/>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sp>
        <p:nvSpPr>
          <p:cNvPr id="17" name="Rettangolo 16"/>
          <p:cNvSpPr/>
          <p:nvPr/>
        </p:nvSpPr>
        <p:spPr>
          <a:xfrm>
            <a:off x="2286000" y="2640876"/>
            <a:ext cx="2286000" cy="646331"/>
          </a:xfrm>
          <a:prstGeom prst="rect">
            <a:avLst/>
          </a:prstGeom>
        </p:spPr>
        <p:txBody>
          <a:bodyPr>
            <a:spAutoFit/>
          </a:bodyPr>
          <a:lstStyle/>
          <a:p>
            <a:r>
              <a:rPr lang="it-IT" b="1" dirty="0">
                <a:solidFill>
                  <a:srgbClr val="292934"/>
                </a:solidFill>
              </a:rPr>
              <a:t>Coordinatore o delegato </a:t>
            </a:r>
            <a:r>
              <a:rPr lang="it-IT" b="1" dirty="0" smtClean="0">
                <a:solidFill>
                  <a:srgbClr val="292934"/>
                </a:solidFill>
              </a:rPr>
              <a:t>     INVIA </a:t>
            </a:r>
            <a:endParaRPr lang="it-IT" b="1" dirty="0"/>
          </a:p>
        </p:txBody>
      </p:sp>
      <p:cxnSp>
        <p:nvCxnSpPr>
          <p:cNvPr id="19" name="Connettore 2 18"/>
          <p:cNvCxnSpPr/>
          <p:nvPr/>
        </p:nvCxnSpPr>
        <p:spPr>
          <a:xfrm>
            <a:off x="4506126" y="3038381"/>
            <a:ext cx="936104" cy="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sp>
        <p:nvSpPr>
          <p:cNvPr id="23" name="CasellaDiTesto 22"/>
          <p:cNvSpPr txBox="1"/>
          <p:nvPr/>
        </p:nvSpPr>
        <p:spPr>
          <a:xfrm>
            <a:off x="5875864" y="2861633"/>
            <a:ext cx="2689839" cy="369332"/>
          </a:xfrm>
          <a:prstGeom prst="rect">
            <a:avLst/>
          </a:prstGeom>
          <a:noFill/>
        </p:spPr>
        <p:txBody>
          <a:bodyPr wrap="none" rtlCol="0">
            <a:spAutoFit/>
          </a:bodyPr>
          <a:lstStyle/>
          <a:p>
            <a:r>
              <a:rPr lang="it-IT" b="1" dirty="0" smtClean="0"/>
              <a:t>DIRETTORE  ISTITUTO</a:t>
            </a:r>
            <a:endParaRPr lang="it-IT" b="1" dirty="0"/>
          </a:p>
        </p:txBody>
      </p:sp>
      <p:cxnSp>
        <p:nvCxnSpPr>
          <p:cNvPr id="25" name="Connettore 2 24"/>
          <p:cNvCxnSpPr/>
          <p:nvPr/>
        </p:nvCxnSpPr>
        <p:spPr>
          <a:xfrm flipH="1">
            <a:off x="2286001" y="3214543"/>
            <a:ext cx="4657724" cy="979465"/>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sp>
        <p:nvSpPr>
          <p:cNvPr id="26" name="CasellaDiTesto 25"/>
          <p:cNvSpPr txBox="1"/>
          <p:nvPr/>
        </p:nvSpPr>
        <p:spPr>
          <a:xfrm>
            <a:off x="755576" y="4263290"/>
            <a:ext cx="3217035" cy="369332"/>
          </a:xfrm>
          <a:prstGeom prst="rect">
            <a:avLst/>
          </a:prstGeom>
          <a:noFill/>
        </p:spPr>
        <p:txBody>
          <a:bodyPr wrap="none" rtlCol="0">
            <a:spAutoFit/>
          </a:bodyPr>
          <a:lstStyle/>
          <a:p>
            <a:r>
              <a:rPr lang="it-IT" b="1" dirty="0" smtClean="0"/>
              <a:t>Invia al PRAP ( Uff. </a:t>
            </a:r>
            <a:r>
              <a:rPr lang="it-IT" b="1" dirty="0" err="1" smtClean="0"/>
              <a:t>Det</a:t>
            </a:r>
            <a:r>
              <a:rPr lang="it-IT" b="1" dirty="0" smtClean="0"/>
              <a:t>. e </a:t>
            </a:r>
            <a:r>
              <a:rPr lang="it-IT" b="1" dirty="0" err="1" smtClean="0"/>
              <a:t>Tratt</a:t>
            </a:r>
            <a:r>
              <a:rPr lang="it-IT" b="1" dirty="0" smtClean="0"/>
              <a:t>.)</a:t>
            </a:r>
            <a:endParaRPr lang="it-IT" b="1" dirty="0"/>
          </a:p>
        </p:txBody>
      </p:sp>
      <p:cxnSp>
        <p:nvCxnSpPr>
          <p:cNvPr id="29" name="Connettore 2 28"/>
          <p:cNvCxnSpPr/>
          <p:nvPr/>
        </p:nvCxnSpPr>
        <p:spPr>
          <a:xfrm>
            <a:off x="4076520" y="4455233"/>
            <a:ext cx="1728192" cy="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sp>
        <p:nvSpPr>
          <p:cNvPr id="31" name="CasellaDiTesto 30"/>
          <p:cNvSpPr txBox="1"/>
          <p:nvPr/>
        </p:nvSpPr>
        <p:spPr>
          <a:xfrm>
            <a:off x="5875864" y="4211210"/>
            <a:ext cx="2830647" cy="646331"/>
          </a:xfrm>
          <a:prstGeom prst="rect">
            <a:avLst/>
          </a:prstGeom>
          <a:noFill/>
        </p:spPr>
        <p:txBody>
          <a:bodyPr wrap="none" rtlCol="0">
            <a:spAutoFit/>
          </a:bodyPr>
          <a:lstStyle/>
          <a:p>
            <a:r>
              <a:rPr lang="it-IT" b="1" dirty="0" smtClean="0"/>
              <a:t>UOSP-  valuta relazione</a:t>
            </a:r>
          </a:p>
          <a:p>
            <a:r>
              <a:rPr lang="it-IT" b="1" dirty="0" smtClean="0"/>
              <a:t> sanitaria e INVIA parere</a:t>
            </a:r>
            <a:endParaRPr lang="it-IT" b="1" dirty="0"/>
          </a:p>
        </p:txBody>
      </p:sp>
      <p:cxnSp>
        <p:nvCxnSpPr>
          <p:cNvPr id="33" name="Connettore 2 32"/>
          <p:cNvCxnSpPr/>
          <p:nvPr/>
        </p:nvCxnSpPr>
        <p:spPr>
          <a:xfrm flipH="1">
            <a:off x="3039035" y="4822481"/>
            <a:ext cx="4007224" cy="647799"/>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sp>
        <p:nvSpPr>
          <p:cNvPr id="34" name="CasellaDiTesto 33"/>
          <p:cNvSpPr txBox="1"/>
          <p:nvPr/>
        </p:nvSpPr>
        <p:spPr>
          <a:xfrm>
            <a:off x="576281" y="5433135"/>
            <a:ext cx="5878532" cy="369332"/>
          </a:xfrm>
          <a:prstGeom prst="rect">
            <a:avLst/>
          </a:prstGeom>
          <a:noFill/>
        </p:spPr>
        <p:txBody>
          <a:bodyPr wrap="none" rtlCol="0">
            <a:spAutoFit/>
          </a:bodyPr>
          <a:lstStyle/>
          <a:p>
            <a:r>
              <a:rPr lang="it-IT" b="1" dirty="0" smtClean="0"/>
              <a:t>Ufficio detenuti e trattamento dispone trasferimento</a:t>
            </a:r>
            <a:endParaRPr lang="it-IT" b="1"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43725" y="1136521"/>
            <a:ext cx="1352550"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1992557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p:cNvSpPr>
            <a:spLocks noGrp="1"/>
          </p:cNvSpPr>
          <p:nvPr>
            <p:ph type="title"/>
          </p:nvPr>
        </p:nvSpPr>
        <p:spPr>
          <a:xfrm>
            <a:off x="336884" y="404664"/>
            <a:ext cx="8335478" cy="648072"/>
          </a:xfrm>
        </p:spPr>
        <p:txBody>
          <a:bodyPr>
            <a:normAutofit fontScale="90000"/>
          </a:bodyPr>
          <a:lstStyle/>
          <a:p>
            <a:r>
              <a:rPr lang="it-IT" sz="2400" b="1" dirty="0" smtClean="0"/>
              <a:t>Richiesta di ricovero programmato H. San Paolo 5° divisione Protetta </a:t>
            </a:r>
            <a:endParaRPr lang="it-IT" sz="2400" b="1"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93476" y="5301208"/>
            <a:ext cx="708919" cy="693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ttangolo arrotondato 5"/>
          <p:cNvSpPr/>
          <p:nvPr/>
        </p:nvSpPr>
        <p:spPr>
          <a:xfrm>
            <a:off x="455496" y="1628800"/>
            <a:ext cx="3266681"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smtClean="0"/>
              <a:t>Il Medico richiede utilizzando specifica modulistica il ricovero  </a:t>
            </a:r>
            <a:endParaRPr lang="it-IT" b="1" dirty="0"/>
          </a:p>
        </p:txBody>
      </p:sp>
      <p:sp>
        <p:nvSpPr>
          <p:cNvPr id="7" name="CasellaDiTesto 6"/>
          <p:cNvSpPr txBox="1"/>
          <p:nvPr/>
        </p:nvSpPr>
        <p:spPr>
          <a:xfrm>
            <a:off x="4211960" y="1628800"/>
            <a:ext cx="710451" cy="369332"/>
          </a:xfrm>
          <a:prstGeom prst="rect">
            <a:avLst/>
          </a:prstGeom>
          <a:noFill/>
        </p:spPr>
        <p:txBody>
          <a:bodyPr wrap="none" rtlCol="0">
            <a:spAutoFit/>
          </a:bodyPr>
          <a:lstStyle/>
          <a:p>
            <a:r>
              <a:rPr lang="it-IT" b="1" dirty="0" smtClean="0"/>
              <a:t>invia</a:t>
            </a:r>
            <a:endParaRPr lang="it-IT" b="1" dirty="0"/>
          </a:p>
        </p:txBody>
      </p:sp>
      <p:sp>
        <p:nvSpPr>
          <p:cNvPr id="8" name="Rettangolo arrotondato 7"/>
          <p:cNvSpPr/>
          <p:nvPr/>
        </p:nvSpPr>
        <p:spPr>
          <a:xfrm>
            <a:off x="5412194" y="1610145"/>
            <a:ext cx="34404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Al coordinatore medico </a:t>
            </a:r>
            <a:endParaRPr lang="it-IT" dirty="0"/>
          </a:p>
        </p:txBody>
      </p:sp>
      <p:cxnSp>
        <p:nvCxnSpPr>
          <p:cNvPr id="10" name="Connettore 2 9"/>
          <p:cNvCxnSpPr/>
          <p:nvPr/>
        </p:nvCxnSpPr>
        <p:spPr>
          <a:xfrm>
            <a:off x="3563887" y="2086000"/>
            <a:ext cx="1800201"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Rettangolo arrotondato 10"/>
          <p:cNvSpPr/>
          <p:nvPr/>
        </p:nvSpPr>
        <p:spPr>
          <a:xfrm>
            <a:off x="6509021" y="3043808"/>
            <a:ext cx="1706488" cy="120243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smtClean="0"/>
              <a:t>Direttore Istituto </a:t>
            </a:r>
            <a:endParaRPr lang="it-IT" b="1" dirty="0"/>
          </a:p>
        </p:txBody>
      </p:sp>
      <p:cxnSp>
        <p:nvCxnSpPr>
          <p:cNvPr id="13" name="Connettore 2 12"/>
          <p:cNvCxnSpPr/>
          <p:nvPr/>
        </p:nvCxnSpPr>
        <p:spPr>
          <a:xfrm>
            <a:off x="7092280" y="2543200"/>
            <a:ext cx="0" cy="30973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Rettangolo arrotondato 14"/>
          <p:cNvSpPr/>
          <p:nvPr/>
        </p:nvSpPr>
        <p:spPr>
          <a:xfrm>
            <a:off x="3851920" y="3140968"/>
            <a:ext cx="1245035"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smtClean="0"/>
              <a:t>PRAP Uff </a:t>
            </a:r>
            <a:r>
              <a:rPr lang="it-IT" b="1" dirty="0" err="1" smtClean="0"/>
              <a:t>Det</a:t>
            </a:r>
            <a:r>
              <a:rPr lang="it-IT" b="1" dirty="0" smtClean="0"/>
              <a:t>.</a:t>
            </a:r>
            <a:endParaRPr lang="it-IT" b="1" dirty="0"/>
          </a:p>
        </p:txBody>
      </p:sp>
      <p:cxnSp>
        <p:nvCxnSpPr>
          <p:cNvPr id="17" name="Connettore 2 16"/>
          <p:cNvCxnSpPr>
            <a:stCxn id="11" idx="1"/>
          </p:cNvCxnSpPr>
          <p:nvPr/>
        </p:nvCxnSpPr>
        <p:spPr>
          <a:xfrm flipH="1" flipV="1">
            <a:off x="5282396" y="3619871"/>
            <a:ext cx="1226625" cy="2515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Rettangolo arrotondato 17"/>
          <p:cNvSpPr/>
          <p:nvPr/>
        </p:nvSpPr>
        <p:spPr>
          <a:xfrm>
            <a:off x="468336" y="3789040"/>
            <a:ext cx="1641081" cy="17281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smtClean="0"/>
              <a:t>UOSP</a:t>
            </a:r>
          </a:p>
          <a:p>
            <a:pPr algn="ctr"/>
            <a:endParaRPr lang="it-IT" b="1" dirty="0"/>
          </a:p>
          <a:p>
            <a:pPr algn="ctr"/>
            <a:r>
              <a:rPr lang="it-IT" b="1" dirty="0" smtClean="0"/>
              <a:t>In caso esito positivo </a:t>
            </a:r>
            <a:r>
              <a:rPr lang="it-IT" dirty="0" smtClean="0"/>
              <a:t> </a:t>
            </a:r>
            <a:endParaRPr lang="it-IT" dirty="0"/>
          </a:p>
        </p:txBody>
      </p:sp>
      <p:sp>
        <p:nvSpPr>
          <p:cNvPr id="21" name="CasellaDiTesto 20"/>
          <p:cNvSpPr txBox="1"/>
          <p:nvPr/>
        </p:nvSpPr>
        <p:spPr>
          <a:xfrm>
            <a:off x="1763394" y="3046548"/>
            <a:ext cx="1903085" cy="369332"/>
          </a:xfrm>
          <a:prstGeom prst="rect">
            <a:avLst/>
          </a:prstGeom>
          <a:noFill/>
        </p:spPr>
        <p:txBody>
          <a:bodyPr wrap="none" rtlCol="0">
            <a:spAutoFit/>
          </a:bodyPr>
          <a:lstStyle/>
          <a:p>
            <a:r>
              <a:rPr lang="it-IT" b="1" dirty="0" smtClean="0"/>
              <a:t>Invia per parere</a:t>
            </a:r>
            <a:endParaRPr lang="it-IT" b="1" dirty="0"/>
          </a:p>
        </p:txBody>
      </p:sp>
      <p:cxnSp>
        <p:nvCxnSpPr>
          <p:cNvPr id="23" name="Connettore 2 22"/>
          <p:cNvCxnSpPr/>
          <p:nvPr/>
        </p:nvCxnSpPr>
        <p:spPr>
          <a:xfrm flipH="1">
            <a:off x="2225412" y="3619871"/>
            <a:ext cx="1625600" cy="64807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5" name="Rettangolo arrotondato 24"/>
          <p:cNvSpPr/>
          <p:nvPr/>
        </p:nvSpPr>
        <p:spPr>
          <a:xfrm>
            <a:off x="3563888" y="5301208"/>
            <a:ext cx="2305686"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San Paolo  </a:t>
            </a:r>
            <a:endParaRPr lang="it-IT" dirty="0"/>
          </a:p>
        </p:txBody>
      </p:sp>
      <p:cxnSp>
        <p:nvCxnSpPr>
          <p:cNvPr id="27" name="Connettore 2 26"/>
          <p:cNvCxnSpPr/>
          <p:nvPr/>
        </p:nvCxnSpPr>
        <p:spPr>
          <a:xfrm flipV="1">
            <a:off x="2224504" y="4104075"/>
            <a:ext cx="2080176" cy="6707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Connettore 2 28"/>
          <p:cNvCxnSpPr/>
          <p:nvPr/>
        </p:nvCxnSpPr>
        <p:spPr>
          <a:xfrm>
            <a:off x="2224504" y="4837929"/>
            <a:ext cx="1271731" cy="48193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632444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67544" y="1196752"/>
            <a:ext cx="7488832" cy="625428"/>
          </a:xfrm>
          <a:prstGeom prst="rect">
            <a:avLst/>
          </a:prstGeom>
        </p:spPr>
        <p:txBody>
          <a:bodyPr wrap="square">
            <a:spAutoFit/>
          </a:bodyPr>
          <a:lstStyle/>
          <a:p>
            <a:pPr marL="457200" lvl="0" indent="-457200" algn="just">
              <a:lnSpc>
                <a:spcPct val="115000"/>
              </a:lnSpc>
              <a:spcAft>
                <a:spcPts val="600"/>
              </a:spcAft>
              <a:buFont typeface="Arial" panose="020B0604020202020204" pitchFamily="34" charset="0"/>
              <a:buChar char="•"/>
            </a:pPr>
            <a:endParaRPr lang="it-IT"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ettangolo 4"/>
          <p:cNvSpPr/>
          <p:nvPr/>
        </p:nvSpPr>
        <p:spPr>
          <a:xfrm>
            <a:off x="537882" y="603920"/>
            <a:ext cx="7960659" cy="5632311"/>
          </a:xfrm>
          <a:prstGeom prst="rect">
            <a:avLst/>
          </a:prstGeom>
        </p:spPr>
        <p:txBody>
          <a:bodyPr wrap="square">
            <a:spAutoFit/>
          </a:bodyPr>
          <a:lstStyle/>
          <a:p>
            <a:pPr algn="ctr"/>
            <a:r>
              <a:rPr lang="it-IT" sz="2000" b="1" dirty="0" smtClean="0"/>
              <a:t>DIARIO CLINICO</a:t>
            </a:r>
            <a:endParaRPr lang="it-IT" sz="2000" dirty="0"/>
          </a:p>
          <a:p>
            <a:pPr algn="just"/>
            <a:r>
              <a:rPr lang="it-IT" sz="2000" dirty="0" smtClean="0"/>
              <a:t>Per ogni detenuto che fa ingresso presso un istituto penitenziario verrà aperto un diario clinico nel quale verranno registrati tutti gli interventi di carattere sanitario svolti relativamente alla persona. Nelle more della predisposizione del diario clinico informatizzato, </a:t>
            </a:r>
            <a:r>
              <a:rPr lang="it-IT" sz="2000" u="sng" dirty="0" smtClean="0"/>
              <a:t>in caso di trasferimento in altra struttura regionale</a:t>
            </a:r>
            <a:r>
              <a:rPr lang="it-IT" sz="2000" dirty="0" smtClean="0"/>
              <a:t> del detenuto, tale </a:t>
            </a:r>
            <a:r>
              <a:rPr lang="it-IT" sz="2000" u="sng" dirty="0" smtClean="0"/>
              <a:t>diario sarà inviato dal coordinatore sanitario dell’istituto inviante al collega dell’istituto ricevente</a:t>
            </a:r>
            <a:r>
              <a:rPr lang="it-IT" sz="2000" dirty="0" smtClean="0"/>
              <a:t>, consegnandolo in busta chiusa alla scorta addetta alla traduzione.</a:t>
            </a:r>
          </a:p>
          <a:p>
            <a:pPr algn="just"/>
            <a:r>
              <a:rPr lang="it-IT" sz="2000" dirty="0" smtClean="0"/>
              <a:t>L’onere di conservazione del fascicolo agli atti del sistema sanitario regionale sarà a carico dell’Azienda Sanitaria correlata all’ultimo istituto presso il quale il detenuto è stato ristretto.</a:t>
            </a:r>
          </a:p>
          <a:p>
            <a:pPr algn="just"/>
            <a:r>
              <a:rPr lang="it-IT" sz="2000" u="sng" dirty="0" smtClean="0"/>
              <a:t>In caso di trasferimento del detenuto in sede extraregionale</a:t>
            </a:r>
            <a:r>
              <a:rPr lang="it-IT" sz="2000" dirty="0" smtClean="0"/>
              <a:t>, detto documento </a:t>
            </a:r>
            <a:r>
              <a:rPr lang="it-IT" sz="2000" u="sng" dirty="0" smtClean="0"/>
              <a:t>verrà trattenuto </a:t>
            </a:r>
            <a:r>
              <a:rPr lang="it-IT" sz="2000" dirty="0" smtClean="0"/>
              <a:t>dall’Azienda Sanitaria </a:t>
            </a:r>
            <a:r>
              <a:rPr lang="it-IT" sz="2000" u="sng" dirty="0" smtClean="0"/>
              <a:t>inviando</a:t>
            </a:r>
            <a:r>
              <a:rPr lang="it-IT" sz="2000" dirty="0" smtClean="0"/>
              <a:t> all’istituto ricevente fuori regione </a:t>
            </a:r>
            <a:r>
              <a:rPr lang="it-IT" sz="2000" u="sng" dirty="0" smtClean="0"/>
              <a:t>una dettagliata relazione </a:t>
            </a:r>
            <a:r>
              <a:rPr lang="it-IT" sz="2000" dirty="0" smtClean="0"/>
              <a:t>circa le condizioni di salute e gli esami strumentali eseguiti; </a:t>
            </a:r>
            <a:r>
              <a:rPr lang="it-IT" sz="2000" u="sng" dirty="0" smtClean="0"/>
              <a:t>nei casi in cui necessiti una dettagliata relazione psichiatrica e/o copia delle visite psichiatriche e dei colloqui psicologici eventualmente svolti nei dodici mesi precedenti la traduzio</a:t>
            </a:r>
            <a:r>
              <a:rPr lang="it-IT" sz="2000" u="sng" dirty="0" smtClean="0">
                <a:effectLst>
                  <a:outerShdw blurRad="38100" dist="38100" dir="2700000" algn="tl">
                    <a:srgbClr val="000000">
                      <a:alpha val="43137"/>
                    </a:srgbClr>
                  </a:outerShdw>
                </a:effectLst>
              </a:rPr>
              <a:t>ne.</a:t>
            </a:r>
            <a:r>
              <a:rPr lang="it-IT" sz="2000" dirty="0" smtClean="0">
                <a:effectLst>
                  <a:outerShdw blurRad="38100" dist="38100" dir="2700000" algn="tl">
                    <a:srgbClr val="000000">
                      <a:alpha val="43137"/>
                    </a:srgbClr>
                  </a:outerShdw>
                </a:effectLst>
              </a:rPr>
              <a:t> </a:t>
            </a:r>
            <a:endParaRPr lang="it-IT" sz="20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7603547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1107141"/>
            <a:ext cx="8229600" cy="4525963"/>
          </a:xfrm>
        </p:spPr>
        <p:txBody>
          <a:bodyPr/>
          <a:lstStyle/>
          <a:p>
            <a:pPr marL="0" indent="0" algn="just">
              <a:buNone/>
            </a:pPr>
            <a:r>
              <a:rPr lang="it-IT" sz="2400" i="1" dirty="0" smtClean="0"/>
              <a:t>IL PERSONALE SANITARIO E’ TENUTO ALL’OSSERVANZA DELL’ORDINAMENTO PENITENZIARIO E DELLE DISPOSIZIONI DELLA DIREZIONE IN MATERIA DI SICUREZZA</a:t>
            </a:r>
          </a:p>
          <a:p>
            <a:pPr marL="0" indent="0">
              <a:buNone/>
            </a:pPr>
            <a:endParaRPr lang="it-IT" sz="2400" dirty="0"/>
          </a:p>
          <a:p>
            <a:pPr marL="0" indent="0" algn="just">
              <a:buNone/>
            </a:pPr>
            <a:r>
              <a:rPr lang="it-IT" sz="2400" i="1" dirty="0" smtClean="0"/>
              <a:t>GLI OPERATORI DEVONO ESSERE CONSIDERATI OPERATORI DELL’ISTITUTO A TUTTI GLI EFFETTI.</a:t>
            </a:r>
          </a:p>
          <a:p>
            <a:pPr marL="0" indent="0" algn="just">
              <a:buNone/>
            </a:pPr>
            <a:endParaRPr lang="it-IT" sz="2400" i="1" dirty="0"/>
          </a:p>
          <a:p>
            <a:pPr marL="0" indent="0" algn="just">
              <a:buNone/>
            </a:pPr>
            <a:r>
              <a:rPr lang="it-IT" sz="2400" i="1" dirty="0" smtClean="0"/>
              <a:t>DEVE ESSERE EVITATA L’ECCESSIVA FRAMMENTAZIONE DEGLI INCARICHI E LA FREQUENTE ROTAZIONE </a:t>
            </a:r>
            <a:endParaRPr lang="it-IT" sz="2400" i="1" dirty="0"/>
          </a:p>
        </p:txBody>
      </p:sp>
    </p:spTree>
    <p:extLst>
      <p:ext uri="{BB962C8B-B14F-4D97-AF65-F5344CB8AC3E}">
        <p14:creationId xmlns:p14="http://schemas.microsoft.com/office/powerpoint/2010/main" val="118956458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323528" y="978063"/>
            <a:ext cx="8280920" cy="461665"/>
          </a:xfrm>
          <a:prstGeom prst="rect">
            <a:avLst/>
          </a:prstGeom>
        </p:spPr>
        <p:txBody>
          <a:bodyPr wrap="square">
            <a:spAutoFit/>
          </a:bodyPr>
          <a:lstStyle/>
          <a:p>
            <a:r>
              <a:rPr lang="it-IT" sz="2400" b="1" i="1" dirty="0" smtClean="0">
                <a:solidFill>
                  <a:schemeClr val="tx2"/>
                </a:solidFill>
              </a:rPr>
              <a:t>STRUTTURE</a:t>
            </a:r>
            <a:endParaRPr lang="it-IT" sz="2400" b="1" i="1" dirty="0">
              <a:solidFill>
                <a:schemeClr val="tx2"/>
              </a:solidFill>
            </a:endParaRPr>
          </a:p>
        </p:txBody>
      </p:sp>
      <p:sp>
        <p:nvSpPr>
          <p:cNvPr id="5" name="Rettangolo 4"/>
          <p:cNvSpPr/>
          <p:nvPr/>
        </p:nvSpPr>
        <p:spPr>
          <a:xfrm>
            <a:off x="467544" y="1605406"/>
            <a:ext cx="7992888" cy="4801314"/>
          </a:xfrm>
          <a:prstGeom prst="rect">
            <a:avLst/>
          </a:prstGeom>
        </p:spPr>
        <p:txBody>
          <a:bodyPr wrap="square">
            <a:spAutoFit/>
          </a:bodyPr>
          <a:lstStyle/>
          <a:p>
            <a:pPr algn="just"/>
            <a:r>
              <a:rPr lang="it-IT" u="sng" dirty="0" smtClean="0"/>
              <a:t>Ambulatori</a:t>
            </a:r>
          </a:p>
          <a:p>
            <a:pPr algn="just"/>
            <a:r>
              <a:rPr lang="it-IT" dirty="0"/>
              <a:t>Presso ogni istituto penitenziario sono individuati locali poliambulatorio a uso esclusivo di tale attività, concessi a titolo gratuito per l’utilizzo da parte delle Aziende Ospedaliere, sulla base di apposita convenzione stipulata secondo lo schema tipo approvato in sede di Conferenza Stato Regione (rep. 29 CU del 29 aprile 2009).</a:t>
            </a:r>
          </a:p>
          <a:p>
            <a:pPr algn="just"/>
            <a:r>
              <a:rPr lang="it-IT" dirty="0"/>
              <a:t>Stante quanto previsto all’art. 3 del suddetto schema, sono a carico dell’Amministrazione Penitenziaria gli oneri relativi agli interventi di manutenzione ordinaria e straordinaria, nei limiti in cui detti interventi siano necessari ad assicurare l’idoneità dello svolgimento delle funzioni sanitarie, nonché alle utenze (acqua, elettricità, riscaldamento) ed al servizio di pulizia dei locali.</a:t>
            </a:r>
          </a:p>
          <a:p>
            <a:r>
              <a:rPr lang="it-IT" dirty="0"/>
              <a:t>Sono a carico dell’A.O. le spese per il servizio di sanificazione degli ambienti, per l’utenza telefonica e per il servizio di smaltimento dei rifiuti speciali, nocivi e tossici, prodotti nello svolgimento dell’attività sanitaria.</a:t>
            </a:r>
          </a:p>
          <a:p>
            <a:endParaRPr lang="it-IT" u="sng" dirty="0" smtClean="0"/>
          </a:p>
          <a:p>
            <a:endParaRPr lang="it-IT" u="sng" dirty="0"/>
          </a:p>
        </p:txBody>
      </p:sp>
    </p:spTree>
    <p:extLst>
      <p:ext uri="{BB962C8B-B14F-4D97-AF65-F5344CB8AC3E}">
        <p14:creationId xmlns:p14="http://schemas.microsoft.com/office/powerpoint/2010/main" val="192834384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323528" y="978063"/>
            <a:ext cx="8280920" cy="461665"/>
          </a:xfrm>
          <a:prstGeom prst="rect">
            <a:avLst/>
          </a:prstGeom>
        </p:spPr>
        <p:txBody>
          <a:bodyPr wrap="square">
            <a:spAutoFit/>
          </a:bodyPr>
          <a:lstStyle/>
          <a:p>
            <a:r>
              <a:rPr lang="it-IT" sz="2400" b="1" i="1" dirty="0" smtClean="0">
                <a:solidFill>
                  <a:schemeClr val="tx2"/>
                </a:solidFill>
              </a:rPr>
              <a:t>……STRUTTURE</a:t>
            </a:r>
            <a:endParaRPr lang="it-IT" sz="2400" b="1" i="1" dirty="0">
              <a:solidFill>
                <a:schemeClr val="tx2"/>
              </a:solidFill>
            </a:endParaRPr>
          </a:p>
        </p:txBody>
      </p:sp>
      <p:sp>
        <p:nvSpPr>
          <p:cNvPr id="5" name="Rettangolo 4"/>
          <p:cNvSpPr/>
          <p:nvPr/>
        </p:nvSpPr>
        <p:spPr>
          <a:xfrm>
            <a:off x="467544" y="1605406"/>
            <a:ext cx="7992888" cy="3016210"/>
          </a:xfrm>
          <a:prstGeom prst="rect">
            <a:avLst/>
          </a:prstGeom>
        </p:spPr>
        <p:txBody>
          <a:bodyPr wrap="square">
            <a:spAutoFit/>
          </a:bodyPr>
          <a:lstStyle/>
          <a:p>
            <a:r>
              <a:rPr lang="it-IT" u="sng" dirty="0" smtClean="0"/>
              <a:t>Farmacie</a:t>
            </a:r>
          </a:p>
          <a:p>
            <a:endParaRPr lang="it-IT" u="sng" dirty="0" smtClean="0"/>
          </a:p>
          <a:p>
            <a:pPr algn="just"/>
            <a:r>
              <a:rPr lang="it-IT" dirty="0"/>
              <a:t> </a:t>
            </a:r>
            <a:r>
              <a:rPr lang="it-IT" sz="2200" dirty="0" smtClean="0"/>
              <a:t>L’Ospedale </a:t>
            </a:r>
            <a:r>
              <a:rPr lang="it-IT" sz="2200" dirty="0"/>
              <a:t>provvederà all’approvvigionamento dei farmaci ed al relativo stoccaggio,  secondo le modalità da definirsi da parte delle </a:t>
            </a:r>
            <a:r>
              <a:rPr lang="it-IT" sz="2200" dirty="0" smtClean="0"/>
              <a:t>A.S.S.T.</a:t>
            </a:r>
            <a:endParaRPr lang="it-IT" sz="2200" dirty="0"/>
          </a:p>
          <a:p>
            <a:pPr algn="just"/>
            <a:r>
              <a:rPr lang="it-IT" sz="2200" dirty="0"/>
              <a:t>E’ data facoltà ai detenuti di acquistare farmaci tramite formulazione di specifica richiesta da presentarsi alla direzione redatta su </a:t>
            </a:r>
            <a:r>
              <a:rPr lang="it-IT" sz="2200" dirty="0" err="1"/>
              <a:t>mod</a:t>
            </a:r>
            <a:r>
              <a:rPr lang="it-IT" sz="2200" dirty="0"/>
              <a:t>. 393 previo parere sanitario. </a:t>
            </a:r>
          </a:p>
          <a:p>
            <a:r>
              <a:rPr lang="it-IT" sz="2200" dirty="0"/>
              <a:t>     </a:t>
            </a:r>
            <a:endParaRPr lang="it-IT" sz="2200" u="sng" dirty="0"/>
          </a:p>
        </p:txBody>
      </p:sp>
    </p:spTree>
    <p:extLst>
      <p:ext uri="{BB962C8B-B14F-4D97-AF65-F5344CB8AC3E}">
        <p14:creationId xmlns:p14="http://schemas.microsoft.com/office/powerpoint/2010/main" val="13654359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89827" name="Rectangle 3"/>
          <p:cNvSpPr>
            <a:spLocks noGrp="1" noRot="1" noChangeArrowheads="1"/>
          </p:cNvSpPr>
          <p:nvPr>
            <p:ph type="body" idx="4294967295"/>
          </p:nvPr>
        </p:nvSpPr>
        <p:spPr>
          <a:xfrm>
            <a:off x="475129" y="1281953"/>
            <a:ext cx="8166847" cy="4966447"/>
          </a:xfrm>
          <a:prstGeom prst="rect">
            <a:avLst/>
          </a:prstGeom>
          <a:extLst>
            <a:ext uri="{91240B29-F687-4F45-9708-019B960494DF}">
              <a14:hiddenLine xmlns:a14="http://schemas.microsoft.com/office/drawing/2010/main" w="9525" cap="flat" cmpd="sng">
                <a:solidFill>
                  <a:srgbClr val="000000"/>
                </a:solidFill>
                <a:prstDash val="solid"/>
                <a:miter lim="800000"/>
                <a:headEnd/>
                <a:tailEnd/>
              </a14:hiddenLine>
            </a:ext>
          </a:extLst>
        </p:spPr>
        <p:txBody>
          <a:bodyPr>
            <a:normAutofit/>
          </a:bodyPr>
          <a:lstStyle/>
          <a:p>
            <a:pPr marL="0" indent="0" algn="just" eaLnBrk="1" hangingPunct="1">
              <a:lnSpc>
                <a:spcPct val="95000"/>
              </a:lnSpc>
              <a:buNone/>
              <a:defRPr/>
            </a:pPr>
            <a:r>
              <a:rPr lang="it-IT" dirty="0" smtClean="0">
                <a:latin typeface="+mj-lt"/>
              </a:rPr>
              <a:t>A livello nazionale: </a:t>
            </a:r>
            <a:r>
              <a:rPr lang="it-IT" b="1" dirty="0" smtClean="0">
                <a:latin typeface="+mj-lt"/>
              </a:rPr>
              <a:t>167,8 </a:t>
            </a:r>
            <a:r>
              <a:rPr lang="it-IT" dirty="0" smtClean="0">
                <a:latin typeface="+mj-lt"/>
              </a:rPr>
              <a:t>milioni </a:t>
            </a:r>
            <a:r>
              <a:rPr lang="it-IT" sz="2800" dirty="0" smtClean="0">
                <a:latin typeface="+mj-lt"/>
              </a:rPr>
              <a:t>(dal 2010 … </a:t>
            </a:r>
            <a:r>
              <a:rPr lang="it-IT" sz="2400" dirty="0" smtClean="0">
                <a:latin typeface="+mj-lt"/>
              </a:rPr>
              <a:t> </a:t>
            </a:r>
            <a:r>
              <a:rPr lang="it-IT" sz="2800" dirty="0" smtClean="0">
                <a:latin typeface="+mj-lt"/>
              </a:rPr>
              <a:t>risorse invariate)</a:t>
            </a:r>
            <a:endParaRPr lang="it-IT" dirty="0" smtClean="0">
              <a:latin typeface="+mj-lt"/>
            </a:endParaRPr>
          </a:p>
          <a:p>
            <a:pPr algn="just" eaLnBrk="1" hangingPunct="1">
              <a:lnSpc>
                <a:spcPct val="95000"/>
              </a:lnSpc>
              <a:buFont typeface="Wingdings" pitchFamily="2" charset="2"/>
              <a:buNone/>
              <a:defRPr/>
            </a:pPr>
            <a:endParaRPr lang="it-IT" dirty="0" smtClean="0">
              <a:latin typeface="+mj-lt"/>
            </a:endParaRPr>
          </a:p>
          <a:p>
            <a:pPr marL="0" indent="0" algn="just">
              <a:lnSpc>
                <a:spcPct val="95000"/>
              </a:lnSpc>
              <a:buNone/>
              <a:defRPr/>
            </a:pPr>
            <a:r>
              <a:rPr lang="it-IT" dirty="0" smtClean="0">
                <a:solidFill>
                  <a:srgbClr val="FF0000"/>
                </a:solidFill>
                <a:latin typeface="+mj-lt"/>
              </a:rPr>
              <a:t>Per la Lombardia: meno di </a:t>
            </a:r>
            <a:r>
              <a:rPr lang="it-IT" dirty="0">
                <a:solidFill>
                  <a:srgbClr val="FF0000"/>
                </a:solidFill>
                <a:latin typeface="+mj-lt"/>
              </a:rPr>
              <a:t>30 milioni di euro l’anno, che servono a parziale copertura della spesa complessiva che nella nostra regione arriva a poco meno di 50 milioni di euro (quindi circa 20 milioni di euro l’anno provengono dal bilancio regionale)</a:t>
            </a:r>
          </a:p>
        </p:txBody>
      </p:sp>
      <p:sp>
        <p:nvSpPr>
          <p:cNvPr id="2" name="CasellaDiTesto 1"/>
          <p:cNvSpPr txBox="1"/>
          <p:nvPr/>
        </p:nvSpPr>
        <p:spPr>
          <a:xfrm>
            <a:off x="475129" y="448235"/>
            <a:ext cx="7987553" cy="523220"/>
          </a:xfrm>
          <a:prstGeom prst="rect">
            <a:avLst/>
          </a:prstGeom>
          <a:noFill/>
        </p:spPr>
        <p:txBody>
          <a:bodyPr wrap="square" rtlCol="0">
            <a:spAutoFit/>
          </a:bodyPr>
          <a:lstStyle/>
          <a:p>
            <a:pPr algn="ctr"/>
            <a:r>
              <a:rPr lang="it-IT" sz="2800" b="1" dirty="0" smtClean="0"/>
              <a:t>LE RISORSE</a:t>
            </a:r>
            <a:endParaRPr lang="it-IT" sz="2800" b="1" dirty="0"/>
          </a:p>
        </p:txBody>
      </p:sp>
    </p:spTree>
    <p:extLst>
      <p:ext uri="{BB962C8B-B14F-4D97-AF65-F5344CB8AC3E}">
        <p14:creationId xmlns:p14="http://schemas.microsoft.com/office/powerpoint/2010/main" val="23686847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89827">
                                            <p:txEl>
                                              <p:pRg st="0" end="0"/>
                                            </p:txEl>
                                          </p:spTgt>
                                        </p:tgtEl>
                                        <p:attrNameLst>
                                          <p:attrName>style.visibility</p:attrName>
                                        </p:attrNameLst>
                                      </p:cBhvr>
                                      <p:to>
                                        <p:strVal val="visible"/>
                                      </p:to>
                                    </p:set>
                                    <p:animEffect transition="in" filter="fade">
                                      <p:cBhvr>
                                        <p:cTn id="7" dur="1000"/>
                                        <p:tgtEl>
                                          <p:spTgt spid="589827">
                                            <p:txEl>
                                              <p:pRg st="0" end="0"/>
                                            </p:txEl>
                                          </p:spTgt>
                                        </p:tgtEl>
                                      </p:cBhvr>
                                    </p:animEffect>
                                    <p:anim calcmode="lin" valueType="num">
                                      <p:cBhvr>
                                        <p:cTn id="8" dur="1000" fill="hold"/>
                                        <p:tgtEl>
                                          <p:spTgt spid="58982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8982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89827">
                                            <p:txEl>
                                              <p:pRg st="2" end="2"/>
                                            </p:txEl>
                                          </p:spTgt>
                                        </p:tgtEl>
                                        <p:attrNameLst>
                                          <p:attrName>style.visibility</p:attrName>
                                        </p:attrNameLst>
                                      </p:cBhvr>
                                      <p:to>
                                        <p:strVal val="visible"/>
                                      </p:to>
                                    </p:set>
                                    <p:animEffect transition="in" filter="fade">
                                      <p:cBhvr>
                                        <p:cTn id="14" dur="1000"/>
                                        <p:tgtEl>
                                          <p:spTgt spid="589827">
                                            <p:txEl>
                                              <p:pRg st="2" end="2"/>
                                            </p:txEl>
                                          </p:spTgt>
                                        </p:tgtEl>
                                      </p:cBhvr>
                                    </p:animEffect>
                                    <p:anim calcmode="lin" valueType="num">
                                      <p:cBhvr>
                                        <p:cTn id="15" dur="1000" fill="hold"/>
                                        <p:tgtEl>
                                          <p:spTgt spid="589827">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89827">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9827"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77888" y="1772817"/>
            <a:ext cx="8208912" cy="2123658"/>
          </a:xfrm>
          <a:prstGeom prst="rect">
            <a:avLst/>
          </a:prstGeom>
        </p:spPr>
        <p:txBody>
          <a:bodyPr wrap="square">
            <a:spAutoFit/>
          </a:bodyPr>
          <a:lstStyle/>
          <a:p>
            <a:r>
              <a:rPr lang="it-IT" sz="2400" i="1" dirty="0" smtClean="0">
                <a:solidFill>
                  <a:schemeClr val="tx2"/>
                </a:solidFill>
              </a:rPr>
              <a:t>Strumentazione di base</a:t>
            </a:r>
            <a:endParaRPr lang="it-IT" sz="2400" i="1" dirty="0">
              <a:solidFill>
                <a:schemeClr val="tx2"/>
              </a:solidFill>
            </a:endParaRPr>
          </a:p>
          <a:p>
            <a:endParaRPr lang="it-IT" u="sng" dirty="0"/>
          </a:p>
          <a:p>
            <a:pPr algn="just"/>
            <a:r>
              <a:rPr lang="it-IT" i="1" dirty="0" smtClean="0"/>
              <a:t>Ogni ambulatorio dovrà essere dotato da parte dell’A.S.S.T. di idonea postazione di lavoro, pc, telefono e della strumentazione medica necessaria.</a:t>
            </a:r>
          </a:p>
          <a:p>
            <a:pPr algn="just"/>
            <a:endParaRPr lang="it-IT" i="1" dirty="0"/>
          </a:p>
          <a:p>
            <a:pPr algn="just"/>
            <a:r>
              <a:rPr lang="it-IT" i="1" dirty="0" smtClean="0"/>
              <a:t>Dovrà essere garantita la linea telefonica esterna e la connessione internet – posta elettronica. </a:t>
            </a:r>
            <a:endParaRPr lang="it-IT" i="1" dirty="0"/>
          </a:p>
        </p:txBody>
      </p:sp>
    </p:spTree>
    <p:extLst>
      <p:ext uri="{BB962C8B-B14F-4D97-AF65-F5344CB8AC3E}">
        <p14:creationId xmlns:p14="http://schemas.microsoft.com/office/powerpoint/2010/main" val="7927679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971600" y="908721"/>
            <a:ext cx="5886400" cy="4801314"/>
          </a:xfrm>
          <a:prstGeom prst="rect">
            <a:avLst/>
          </a:prstGeom>
        </p:spPr>
        <p:txBody>
          <a:bodyPr wrap="square">
            <a:spAutoFit/>
          </a:bodyPr>
          <a:lstStyle/>
          <a:p>
            <a:r>
              <a:rPr lang="it-IT" dirty="0" smtClean="0"/>
              <a:t>Aree di particolare attenzione:</a:t>
            </a:r>
          </a:p>
          <a:p>
            <a:pPr marL="342900" lvl="0" indent="-342900">
              <a:buFont typeface="+mj-lt"/>
              <a:buAutoNum type="arabicPeriod"/>
            </a:pPr>
            <a:r>
              <a:rPr lang="it-IT" b="1" dirty="0"/>
              <a:t>Valutazione dello stato di salute dei nuovi ingressi e misure di attenzione nei confronti dei soggetti che presentino fragilità psico-fisica</a:t>
            </a:r>
            <a:endParaRPr lang="it-IT" dirty="0"/>
          </a:p>
          <a:p>
            <a:pPr marL="342900" lvl="0" indent="-342900">
              <a:buFont typeface="+mj-lt"/>
              <a:buAutoNum type="arabicPeriod"/>
            </a:pPr>
            <a:r>
              <a:rPr lang="it-IT" b="1" dirty="0"/>
              <a:t>Primo soccorso, urgenze</a:t>
            </a:r>
            <a:endParaRPr lang="it-IT" dirty="0"/>
          </a:p>
          <a:p>
            <a:pPr marL="342900" lvl="0" indent="-342900">
              <a:buFont typeface="+mj-lt"/>
              <a:buAutoNum type="arabicPeriod"/>
            </a:pPr>
            <a:r>
              <a:rPr lang="it-IT" b="1" dirty="0"/>
              <a:t>Prevenzione, cura e riabilitazione per le dipendenze patologiche </a:t>
            </a:r>
            <a:endParaRPr lang="it-IT" dirty="0"/>
          </a:p>
          <a:p>
            <a:pPr marL="342900" lvl="0" indent="-342900">
              <a:buFont typeface="+mj-lt"/>
              <a:buAutoNum type="arabicPeriod"/>
            </a:pPr>
            <a:r>
              <a:rPr lang="it-IT" b="1" dirty="0" smtClean="0"/>
              <a:t>Individuazione, </a:t>
            </a:r>
            <a:r>
              <a:rPr lang="it-IT" b="1" dirty="0"/>
              <a:t>cura e riabilitazione nel campo della salute mentale e prevenzione del rischio </a:t>
            </a:r>
            <a:r>
              <a:rPr lang="it-IT" b="1" dirty="0" smtClean="0"/>
              <a:t>suicidario</a:t>
            </a:r>
            <a:endParaRPr lang="it-IT" dirty="0"/>
          </a:p>
          <a:p>
            <a:pPr marL="342900" lvl="0" indent="-342900">
              <a:buFont typeface="+mj-lt"/>
              <a:buAutoNum type="arabicPeriod"/>
            </a:pPr>
            <a:r>
              <a:rPr lang="it-IT" b="1" dirty="0"/>
              <a:t>P</a:t>
            </a:r>
            <a:r>
              <a:rPr lang="it-IT" b="1" dirty="0" smtClean="0"/>
              <a:t>revenzione </a:t>
            </a:r>
            <a:r>
              <a:rPr lang="it-IT" b="1" dirty="0"/>
              <a:t>e cura delle malattie  infettive</a:t>
            </a:r>
            <a:endParaRPr lang="it-IT" dirty="0"/>
          </a:p>
          <a:p>
            <a:pPr marL="342900" lvl="0" indent="-342900">
              <a:buFont typeface="+mj-lt"/>
              <a:buAutoNum type="arabicPeriod"/>
            </a:pPr>
            <a:r>
              <a:rPr lang="it-IT" b="1" dirty="0"/>
              <a:t>T</a:t>
            </a:r>
            <a:r>
              <a:rPr lang="it-IT" b="1" dirty="0" smtClean="0"/>
              <a:t>utela </a:t>
            </a:r>
            <a:r>
              <a:rPr lang="it-IT" b="1" dirty="0"/>
              <a:t>della salute delle detenute sottoposte a misure penali e della loro prole</a:t>
            </a:r>
            <a:endParaRPr lang="it-IT" dirty="0"/>
          </a:p>
          <a:p>
            <a:pPr marL="342900" lvl="0" indent="-342900">
              <a:buFont typeface="+mj-lt"/>
              <a:buAutoNum type="arabicPeriod"/>
            </a:pPr>
            <a:r>
              <a:rPr lang="it-IT" b="1" dirty="0"/>
              <a:t>Tutela delle persone immigrate</a:t>
            </a:r>
            <a:endParaRPr lang="it-IT" dirty="0"/>
          </a:p>
          <a:p>
            <a:pPr marL="342900" lvl="0" indent="-342900">
              <a:buFont typeface="+mj-lt"/>
              <a:buAutoNum type="arabicPeriod"/>
            </a:pPr>
            <a:r>
              <a:rPr lang="it-IT" b="1" dirty="0"/>
              <a:t>P</a:t>
            </a:r>
            <a:r>
              <a:rPr lang="it-IT" b="1" dirty="0" smtClean="0"/>
              <a:t>revenzione </a:t>
            </a:r>
            <a:r>
              <a:rPr lang="it-IT" b="1" dirty="0"/>
              <a:t>e cura delle patologie cardiache</a:t>
            </a:r>
            <a:endParaRPr lang="it-IT" dirty="0"/>
          </a:p>
          <a:p>
            <a:pPr marL="342900" lvl="0" indent="-342900">
              <a:buFont typeface="+mj-lt"/>
              <a:buAutoNum type="arabicPeriod"/>
            </a:pPr>
            <a:r>
              <a:rPr lang="it-IT" b="1" dirty="0" smtClean="0"/>
              <a:t>Prevenzione </a:t>
            </a:r>
            <a:r>
              <a:rPr lang="it-IT" b="1" dirty="0"/>
              <a:t>delle patologie oncologiche</a:t>
            </a:r>
            <a:endParaRPr lang="it-IT" dirty="0"/>
          </a:p>
          <a:p>
            <a:endParaRPr lang="it-IT" dirty="0"/>
          </a:p>
        </p:txBody>
      </p:sp>
    </p:spTree>
    <p:extLst>
      <p:ext uri="{BB962C8B-B14F-4D97-AF65-F5344CB8AC3E}">
        <p14:creationId xmlns:p14="http://schemas.microsoft.com/office/powerpoint/2010/main" val="168308344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67544" y="1196752"/>
            <a:ext cx="7488832" cy="625428"/>
          </a:xfrm>
          <a:prstGeom prst="rect">
            <a:avLst/>
          </a:prstGeom>
        </p:spPr>
        <p:txBody>
          <a:bodyPr wrap="square">
            <a:spAutoFit/>
          </a:bodyPr>
          <a:lstStyle/>
          <a:p>
            <a:pPr marL="457200" lvl="0" indent="-457200" algn="just">
              <a:lnSpc>
                <a:spcPct val="115000"/>
              </a:lnSpc>
              <a:spcAft>
                <a:spcPts val="600"/>
              </a:spcAft>
              <a:buFont typeface="Arial" panose="020B0604020202020204" pitchFamily="34" charset="0"/>
              <a:buChar char="•"/>
            </a:pPr>
            <a:endParaRPr lang="it-IT"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ettangolo 4"/>
          <p:cNvSpPr/>
          <p:nvPr/>
        </p:nvSpPr>
        <p:spPr>
          <a:xfrm>
            <a:off x="467544" y="496343"/>
            <a:ext cx="8219256" cy="5632311"/>
          </a:xfrm>
          <a:prstGeom prst="rect">
            <a:avLst/>
          </a:prstGeom>
        </p:spPr>
        <p:txBody>
          <a:bodyPr wrap="square">
            <a:spAutoFit/>
          </a:bodyPr>
          <a:lstStyle/>
          <a:p>
            <a:pPr algn="ctr"/>
            <a:r>
              <a:rPr lang="it-IT" b="1" dirty="0" smtClean="0"/>
              <a:t>ACCOGLIENZA</a:t>
            </a:r>
          </a:p>
          <a:p>
            <a:pPr algn="just"/>
            <a:r>
              <a:rPr lang="it-IT" b="1" dirty="0" smtClean="0"/>
              <a:t>In virtù della delibera regionale nr. X/809 del 11/10/2013  «Linee di indirizzo per la prevenzione del rischio autolesivo e suicidario» p</a:t>
            </a:r>
            <a:r>
              <a:rPr lang="it-IT" dirty="0" smtClean="0"/>
              <a:t>resso </a:t>
            </a:r>
            <a:r>
              <a:rPr lang="it-IT" dirty="0"/>
              <a:t>ogni struttura penitenziaria deve essere garantito, senza interruzioni o soluzioni di continuità, il servizio </a:t>
            </a:r>
            <a:r>
              <a:rPr lang="it-IT" dirty="0" smtClean="0"/>
              <a:t>di accoglienza </a:t>
            </a:r>
            <a:r>
              <a:rPr lang="it-IT" dirty="0"/>
              <a:t>per la </a:t>
            </a:r>
            <a:r>
              <a:rPr lang="it-IT" u="sng" dirty="0"/>
              <a:t>valutazione medica e psicologica</a:t>
            </a:r>
            <a:r>
              <a:rPr lang="it-IT" dirty="0"/>
              <a:t> di tutti i nuovi ingressi, da effettuarsi nell’immediatezza dell’ingresso e, se del caso, in più momenti temporali successivi e per congrui periodi di </a:t>
            </a:r>
            <a:r>
              <a:rPr lang="it-IT" dirty="0" smtClean="0"/>
              <a:t>osservazione. </a:t>
            </a:r>
          </a:p>
          <a:p>
            <a:r>
              <a:rPr lang="it-IT" dirty="0" smtClean="0"/>
              <a:t>L’</a:t>
            </a:r>
            <a:r>
              <a:rPr lang="it-IT" dirty="0" err="1" smtClean="0"/>
              <a:t>èquipe</a:t>
            </a:r>
            <a:r>
              <a:rPr lang="it-IT" dirty="0" smtClean="0"/>
              <a:t> multidisciplinare/ Staff di accoglienza adotterà  tutte le procedure atte a consentire di attenuare gli effetti potenzialmente traumatici della privazione della libertà e l’esecuzione degli interventi necessari a prevenire atti di autolesionismo.</a:t>
            </a:r>
          </a:p>
          <a:p>
            <a:r>
              <a:rPr lang="it-IT" dirty="0" smtClean="0"/>
              <a:t>Nel caso in cui  il detenuto presenti problemi di dipendenza, il medico informerà lo stesso  degli interventi sanitari e socio-riabilitativi attuati nell'istituto, sollecitandone  l'adesione e la partecipazione. </a:t>
            </a:r>
          </a:p>
          <a:p>
            <a:r>
              <a:rPr lang="it-IT" dirty="0" smtClean="0"/>
              <a:t>Il </a:t>
            </a:r>
            <a:r>
              <a:rPr lang="it-IT" dirty="0"/>
              <a:t>nominativo del tossico/alcool dipendente verrà inoltre comunicato all'equipe del servizio dipendenze operante nella struttura penitenziaria per gli opportuni interventi.</a:t>
            </a:r>
          </a:p>
          <a:p>
            <a:r>
              <a:rPr lang="it-IT" dirty="0" smtClean="0"/>
              <a:t>Nel </a:t>
            </a:r>
            <a:r>
              <a:rPr lang="it-IT" dirty="0"/>
              <a:t>corso della visita il Medico  dovrà proporre al Nuovo Giunto(N.G.), </a:t>
            </a:r>
            <a:r>
              <a:rPr lang="it-IT" u="sng" dirty="0"/>
              <a:t>raccogliendone il consenso firmato sulla scheda del 1° ingresso</a:t>
            </a:r>
            <a:r>
              <a:rPr lang="it-IT" dirty="0"/>
              <a:t>, il</a:t>
            </a:r>
            <a:r>
              <a:rPr lang="it-IT" u="sng" dirty="0"/>
              <a:t> </a:t>
            </a:r>
            <a:r>
              <a:rPr lang="it-IT" dirty="0"/>
              <a:t>prelievo ematico finalizzato </a:t>
            </a:r>
            <a:r>
              <a:rPr lang="it-IT" dirty="0" smtClean="0"/>
              <a:t>all’esecuzione </a:t>
            </a:r>
            <a:r>
              <a:rPr lang="it-IT" dirty="0"/>
              <a:t>di VDRL (obbligatorio), e il test per la ricerca degli Ab anti-HIV (facoltativo), oltre all’esame tossicologico delle </a:t>
            </a:r>
            <a:r>
              <a:rPr lang="it-IT" dirty="0" smtClean="0"/>
              <a:t>urine (se </a:t>
            </a:r>
            <a:r>
              <a:rPr lang="it-IT" dirty="0"/>
              <a:t>si dichiara </a:t>
            </a:r>
            <a:r>
              <a:rPr lang="it-IT" dirty="0" smtClean="0"/>
              <a:t>tossicodipendente). </a:t>
            </a:r>
            <a:endParaRPr lang="it-IT" dirty="0"/>
          </a:p>
        </p:txBody>
      </p:sp>
    </p:spTree>
    <p:extLst>
      <p:ext uri="{BB962C8B-B14F-4D97-AF65-F5344CB8AC3E}">
        <p14:creationId xmlns:p14="http://schemas.microsoft.com/office/powerpoint/2010/main" val="403361087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67544" y="1196752"/>
            <a:ext cx="7488832" cy="625428"/>
          </a:xfrm>
          <a:prstGeom prst="rect">
            <a:avLst/>
          </a:prstGeom>
        </p:spPr>
        <p:txBody>
          <a:bodyPr wrap="square">
            <a:spAutoFit/>
          </a:bodyPr>
          <a:lstStyle/>
          <a:p>
            <a:pPr marL="457200" lvl="0" indent="-457200" algn="just">
              <a:lnSpc>
                <a:spcPct val="115000"/>
              </a:lnSpc>
              <a:spcAft>
                <a:spcPts val="600"/>
              </a:spcAft>
              <a:buFont typeface="Arial" panose="020B0604020202020204" pitchFamily="34" charset="0"/>
              <a:buChar char="•"/>
            </a:pPr>
            <a:endParaRPr lang="it-IT"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ettangolo 4"/>
          <p:cNvSpPr/>
          <p:nvPr/>
        </p:nvSpPr>
        <p:spPr>
          <a:xfrm>
            <a:off x="385482" y="908720"/>
            <a:ext cx="8301318" cy="3970318"/>
          </a:xfrm>
          <a:prstGeom prst="rect">
            <a:avLst/>
          </a:prstGeom>
        </p:spPr>
        <p:txBody>
          <a:bodyPr wrap="square">
            <a:spAutoFit/>
          </a:bodyPr>
          <a:lstStyle/>
          <a:p>
            <a:pPr algn="ctr"/>
            <a:r>
              <a:rPr lang="it-IT" b="1" dirty="0" smtClean="0"/>
              <a:t>…………..ACCOGLIENZA</a:t>
            </a:r>
          </a:p>
          <a:p>
            <a:pPr algn="ctr"/>
            <a:endParaRPr lang="it-IT" b="1" dirty="0" smtClean="0"/>
          </a:p>
          <a:p>
            <a:pPr algn="just"/>
            <a:r>
              <a:rPr lang="it-IT" dirty="0" smtClean="0"/>
              <a:t>-</a:t>
            </a:r>
            <a:r>
              <a:rPr lang="it-IT" b="1" u="sng" dirty="0" smtClean="0"/>
              <a:t>Specialisti in Psicologia</a:t>
            </a:r>
            <a:r>
              <a:rPr lang="it-IT" dirty="0" smtClean="0"/>
              <a:t>: monte ore mensile non inferiore alle 30 ogni 100 detenuti </a:t>
            </a:r>
            <a:r>
              <a:rPr lang="it-IT" i="1" dirty="0" smtClean="0"/>
              <a:t>mediamente</a:t>
            </a:r>
            <a:r>
              <a:rPr lang="it-IT" dirty="0" smtClean="0"/>
              <a:t> presenti, fatte salve eventuali maggiori necessità da individuarsi in sede locale. Inoltre servizio giornaliero aggiuntivo presso le sedi di Milano San Vittore e Brescia Canton Mombello ove si registra il maggior numero di ingressi dalla libertà, rispettivamente per otto ore quotidiane presso la prima e tre ore quotidiane presso la seconda.</a:t>
            </a:r>
          </a:p>
          <a:p>
            <a:pPr algn="just"/>
            <a:endParaRPr lang="it-IT" dirty="0" smtClean="0"/>
          </a:p>
          <a:p>
            <a:pPr algn="just"/>
            <a:r>
              <a:rPr lang="it-IT" dirty="0" smtClean="0"/>
              <a:t>-</a:t>
            </a:r>
            <a:r>
              <a:rPr lang="it-IT" b="1" u="sng" dirty="0" smtClean="0"/>
              <a:t>Specialisti in Psichiatria</a:t>
            </a:r>
            <a:r>
              <a:rPr lang="it-IT" dirty="0" smtClean="0"/>
              <a:t>: </a:t>
            </a:r>
            <a:r>
              <a:rPr lang="it-IT" dirty="0"/>
              <a:t>monte ore mensile non inferiore alle </a:t>
            </a:r>
            <a:r>
              <a:rPr lang="it-IT" dirty="0" smtClean="0"/>
              <a:t>20 </a:t>
            </a:r>
            <a:r>
              <a:rPr lang="it-IT" dirty="0"/>
              <a:t>ogni 100 detenuti mediamente presenti, fatte salve eventuali maggiori necessità da individuarsi in sede </a:t>
            </a:r>
            <a:r>
              <a:rPr lang="it-IT" dirty="0" smtClean="0"/>
              <a:t>locale e da integrarsi presso gli Istituti sede di S.A.I. (Milano </a:t>
            </a:r>
            <a:r>
              <a:rPr lang="it-IT" dirty="0"/>
              <a:t>San Vittore e </a:t>
            </a:r>
            <a:r>
              <a:rPr lang="it-IT" dirty="0" smtClean="0"/>
              <a:t>Milano –Opera, Monza e Pavia ove presenti specifici reparti relativi alle particolari aree di attenzione sulle patologie psichiatriche.</a:t>
            </a:r>
            <a:endParaRPr lang="it-IT" dirty="0"/>
          </a:p>
        </p:txBody>
      </p:sp>
    </p:spTree>
    <p:extLst>
      <p:ext uri="{BB962C8B-B14F-4D97-AF65-F5344CB8AC3E}">
        <p14:creationId xmlns:p14="http://schemas.microsoft.com/office/powerpoint/2010/main" val="266071662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67544" y="1196752"/>
            <a:ext cx="7488832" cy="625428"/>
          </a:xfrm>
          <a:prstGeom prst="rect">
            <a:avLst/>
          </a:prstGeom>
        </p:spPr>
        <p:txBody>
          <a:bodyPr wrap="square">
            <a:spAutoFit/>
          </a:bodyPr>
          <a:lstStyle/>
          <a:p>
            <a:pPr marL="457200" lvl="0" indent="-457200" algn="just">
              <a:lnSpc>
                <a:spcPct val="115000"/>
              </a:lnSpc>
              <a:spcAft>
                <a:spcPts val="600"/>
              </a:spcAft>
              <a:buFont typeface="Arial" panose="020B0604020202020204" pitchFamily="34" charset="0"/>
              <a:buChar char="•"/>
            </a:pPr>
            <a:endParaRPr lang="it-IT"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ttangolo 3"/>
          <p:cNvSpPr/>
          <p:nvPr/>
        </p:nvSpPr>
        <p:spPr>
          <a:xfrm>
            <a:off x="467544" y="751344"/>
            <a:ext cx="7992888" cy="5170646"/>
          </a:xfrm>
          <a:prstGeom prst="rect">
            <a:avLst/>
          </a:prstGeom>
        </p:spPr>
        <p:txBody>
          <a:bodyPr wrap="square">
            <a:spAutoFit/>
          </a:bodyPr>
          <a:lstStyle/>
          <a:p>
            <a:pPr lvl="0"/>
            <a:r>
              <a:rPr lang="it-IT" sz="2400" u="sng" dirty="0"/>
              <a:t>Prevenzione e cura delle dipendenze patologiche</a:t>
            </a:r>
            <a:r>
              <a:rPr lang="it-IT" sz="2400" dirty="0"/>
              <a:t>: </a:t>
            </a:r>
            <a:endParaRPr lang="it-IT" sz="2400" dirty="0" smtClean="0"/>
          </a:p>
          <a:p>
            <a:pPr lvl="0"/>
            <a:endParaRPr lang="it-IT" dirty="0" smtClean="0"/>
          </a:p>
          <a:p>
            <a:pPr algn="just"/>
            <a:r>
              <a:rPr lang="it-IT" sz="2400" dirty="0"/>
              <a:t>L’assistenza ai soggetti affetti da dipendenze patologiche deve essere garantita, all’interno delle strutture penitenziarie, dai Servizi per le Dipendenze </a:t>
            </a:r>
            <a:r>
              <a:rPr lang="it-IT" sz="2400" dirty="0" smtClean="0"/>
              <a:t>che</a:t>
            </a:r>
            <a:r>
              <a:rPr lang="it-IT" sz="2400" dirty="0"/>
              <a:t>, nella maggior parte dei casi, hanno già stipulato con le stesse appositi protocolli operativi </a:t>
            </a:r>
            <a:r>
              <a:rPr lang="it-IT" sz="2400" i="1" dirty="0"/>
              <a:t>che dovranno essere adeguatamente aggiornati a seguito dell’emanazione delle presenti linee guida, prevedendo il coinvolgimento delle Aziende Ospedaliere.</a:t>
            </a:r>
            <a:endParaRPr lang="it-IT" sz="2400" dirty="0"/>
          </a:p>
          <a:p>
            <a:pPr algn="just"/>
            <a:r>
              <a:rPr lang="it-IT" sz="2400" dirty="0"/>
              <a:t>   A tali servizi, salvo diversi accordi assunti in sede territoriale,  dovranno essere destinati appositi locali presso le singole sedi penitenziarie.</a:t>
            </a:r>
          </a:p>
          <a:p>
            <a:pPr lvl="0" algn="just"/>
            <a:endParaRPr lang="it-IT" sz="2400" dirty="0"/>
          </a:p>
        </p:txBody>
      </p:sp>
    </p:spTree>
    <p:extLst>
      <p:ext uri="{BB962C8B-B14F-4D97-AF65-F5344CB8AC3E}">
        <p14:creationId xmlns:p14="http://schemas.microsoft.com/office/powerpoint/2010/main" val="254295327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546847" y="584136"/>
            <a:ext cx="8014448" cy="5386090"/>
          </a:xfrm>
          <a:prstGeom prst="rect">
            <a:avLst/>
          </a:prstGeom>
        </p:spPr>
        <p:txBody>
          <a:bodyPr wrap="square">
            <a:spAutoFit/>
          </a:bodyPr>
          <a:lstStyle/>
          <a:p>
            <a:r>
              <a:rPr lang="it-IT" i="1" u="sng" dirty="0" smtClean="0"/>
              <a:t>Prevenzione cura e riabilitazione nel campo della salute mentale</a:t>
            </a:r>
            <a:r>
              <a:rPr lang="it-IT" dirty="0" smtClean="0"/>
              <a:t>:</a:t>
            </a:r>
          </a:p>
          <a:p>
            <a:endParaRPr lang="it-IT" dirty="0"/>
          </a:p>
          <a:p>
            <a:pPr algn="just"/>
            <a:r>
              <a:rPr lang="it-IT" sz="2200" dirty="0" smtClean="0"/>
              <a:t>Come </a:t>
            </a:r>
            <a:r>
              <a:rPr lang="it-IT" sz="2200" dirty="0"/>
              <a:t>disposto all’art.11 dell’O.P.,  ogni istituto penitenziario deve avvalersi </a:t>
            </a:r>
            <a:r>
              <a:rPr lang="it-IT" sz="2200" dirty="0" smtClean="0"/>
              <a:t>dell’opera </a:t>
            </a:r>
            <a:r>
              <a:rPr lang="it-IT" sz="2200" dirty="0"/>
              <a:t>di almeno uno specialista in psichiatria. </a:t>
            </a:r>
          </a:p>
          <a:p>
            <a:pPr algn="just"/>
            <a:r>
              <a:rPr lang="it-IT" sz="2200" dirty="0"/>
              <a:t>Dovrà inoltre essere realizzato un programma sistematico di interventi che assicuri:</a:t>
            </a:r>
          </a:p>
          <a:p>
            <a:pPr marL="285750" lvl="0" indent="-285750">
              <a:buFont typeface="Wingdings" pitchFamily="2" charset="2"/>
              <a:buChar char="ü"/>
            </a:pPr>
            <a:r>
              <a:rPr lang="it-IT" sz="2200" dirty="0"/>
              <a:t>l’attivazione di un sistema costante di sorveglianza epidemiologica, attraverso l’osservazione dei nuovi  giunti e la valutazione periodica delle situazioni a </a:t>
            </a:r>
            <a:r>
              <a:rPr lang="it-IT" sz="2200" dirty="0" smtClean="0"/>
              <a:t>rischio</a:t>
            </a:r>
            <a:endParaRPr lang="it-IT" sz="2200" dirty="0"/>
          </a:p>
          <a:p>
            <a:pPr marL="285750" lvl="0" indent="-285750">
              <a:buFont typeface="Wingdings" pitchFamily="2" charset="2"/>
              <a:buChar char="ü"/>
            </a:pPr>
            <a:r>
              <a:rPr lang="it-IT" sz="2200" dirty="0"/>
              <a:t>interventi di valutazione precoce dei disturbi mentali;</a:t>
            </a:r>
          </a:p>
          <a:p>
            <a:pPr marL="285750" lvl="0" indent="-285750">
              <a:buFont typeface="Wingdings" pitchFamily="2" charset="2"/>
              <a:buChar char="ü"/>
            </a:pPr>
            <a:r>
              <a:rPr lang="it-IT" sz="2200" dirty="0"/>
              <a:t>la continuità della presa in carico attraverso opportuni protocolli tra il servizio psichiatrico interno alla struttura penitenziaria  e i servizi di salute mentale del territorio </a:t>
            </a:r>
          </a:p>
          <a:p>
            <a:pPr marL="285750" lvl="0" indent="-285750">
              <a:buFont typeface="Wingdings" pitchFamily="2" charset="2"/>
              <a:buChar char="ü"/>
            </a:pPr>
            <a:r>
              <a:rPr lang="it-IT" sz="2200" dirty="0"/>
              <a:t>l’attuazione di specifici programmi mirati alla riduzione del rischio suicidario e del fenomeno </a:t>
            </a:r>
            <a:r>
              <a:rPr lang="it-IT" sz="2200" dirty="0" smtClean="0"/>
              <a:t>dell’autolesionismo</a:t>
            </a:r>
            <a:endParaRPr lang="it-IT" sz="2200" dirty="0"/>
          </a:p>
          <a:p>
            <a:pPr lvl="0"/>
            <a:endParaRPr lang="it-IT" sz="2200" dirty="0"/>
          </a:p>
        </p:txBody>
      </p:sp>
    </p:spTree>
    <p:extLst>
      <p:ext uri="{BB962C8B-B14F-4D97-AF65-F5344CB8AC3E}">
        <p14:creationId xmlns:p14="http://schemas.microsoft.com/office/powerpoint/2010/main" val="104338461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48235" y="1166842"/>
            <a:ext cx="8157884" cy="5078313"/>
          </a:xfrm>
          <a:prstGeom prst="rect">
            <a:avLst/>
          </a:prstGeom>
        </p:spPr>
        <p:txBody>
          <a:bodyPr wrap="square">
            <a:spAutoFit/>
          </a:bodyPr>
          <a:lstStyle/>
          <a:p>
            <a:pPr lvl="0"/>
            <a:r>
              <a:rPr lang="it-IT" i="1" u="sng" dirty="0" smtClean="0"/>
              <a:t>….Prevenzione </a:t>
            </a:r>
            <a:r>
              <a:rPr lang="it-IT" i="1" u="sng" dirty="0"/>
              <a:t>cura e riabilitazione nel campo della salute mentale </a:t>
            </a:r>
            <a:endParaRPr lang="it-IT" i="1" u="sng" dirty="0" smtClean="0"/>
          </a:p>
          <a:p>
            <a:pPr lvl="0"/>
            <a:endParaRPr lang="it-IT" sz="2400" i="1" u="sng" dirty="0"/>
          </a:p>
          <a:p>
            <a:pPr marL="342900" lvl="0" indent="-342900" algn="just">
              <a:buFont typeface="Wingdings" pitchFamily="2" charset="2"/>
              <a:buChar char="ü"/>
            </a:pPr>
            <a:r>
              <a:rPr lang="it-IT" sz="2200" dirty="0" smtClean="0"/>
              <a:t>la possibilità di procedere ai sensi dell’art. 112 DPR 230/2000, nei casi  ritenuti necessari dalla autorità giudiziaria competente, “all’accertamento delle condizioni psichiche” dei detenuti, che potrà essere svolto presso la sede di appartenenza ovvero presso la Casa Circondariale di Monza ove allo scopo è stato istituito apposito reparto, di cui dovrà essere garantito il corretto funzionamento</a:t>
            </a:r>
          </a:p>
          <a:p>
            <a:pPr marL="342900" lvl="0" indent="-342900" algn="just">
              <a:buFont typeface="Wingdings" pitchFamily="2" charset="2"/>
              <a:buChar char="ü"/>
            </a:pPr>
            <a:r>
              <a:rPr lang="it-IT" sz="2200" dirty="0" smtClean="0"/>
              <a:t>la piena efficienza delle S.A.I. presso gli Istituti di Milano San Vittore e Milano –Opera</a:t>
            </a:r>
          </a:p>
          <a:p>
            <a:pPr marL="342900" lvl="0" indent="-342900" algn="just">
              <a:buFont typeface="Wingdings" pitchFamily="2" charset="2"/>
              <a:buChar char="ü"/>
            </a:pPr>
            <a:r>
              <a:rPr lang="it-IT" sz="2200" dirty="0" smtClean="0"/>
              <a:t>La piena efficienza dell’Articolazione per la salute mentale presso la Casa Circondariale di Pavia.</a:t>
            </a:r>
          </a:p>
          <a:p>
            <a:pPr lvl="0"/>
            <a:endParaRPr lang="it-IT" sz="2200" dirty="0" smtClean="0"/>
          </a:p>
          <a:p>
            <a:pPr lvl="0"/>
            <a:endParaRPr lang="it-IT" dirty="0"/>
          </a:p>
        </p:txBody>
      </p:sp>
    </p:spTree>
    <p:extLst>
      <p:ext uri="{BB962C8B-B14F-4D97-AF65-F5344CB8AC3E}">
        <p14:creationId xmlns:p14="http://schemas.microsoft.com/office/powerpoint/2010/main" val="340118809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467544" y="764704"/>
            <a:ext cx="8208912" cy="5170646"/>
          </a:xfrm>
          <a:prstGeom prst="rect">
            <a:avLst/>
          </a:prstGeom>
        </p:spPr>
        <p:txBody>
          <a:bodyPr wrap="square">
            <a:spAutoFit/>
          </a:bodyPr>
          <a:lstStyle/>
          <a:p>
            <a:pPr algn="ctr"/>
            <a:r>
              <a:rPr lang="it-IT" sz="2000" b="1" dirty="0" smtClean="0"/>
              <a:t>PRIVACY E TRATTAMENTO DATI</a:t>
            </a:r>
          </a:p>
          <a:p>
            <a:pPr algn="just"/>
            <a:r>
              <a:rPr lang="it-IT" sz="2400" dirty="0"/>
              <a:t>Come previsto dall’Accordo emanato dalla Conferenza Stato Regioni Rep. nr. 102/CU del 20 novembre </a:t>
            </a:r>
            <a:r>
              <a:rPr lang="it-IT" sz="2400" dirty="0" smtClean="0"/>
              <a:t>2008, acquisito il consenso del detenuto, le rispettive amministrazioni assicurano:</a:t>
            </a:r>
          </a:p>
          <a:p>
            <a:pPr marL="285750" indent="-285750" algn="just">
              <a:buFont typeface="Wingdings" pitchFamily="2" charset="2"/>
              <a:buChar char="ü"/>
            </a:pPr>
            <a:r>
              <a:rPr lang="it-IT" sz="2400" dirty="0" smtClean="0"/>
              <a:t>La condivisione dei dati sanitari, quando necessaria per consentire l’adozione di misure appropriate per la collocazione e il trattamento dei soggetti, soprattutto riguardo ai nuovi giunti, con particolari problematiche sanitarie;</a:t>
            </a:r>
          </a:p>
          <a:p>
            <a:pPr marL="285750" indent="-285750" algn="just">
              <a:buFont typeface="Wingdings" pitchFamily="2" charset="2"/>
              <a:buChar char="ü"/>
            </a:pPr>
            <a:r>
              <a:rPr lang="it-IT" sz="2400" dirty="0" smtClean="0"/>
              <a:t>Il trasferimento di informazioni di dati giudiziari al personale sanitario, quando necessario per una migliore gestione anche sanitaria delle persone detenute ed internate e dei minori sottoposti a provvedimento penale</a:t>
            </a:r>
            <a:endParaRPr lang="it-IT" sz="2400" dirty="0"/>
          </a:p>
        </p:txBody>
      </p:sp>
    </p:spTree>
    <p:extLst>
      <p:ext uri="{BB962C8B-B14F-4D97-AF65-F5344CB8AC3E}">
        <p14:creationId xmlns:p14="http://schemas.microsoft.com/office/powerpoint/2010/main" val="247490065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67544" y="980729"/>
            <a:ext cx="8424936" cy="5016758"/>
          </a:xfrm>
          <a:prstGeom prst="rect">
            <a:avLst/>
          </a:prstGeom>
        </p:spPr>
        <p:txBody>
          <a:bodyPr wrap="square">
            <a:spAutoFit/>
          </a:bodyPr>
          <a:lstStyle/>
          <a:p>
            <a:r>
              <a:rPr lang="it-IT" sz="2000" b="1" dirty="0"/>
              <a:t>Sistemi di monitoraggio</a:t>
            </a:r>
          </a:p>
          <a:p>
            <a:pPr marL="285750" indent="-285750" algn="just">
              <a:buFont typeface="Wingdings" pitchFamily="2" charset="2"/>
              <a:buChar char="ü"/>
            </a:pPr>
            <a:r>
              <a:rPr lang="it-IT" sz="2000" dirty="0"/>
              <a:t>Le rispettive amministrazioni si impegnano a condividere i dati raccolti di carattere generale </a:t>
            </a:r>
            <a:r>
              <a:rPr lang="it-IT" sz="2000" dirty="0" smtClean="0"/>
              <a:t>e numerico nell’ambito delle rispettive funzioni ai </a:t>
            </a:r>
            <a:r>
              <a:rPr lang="it-IT" sz="2000" dirty="0"/>
              <a:t>fini della valutazione e programmazione </a:t>
            </a:r>
            <a:r>
              <a:rPr lang="it-IT" sz="2000" dirty="0" smtClean="0"/>
              <a:t>dei servizi</a:t>
            </a:r>
            <a:r>
              <a:rPr lang="it-IT" sz="2000" dirty="0"/>
              <a:t>.</a:t>
            </a:r>
          </a:p>
          <a:p>
            <a:pPr marL="285750" indent="-285750" algn="just">
              <a:buFont typeface="Wingdings" pitchFamily="2" charset="2"/>
              <a:buChar char="ü"/>
            </a:pPr>
            <a:r>
              <a:rPr lang="it-IT" sz="2000" dirty="0" smtClean="0"/>
              <a:t>Entro novanta giorni dall’emanazione le linee di indirizzo dovranno essere recepite dalle Direzioni </a:t>
            </a:r>
            <a:r>
              <a:rPr lang="it-IT" sz="2000" dirty="0"/>
              <a:t>delle </a:t>
            </a:r>
            <a:r>
              <a:rPr lang="it-IT" sz="2000" dirty="0" smtClean="0"/>
              <a:t>A.S.S.T. e </a:t>
            </a:r>
            <a:r>
              <a:rPr lang="it-IT" sz="2000" dirty="0"/>
              <a:t>degli Istituti Penitenziari correlati, in protocolli operativi atti </a:t>
            </a:r>
            <a:r>
              <a:rPr lang="it-IT" sz="2000" dirty="0" smtClean="0"/>
              <a:t>a definire </a:t>
            </a:r>
            <a:r>
              <a:rPr lang="it-IT" sz="2000" dirty="0"/>
              <a:t>le modalità </a:t>
            </a:r>
            <a:r>
              <a:rPr lang="it-IT" sz="2000" dirty="0" smtClean="0"/>
              <a:t>di collaborazione </a:t>
            </a:r>
            <a:r>
              <a:rPr lang="it-IT" sz="2000" dirty="0"/>
              <a:t>sul livello territoriale.</a:t>
            </a:r>
          </a:p>
          <a:p>
            <a:pPr marL="285750" indent="-285750" algn="just">
              <a:buFont typeface="Wingdings" pitchFamily="2" charset="2"/>
              <a:buChar char="ü"/>
            </a:pPr>
            <a:r>
              <a:rPr lang="it-IT" sz="2000" dirty="0" smtClean="0"/>
              <a:t>Si ribadisce </a:t>
            </a:r>
            <a:r>
              <a:rPr lang="it-IT" sz="2000" dirty="0"/>
              <a:t>l’importanza che vengano applicate in particolare </a:t>
            </a:r>
            <a:r>
              <a:rPr lang="it-IT" sz="2000"/>
              <a:t>le </a:t>
            </a:r>
            <a:r>
              <a:rPr lang="it-IT" sz="2000" smtClean="0"/>
              <a:t>«</a:t>
            </a:r>
            <a:r>
              <a:rPr lang="it-IT" sz="2000" b="1" smtClean="0"/>
              <a:t>Linee </a:t>
            </a:r>
            <a:r>
              <a:rPr lang="it-IT" sz="2000" b="1" dirty="0"/>
              <a:t>di indirizzo per la prevenzione del rischio autolesivo e suicidario» </a:t>
            </a:r>
            <a:r>
              <a:rPr lang="it-IT" sz="2000" dirty="0" smtClean="0"/>
              <a:t>rispetto alle quali sarà effettuata, nello specifico, una </a:t>
            </a:r>
            <a:r>
              <a:rPr lang="it-IT" sz="2000" dirty="0"/>
              <a:t>ricognizione sullo stato di attuazione </a:t>
            </a:r>
            <a:r>
              <a:rPr lang="it-IT" sz="2000" dirty="0" smtClean="0"/>
              <a:t>chiedendo l’acquisizione </a:t>
            </a:r>
            <a:r>
              <a:rPr lang="it-IT" sz="2000" dirty="0"/>
              <a:t>di eventuali protocolli operativi locali sottoscritti in recepimento delle stesse. </a:t>
            </a:r>
          </a:p>
          <a:p>
            <a:pPr marL="285750" indent="-285750">
              <a:buFont typeface="Wingdings" pitchFamily="2" charset="2"/>
              <a:buChar char="ü"/>
            </a:pPr>
            <a:r>
              <a:rPr lang="it-IT" sz="2000" dirty="0" smtClean="0"/>
              <a:t>I Protocolli operativi locali, dovranno essere inviati all’U.O.S.P. ed al Provveditorato </a:t>
            </a:r>
            <a:r>
              <a:rPr lang="it-IT" sz="2000" dirty="0"/>
              <a:t>Regionale</a:t>
            </a:r>
            <a:r>
              <a:rPr lang="it-IT" sz="2000" dirty="0" smtClean="0"/>
              <a:t>.</a:t>
            </a:r>
          </a:p>
        </p:txBody>
      </p:sp>
    </p:spTree>
    <p:extLst>
      <p:ext uri="{BB962C8B-B14F-4D97-AF65-F5344CB8AC3E}">
        <p14:creationId xmlns:p14="http://schemas.microsoft.com/office/powerpoint/2010/main" val="426554782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http://d1fiods3y4n0nf.cloudfront.net/fidelitynews/wp-content/uploads/2014/11/Duomo-di-Milano.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9101" y="423530"/>
            <a:ext cx="7724775" cy="4435550"/>
          </a:xfrm>
          <a:prstGeom prst="rect">
            <a:avLst/>
          </a:prstGeom>
          <a:noFill/>
          <a:extLst>
            <a:ext uri="{909E8E84-426E-40DD-AFC4-6F175D3DCCD1}">
              <a14:hiddenFill xmlns:a14="http://schemas.microsoft.com/office/drawing/2010/main">
                <a:solidFill>
                  <a:srgbClr val="FFFFFF"/>
                </a:solidFill>
              </a14:hiddenFill>
            </a:ext>
          </a:extLst>
        </p:spPr>
      </p:pic>
      <p:sp>
        <p:nvSpPr>
          <p:cNvPr id="2" name="CasellaDiTesto 1"/>
          <p:cNvSpPr txBox="1"/>
          <p:nvPr/>
        </p:nvSpPr>
        <p:spPr>
          <a:xfrm>
            <a:off x="925033" y="584791"/>
            <a:ext cx="3009014" cy="1200329"/>
          </a:xfrm>
          <a:prstGeom prst="rect">
            <a:avLst/>
          </a:prstGeom>
        </p:spPr>
        <p:txBody>
          <a:bodyPr wrap="square" rtlCol="0">
            <a:spAutoFit/>
          </a:bodyPr>
          <a:lstStyle/>
          <a:p>
            <a:r>
              <a:rPr lang="it-IT" sz="3600" b="1" dirty="0" smtClean="0">
                <a:solidFill>
                  <a:srgbClr val="FFFF00"/>
                </a:solidFill>
              </a:rPr>
              <a:t>Grazie dell’attenzione</a:t>
            </a:r>
            <a:endParaRPr lang="it-IT" sz="3600" b="1" dirty="0">
              <a:solidFill>
                <a:srgbClr val="FFFF00"/>
              </a:solidFill>
            </a:endParaRPr>
          </a:p>
        </p:txBody>
      </p:sp>
      <p:sp>
        <p:nvSpPr>
          <p:cNvPr id="3" name="CasellaDiTesto 2"/>
          <p:cNvSpPr txBox="1"/>
          <p:nvPr/>
        </p:nvSpPr>
        <p:spPr>
          <a:xfrm>
            <a:off x="1785486" y="5184263"/>
            <a:ext cx="5625967" cy="523220"/>
          </a:xfrm>
          <a:prstGeom prst="rect">
            <a:avLst/>
          </a:prstGeom>
        </p:spPr>
        <p:txBody>
          <a:bodyPr wrap="square" rtlCol="0">
            <a:spAutoFit/>
          </a:bodyPr>
          <a:lstStyle/>
          <a:p>
            <a:r>
              <a:rPr lang="it-IT" sz="2800" b="1" dirty="0" smtClean="0">
                <a:solidFill>
                  <a:srgbClr val="0000FF"/>
                </a:solidFill>
              </a:rPr>
              <a:t>franco_milani@regione.lombardia.it</a:t>
            </a:r>
            <a:endParaRPr lang="it-IT" sz="2800" b="1" dirty="0" smtClean="0">
              <a:solidFill>
                <a:srgbClr val="0000FF"/>
              </a:solidFill>
            </a:endParaRPr>
          </a:p>
        </p:txBody>
      </p:sp>
    </p:spTree>
    <p:extLst>
      <p:ext uri="{BB962C8B-B14F-4D97-AF65-F5344CB8AC3E}">
        <p14:creationId xmlns:p14="http://schemas.microsoft.com/office/powerpoint/2010/main" val="11984747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457201"/>
            <a:ext cx="8229600" cy="1143000"/>
          </a:xfrm>
        </p:spPr>
        <p:txBody>
          <a:bodyPr>
            <a:normAutofit/>
          </a:bodyPr>
          <a:lstStyle/>
          <a:p>
            <a:pPr algn="ctr"/>
            <a:r>
              <a:rPr lang="it-IT" sz="2800" dirty="0"/>
              <a:t>IL SISTEMA SANITARIO PENITENZIARIO LOMBARDO</a:t>
            </a:r>
          </a:p>
        </p:txBody>
      </p:sp>
      <p:sp>
        <p:nvSpPr>
          <p:cNvPr id="3" name="Segnaposto contenuto 2"/>
          <p:cNvSpPr>
            <a:spLocks noGrp="1"/>
          </p:cNvSpPr>
          <p:nvPr>
            <p:ph idx="1"/>
          </p:nvPr>
        </p:nvSpPr>
        <p:spPr>
          <a:xfrm>
            <a:off x="457200" y="1600201"/>
            <a:ext cx="8229600" cy="2667000"/>
          </a:xfrm>
        </p:spPr>
        <p:txBody>
          <a:bodyPr>
            <a:normAutofit/>
          </a:bodyPr>
          <a:lstStyle/>
          <a:p>
            <a:pPr marL="0" indent="0" algn="just">
              <a:spcBef>
                <a:spcPts val="0"/>
              </a:spcBef>
              <a:buNone/>
            </a:pPr>
            <a:r>
              <a:rPr lang="it-IT" sz="2600" dirty="0"/>
              <a:t>L’assetto della Sanità Penitenziaria in Lombardia è stato definito </a:t>
            </a:r>
            <a:r>
              <a:rPr lang="it-IT" sz="2600" dirty="0" smtClean="0"/>
              <a:t>in prima battuta con  </a:t>
            </a:r>
            <a:r>
              <a:rPr lang="it-IT" sz="2600" dirty="0"/>
              <a:t>Decreto del Direttore Generale Sanità n. 6270 del 23/06/2009 – avente ad oggetto “</a:t>
            </a:r>
            <a:r>
              <a:rPr lang="it-IT" sz="2600" i="1" dirty="0"/>
              <a:t>Modello organizzativo per l’assistenza sanitaria negli istituti penitenziari per adulti, in attuazione della DGR 8120 dell’1/10/2008</a:t>
            </a:r>
            <a:r>
              <a:rPr lang="it-IT" sz="2600" dirty="0" smtClean="0"/>
              <a:t>”.</a:t>
            </a:r>
            <a:endParaRPr lang="it-IT" dirty="0"/>
          </a:p>
        </p:txBody>
      </p:sp>
    </p:spTree>
    <p:extLst>
      <p:ext uri="{BB962C8B-B14F-4D97-AF65-F5344CB8AC3E}">
        <p14:creationId xmlns:p14="http://schemas.microsoft.com/office/powerpoint/2010/main" val="34378984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it-IT" sz="1800" dirty="0" smtClean="0"/>
              <a:t/>
            </a:r>
            <a:br>
              <a:rPr lang="it-IT" sz="1800" dirty="0" smtClean="0"/>
            </a:br>
            <a:r>
              <a:rPr lang="it-IT" sz="1800" dirty="0"/>
              <a:t>	</a:t>
            </a:r>
            <a:r>
              <a:rPr lang="it-IT" sz="2800" dirty="0" smtClean="0"/>
              <a:t>SERVIZI </a:t>
            </a:r>
            <a:r>
              <a:rPr lang="it-IT" sz="2800" dirty="0" smtClean="0"/>
              <a:t>REGIONALI DI SANITÀ </a:t>
            </a:r>
            <a:r>
              <a:rPr lang="it-IT" sz="2800" dirty="0" smtClean="0"/>
              <a:t>PENITENZIARIA</a:t>
            </a:r>
            <a:r>
              <a:rPr lang="it-IT" sz="2800" dirty="0" smtClean="0"/>
              <a:t/>
            </a:r>
            <a:br>
              <a:rPr lang="it-IT" sz="2800" dirty="0" smtClean="0"/>
            </a:br>
            <a:endParaRPr lang="it-IT" sz="2800" dirty="0"/>
          </a:p>
        </p:txBody>
      </p:sp>
      <p:sp>
        <p:nvSpPr>
          <p:cNvPr id="3" name="Segnaposto contenuto 2"/>
          <p:cNvSpPr>
            <a:spLocks noGrp="1"/>
          </p:cNvSpPr>
          <p:nvPr>
            <p:ph idx="1"/>
          </p:nvPr>
        </p:nvSpPr>
        <p:spPr>
          <a:xfrm>
            <a:off x="519952" y="1340768"/>
            <a:ext cx="7969624" cy="5517232"/>
          </a:xfrm>
        </p:spPr>
        <p:txBody>
          <a:bodyPr>
            <a:normAutofit/>
          </a:bodyPr>
          <a:lstStyle/>
          <a:p>
            <a:pPr marL="0" indent="0" algn="just">
              <a:buNone/>
            </a:pPr>
            <a:r>
              <a:rPr lang="it-IT" sz="2400" dirty="0" smtClean="0"/>
              <a:t>Per </a:t>
            </a:r>
            <a:r>
              <a:rPr lang="it-IT" sz="2400" dirty="0"/>
              <a:t>la definizione degli interventi e delle politiche in materia di sanità penitenziaria, con </a:t>
            </a:r>
            <a:r>
              <a:rPr lang="it-IT" sz="2400" dirty="0" smtClean="0"/>
              <a:t>decreto</a:t>
            </a:r>
            <a:r>
              <a:rPr lang="it-IT" sz="2800" dirty="0" smtClean="0"/>
              <a:t> DGS </a:t>
            </a:r>
            <a:r>
              <a:rPr lang="it-IT" sz="2400" dirty="0" smtClean="0"/>
              <a:t>n</a:t>
            </a:r>
            <a:r>
              <a:rPr lang="it-IT" sz="2400" dirty="0"/>
              <a:t>. 4138 del 28/04/2009 è stato costituito </a:t>
            </a:r>
            <a:r>
              <a:rPr lang="it-IT" sz="2400" b="1" dirty="0"/>
              <a:t>l’Osservatorio Regionale sulla Sanità Penitenziaria</a:t>
            </a:r>
            <a:r>
              <a:rPr lang="it-IT" sz="2400" dirty="0"/>
              <a:t>, composto dai ruoli apicali dei sistemi coinvolti (Direttore Generale Assessorato </a:t>
            </a:r>
            <a:r>
              <a:rPr lang="it-IT" sz="2400" dirty="0" smtClean="0"/>
              <a:t>Regionale </a:t>
            </a:r>
            <a:r>
              <a:rPr lang="it-IT" sz="2400" dirty="0"/>
              <a:t>Sanità, Dirigente Generale Provveditorato Regionale </a:t>
            </a:r>
            <a:r>
              <a:rPr lang="it-IT" sz="2400" dirty="0" smtClean="0"/>
              <a:t>Amministrazione Penitenziaria, </a:t>
            </a:r>
            <a:r>
              <a:rPr lang="it-IT" sz="2400" dirty="0"/>
              <a:t>Dirigente Centro Giustizia Minorile).</a:t>
            </a:r>
          </a:p>
          <a:p>
            <a:pPr marL="0" indent="0" algn="just">
              <a:buNone/>
            </a:pPr>
            <a:r>
              <a:rPr lang="it-IT" sz="2400" dirty="0"/>
              <a:t>Tale organismo si riunisce al bisogno su richiesta delle parti. </a:t>
            </a:r>
            <a:endParaRPr lang="it-IT" sz="2400" dirty="0" smtClean="0"/>
          </a:p>
          <a:p>
            <a:pPr marL="0" indent="0">
              <a:buNone/>
            </a:pPr>
            <a:endParaRPr lang="it-IT" sz="2800" dirty="0"/>
          </a:p>
        </p:txBody>
      </p:sp>
    </p:spTree>
    <p:extLst>
      <p:ext uri="{BB962C8B-B14F-4D97-AF65-F5344CB8AC3E}">
        <p14:creationId xmlns:p14="http://schemas.microsoft.com/office/powerpoint/2010/main" val="26619954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olo 19"/>
          <p:cNvSpPr>
            <a:spLocks noGrp="1"/>
          </p:cNvSpPr>
          <p:nvPr>
            <p:ph type="title"/>
          </p:nvPr>
        </p:nvSpPr>
        <p:spPr>
          <a:xfrm>
            <a:off x="376518" y="308590"/>
            <a:ext cx="8229600" cy="720080"/>
          </a:xfrm>
        </p:spPr>
        <p:txBody>
          <a:bodyPr/>
          <a:lstStyle/>
          <a:p>
            <a:pPr algn="ctr"/>
            <a:r>
              <a:rPr lang="it-IT" sz="2800" dirty="0" smtClean="0"/>
              <a:t>Organigramma Osservatorio </a:t>
            </a:r>
            <a:endParaRPr lang="it-IT" sz="2800" dirty="0"/>
          </a:p>
        </p:txBody>
      </p:sp>
      <p:sp>
        <p:nvSpPr>
          <p:cNvPr id="23" name="Segnaposto contenuto 22"/>
          <p:cNvSpPr>
            <a:spLocks noGrp="1"/>
          </p:cNvSpPr>
          <p:nvPr>
            <p:ph idx="1"/>
          </p:nvPr>
        </p:nvSpPr>
        <p:spPr/>
        <p:txBody>
          <a:bodyPr/>
          <a:lstStyle/>
          <a:p>
            <a:r>
              <a:rPr lang="it-IT" dirty="0" smtClean="0"/>
              <a:t>.</a:t>
            </a:r>
            <a:endParaRPr lang="it-IT" dirty="0"/>
          </a:p>
        </p:txBody>
      </p:sp>
      <p:sp>
        <p:nvSpPr>
          <p:cNvPr id="5" name="Rettangolo 4"/>
          <p:cNvSpPr/>
          <p:nvPr/>
        </p:nvSpPr>
        <p:spPr>
          <a:xfrm>
            <a:off x="3523411" y="3053103"/>
            <a:ext cx="2160240" cy="1211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smtClean="0"/>
              <a:t>Osservatorio Regionale </a:t>
            </a:r>
            <a:endParaRPr lang="it-IT" b="1" dirty="0" smtClean="0"/>
          </a:p>
          <a:p>
            <a:pPr algn="ctr"/>
            <a:r>
              <a:rPr lang="it-IT" sz="1600" b="1" i="1" dirty="0" smtClean="0"/>
              <a:t>(cabina di regìa)</a:t>
            </a:r>
            <a:endParaRPr lang="it-IT" sz="1600" b="1" i="1" dirty="0"/>
          </a:p>
        </p:txBody>
      </p:sp>
      <p:sp>
        <p:nvSpPr>
          <p:cNvPr id="6" name="Rettangolo 5"/>
          <p:cNvSpPr/>
          <p:nvPr/>
        </p:nvSpPr>
        <p:spPr>
          <a:xfrm>
            <a:off x="467544" y="1010444"/>
            <a:ext cx="2952328" cy="17281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smtClean="0"/>
              <a:t>Regione Lombardia </a:t>
            </a:r>
          </a:p>
          <a:p>
            <a:pPr algn="ctr"/>
            <a:r>
              <a:rPr lang="it-IT" b="1" dirty="0" smtClean="0"/>
              <a:t>Direzione Generale Sanità </a:t>
            </a:r>
            <a:endParaRPr lang="it-IT" b="1" dirty="0"/>
          </a:p>
        </p:txBody>
      </p:sp>
      <p:sp>
        <p:nvSpPr>
          <p:cNvPr id="7" name="Rettangolo 6"/>
          <p:cNvSpPr/>
          <p:nvPr/>
        </p:nvSpPr>
        <p:spPr>
          <a:xfrm>
            <a:off x="5866170" y="1010444"/>
            <a:ext cx="2830974" cy="17281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smtClean="0"/>
              <a:t>Provveditorato Regionale Amministrazione penitenziaria della Lombardia </a:t>
            </a:r>
            <a:endParaRPr lang="it-IT" b="1" dirty="0"/>
          </a:p>
        </p:txBody>
      </p:sp>
      <p:cxnSp>
        <p:nvCxnSpPr>
          <p:cNvPr id="10" name="Connettore 2 9"/>
          <p:cNvCxnSpPr/>
          <p:nvPr/>
        </p:nvCxnSpPr>
        <p:spPr>
          <a:xfrm>
            <a:off x="3430216" y="2815041"/>
            <a:ext cx="195336" cy="217292"/>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5" name="Connettore 2 14"/>
          <p:cNvCxnSpPr/>
          <p:nvPr/>
        </p:nvCxnSpPr>
        <p:spPr>
          <a:xfrm flipH="1">
            <a:off x="5684939" y="2868052"/>
            <a:ext cx="181231" cy="21206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2" name="Ovale 1"/>
          <p:cNvSpPr/>
          <p:nvPr/>
        </p:nvSpPr>
        <p:spPr>
          <a:xfrm>
            <a:off x="1847649" y="4662134"/>
            <a:ext cx="567436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smtClean="0"/>
              <a:t>Istituti penitenziari </a:t>
            </a:r>
            <a:endParaRPr lang="it-IT" b="1" dirty="0"/>
          </a:p>
        </p:txBody>
      </p:sp>
      <p:cxnSp>
        <p:nvCxnSpPr>
          <p:cNvPr id="14" name="Connettore 2 13"/>
          <p:cNvCxnSpPr/>
          <p:nvPr/>
        </p:nvCxnSpPr>
        <p:spPr>
          <a:xfrm>
            <a:off x="4599203" y="4264663"/>
            <a:ext cx="0" cy="321066"/>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72844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1906</TotalTime>
  <Words>6967</Words>
  <Application>Microsoft Office PowerPoint</Application>
  <PresentationFormat>Presentazione su schermo (4:3)</PresentationFormat>
  <Paragraphs>483</Paragraphs>
  <Slides>69</Slides>
  <Notes>11</Notes>
  <HiddenSlides>0</HiddenSlides>
  <MMClips>0</MMClips>
  <ScaleCrop>false</ScaleCrop>
  <HeadingPairs>
    <vt:vector size="6" baseType="variant">
      <vt:variant>
        <vt:lpstr>Caratteri utilizzati</vt:lpstr>
      </vt:variant>
      <vt:variant>
        <vt:i4>8</vt:i4>
      </vt:variant>
      <vt:variant>
        <vt:lpstr>Tema</vt:lpstr>
      </vt:variant>
      <vt:variant>
        <vt:i4>1</vt:i4>
      </vt:variant>
      <vt:variant>
        <vt:lpstr>Titoli diapositive</vt:lpstr>
      </vt:variant>
      <vt:variant>
        <vt:i4>69</vt:i4>
      </vt:variant>
    </vt:vector>
  </HeadingPairs>
  <TitlesOfParts>
    <vt:vector size="78" baseType="lpstr">
      <vt:lpstr>Arial</vt:lpstr>
      <vt:lpstr>Calibri</vt:lpstr>
      <vt:lpstr>Cambria</vt:lpstr>
      <vt:lpstr>Century Gothic</vt:lpstr>
      <vt:lpstr>Symbol</vt:lpstr>
      <vt:lpstr>Times New Roman</vt:lpstr>
      <vt:lpstr>Trebuchet MS</vt:lpstr>
      <vt:lpstr>Wingdings</vt:lpstr>
      <vt:lpstr>Office Theme</vt:lpstr>
      <vt:lpstr> </vt:lpstr>
      <vt:lpstr>L’organizzazione della Amministrazione Penitenziaria in Lombardia</vt:lpstr>
      <vt:lpstr>I numeri annui</vt:lpstr>
      <vt:lpstr>01.04.2008:  Passaggio della Sanità Penitenziaria al Servizio Sanitario Regionale  </vt:lpstr>
      <vt:lpstr>IL SISTEMA SANITARIO PENITENZIARIO LOMBARDO</vt:lpstr>
      <vt:lpstr>Presentazione standard di PowerPoint</vt:lpstr>
      <vt:lpstr>IL SISTEMA SANITARIO PENITENZIARIO LOMBARDO</vt:lpstr>
      <vt:lpstr>  SERVIZI REGIONALI DI SANITÀ PENITENZIARIA </vt:lpstr>
      <vt:lpstr>Organigramma Osservatorio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D.Lgs Orlando Il percorso della riforma</vt:lpstr>
      <vt:lpstr>D.Lgs Orlando Il percorso della riforma</vt:lpstr>
      <vt:lpstr>D.Lgs Orlando I tavoli degli Stati Generali dell’Esecuzione Penale</vt:lpstr>
      <vt:lpstr>D.Lgs Orlando Riforma dell’ordinamento penitenziario</vt:lpstr>
      <vt:lpstr>D.Lgs Orlando Riforma dell’ordinamento penitenziario</vt:lpstr>
      <vt:lpstr>D.Lgs Orlando Riforma dell’ordinamento penitenziario</vt:lpstr>
      <vt:lpstr>Presentazione standard di PowerPoint</vt:lpstr>
      <vt:lpstr>Nel dettaglio…</vt:lpstr>
      <vt:lpstr>Presentazione standard di PowerPoint</vt:lpstr>
      <vt:lpstr>Modifiche proposte e non accolte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Trasferimento regionale detenuti per motivi sanitari </vt:lpstr>
      <vt:lpstr>Richiesta di ricovero programmato H. San Paolo 5° divisione Protetta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AG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 G</dc:creator>
  <cp:lastModifiedBy>Franco Milani</cp:lastModifiedBy>
  <cp:revision>38</cp:revision>
  <dcterms:created xsi:type="dcterms:W3CDTF">2015-10-29T09:08:29Z</dcterms:created>
  <dcterms:modified xsi:type="dcterms:W3CDTF">2018-03-20T15:49:11Z</dcterms:modified>
</cp:coreProperties>
</file>