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6"/>
  </p:notesMasterIdLst>
  <p:sldIdLst>
    <p:sldId id="263" r:id="rId2"/>
    <p:sldId id="305" r:id="rId3"/>
    <p:sldId id="273" r:id="rId4"/>
    <p:sldId id="268" r:id="rId5"/>
    <p:sldId id="270" r:id="rId6"/>
    <p:sldId id="271" r:id="rId7"/>
    <p:sldId id="311" r:id="rId8"/>
    <p:sldId id="312" r:id="rId9"/>
    <p:sldId id="285" r:id="rId10"/>
    <p:sldId id="308" r:id="rId11"/>
    <p:sldId id="286" r:id="rId12"/>
    <p:sldId id="309" r:id="rId13"/>
    <p:sldId id="287" r:id="rId14"/>
    <p:sldId id="310" r:id="rId15"/>
    <p:sldId id="304" r:id="rId16"/>
    <p:sldId id="295" r:id="rId17"/>
    <p:sldId id="296" r:id="rId18"/>
    <p:sldId id="297" r:id="rId19"/>
    <p:sldId id="278" r:id="rId20"/>
    <p:sldId id="279" r:id="rId21"/>
    <p:sldId id="300" r:id="rId22"/>
    <p:sldId id="301" r:id="rId23"/>
    <p:sldId id="299" r:id="rId24"/>
    <p:sldId id="298" r:id="rId25"/>
    <p:sldId id="306" r:id="rId26"/>
    <p:sldId id="307" r:id="rId27"/>
    <p:sldId id="288" r:id="rId28"/>
    <p:sldId id="280" r:id="rId29"/>
    <p:sldId id="281" r:id="rId30"/>
    <p:sldId id="282" r:id="rId31"/>
    <p:sldId id="283" r:id="rId32"/>
    <p:sldId id="289" r:id="rId33"/>
    <p:sldId id="302" r:id="rId34"/>
    <p:sldId id="303" r:id="rId3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A56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4662" autoAdjust="0"/>
  </p:normalViewPr>
  <p:slideViewPr>
    <p:cSldViewPr>
      <p:cViewPr varScale="1">
        <p:scale>
          <a:sx n="69" d="100"/>
          <a:sy n="69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95BD52-E735-4400-9102-40720D080B0F}" type="doc">
      <dgm:prSet loTypeId="urn:microsoft.com/office/officeart/2005/8/layout/default#1" loCatId="list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it-IT"/>
        </a:p>
      </dgm:t>
    </dgm:pt>
    <dgm:pt modelId="{764DCEE6-7FB0-41BA-93C7-9C2F5632E8D0}">
      <dgm:prSet phldrT="[Testo]"/>
      <dgm:spPr>
        <a:solidFill>
          <a:srgbClr val="7030A0"/>
        </a:solidFill>
        <a:ln>
          <a:solidFill>
            <a:srgbClr val="FF0000"/>
          </a:solidFill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Non reattività all’esperienza interna</a:t>
          </a:r>
          <a:endParaRPr lang="it-IT" b="1" dirty="0">
            <a:solidFill>
              <a:schemeClr val="tx1"/>
            </a:solidFill>
          </a:endParaRPr>
        </a:p>
      </dgm:t>
    </dgm:pt>
    <dgm:pt modelId="{6C7AC76F-59F4-4BB6-8FE9-617928796013}" type="parTrans" cxnId="{9BAC4FF7-C460-46C4-AF40-C28297021157}">
      <dgm:prSet/>
      <dgm:spPr/>
      <dgm:t>
        <a:bodyPr/>
        <a:lstStyle/>
        <a:p>
          <a:endParaRPr lang="it-IT"/>
        </a:p>
      </dgm:t>
    </dgm:pt>
    <dgm:pt modelId="{C8C137BC-50B9-4CAC-8F77-6B5402EC4689}" type="sibTrans" cxnId="{9BAC4FF7-C460-46C4-AF40-C28297021157}">
      <dgm:prSet/>
      <dgm:spPr/>
      <dgm:t>
        <a:bodyPr/>
        <a:lstStyle/>
        <a:p>
          <a:endParaRPr lang="it-IT"/>
        </a:p>
      </dgm:t>
    </dgm:pt>
    <dgm:pt modelId="{D868F891-74A3-4C69-B5C1-50C7A630CA2A}">
      <dgm:prSet phldrT="[Testo]"/>
      <dgm:spPr>
        <a:ln>
          <a:solidFill>
            <a:schemeClr val="accent6">
              <a:lumMod val="75000"/>
            </a:schemeClr>
          </a:solidFill>
        </a:ln>
        <a:scene3d>
          <a:camera prst="isometricOffAxis2Left"/>
          <a:lightRig rig="threePt" dir="t"/>
        </a:scene3d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Osservare/notare/dedicarsi a sensazioni, emozioni, sentimenti</a:t>
          </a:r>
          <a:endParaRPr lang="it-IT" b="1" dirty="0">
            <a:solidFill>
              <a:schemeClr val="tx1"/>
            </a:solidFill>
          </a:endParaRPr>
        </a:p>
      </dgm:t>
    </dgm:pt>
    <dgm:pt modelId="{BB1B575F-F45D-47A6-9EA4-A92B888DE367}" type="parTrans" cxnId="{16D68667-A97E-4FAB-9A34-73D54204BD62}">
      <dgm:prSet/>
      <dgm:spPr/>
      <dgm:t>
        <a:bodyPr/>
        <a:lstStyle/>
        <a:p>
          <a:endParaRPr lang="it-IT"/>
        </a:p>
      </dgm:t>
    </dgm:pt>
    <dgm:pt modelId="{03C8FC7A-95E4-463E-9981-9FB128252459}" type="sibTrans" cxnId="{16D68667-A97E-4FAB-9A34-73D54204BD62}">
      <dgm:prSet/>
      <dgm:spPr/>
      <dgm:t>
        <a:bodyPr/>
        <a:lstStyle/>
        <a:p>
          <a:endParaRPr lang="it-IT"/>
        </a:p>
      </dgm:t>
    </dgm:pt>
    <dgm:pt modelId="{9EAC3B9A-AE91-4BF4-9F1B-1D8F5441FEA5}">
      <dgm:prSet phldrT="[Testo]"/>
      <dgm:spPr>
        <a:ln>
          <a:solidFill>
            <a:schemeClr val="accent6"/>
          </a:solidFill>
        </a:ln>
        <a:scene3d>
          <a:camera prst="isometricOffAxis2Left"/>
          <a:lightRig rig="threePt" dir="t"/>
        </a:scene3d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Agire con consapevolezza</a:t>
          </a:r>
          <a:endParaRPr lang="it-IT" b="1" dirty="0">
            <a:solidFill>
              <a:schemeClr val="tx1"/>
            </a:solidFill>
          </a:endParaRPr>
        </a:p>
      </dgm:t>
    </dgm:pt>
    <dgm:pt modelId="{5F660317-B5DA-4910-828B-3AA0E4A39AB4}" type="parTrans" cxnId="{7AB296D8-7DBC-43E3-B5F5-BC5A446566AF}">
      <dgm:prSet/>
      <dgm:spPr/>
      <dgm:t>
        <a:bodyPr/>
        <a:lstStyle/>
        <a:p>
          <a:endParaRPr lang="it-IT"/>
        </a:p>
      </dgm:t>
    </dgm:pt>
    <dgm:pt modelId="{5D716341-EAD3-4B25-A074-98225E359344}" type="sibTrans" cxnId="{7AB296D8-7DBC-43E3-B5F5-BC5A446566AF}">
      <dgm:prSet/>
      <dgm:spPr/>
      <dgm:t>
        <a:bodyPr/>
        <a:lstStyle/>
        <a:p>
          <a:endParaRPr lang="it-IT"/>
        </a:p>
      </dgm:t>
    </dgm:pt>
    <dgm:pt modelId="{EDAE0392-E910-4486-A04A-3B57FB7752A6}">
      <dgm:prSet phldrT="[Testo]"/>
      <dgm:spPr>
        <a:ln>
          <a:solidFill>
            <a:srgbClr val="FF0000"/>
          </a:solidFill>
        </a:ln>
        <a:scene3d>
          <a:camera prst="perspectiveRight"/>
          <a:lightRig rig="threePt" dir="t"/>
        </a:scene3d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Descrivere/etichettare con parole</a:t>
          </a:r>
          <a:endParaRPr lang="it-IT" b="1" dirty="0">
            <a:solidFill>
              <a:schemeClr val="tx1"/>
            </a:solidFill>
          </a:endParaRPr>
        </a:p>
      </dgm:t>
    </dgm:pt>
    <dgm:pt modelId="{2BC69722-C70D-4A4F-88DB-51DCF7AC1CAF}" type="parTrans" cxnId="{F6A40AD4-A807-45A7-BCC9-E8269A6CA648}">
      <dgm:prSet/>
      <dgm:spPr/>
      <dgm:t>
        <a:bodyPr/>
        <a:lstStyle/>
        <a:p>
          <a:endParaRPr lang="it-IT"/>
        </a:p>
      </dgm:t>
    </dgm:pt>
    <dgm:pt modelId="{AFA7C274-8913-489C-B626-952C52084278}" type="sibTrans" cxnId="{F6A40AD4-A807-45A7-BCC9-E8269A6CA648}">
      <dgm:prSet/>
      <dgm:spPr/>
      <dgm:t>
        <a:bodyPr/>
        <a:lstStyle/>
        <a:p>
          <a:endParaRPr lang="it-IT"/>
        </a:p>
      </dgm:t>
    </dgm:pt>
    <dgm:pt modelId="{77C87C87-CB04-4B69-B98E-675C4EA79192}">
      <dgm:prSet phldrT="[Testo]"/>
      <dgm:spPr>
        <a:ln>
          <a:solidFill>
            <a:schemeClr val="accent4">
              <a:lumMod val="75000"/>
            </a:schemeClr>
          </a:solidFill>
        </a:ln>
        <a:scene3d>
          <a:camera prst="obliqueBottomRight"/>
          <a:lightRig rig="threePt" dir="t"/>
        </a:scene3d>
      </dgm:spPr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Atteggiamento non giudicante rispetto alle esperienze</a:t>
          </a:r>
          <a:endParaRPr lang="it-IT" b="1" dirty="0">
            <a:solidFill>
              <a:schemeClr val="tx1"/>
            </a:solidFill>
          </a:endParaRPr>
        </a:p>
      </dgm:t>
    </dgm:pt>
    <dgm:pt modelId="{F6614C24-D460-462E-B989-C4A07877D7C6}" type="parTrans" cxnId="{C4396786-BFAC-4F72-B248-75E3D2E821C9}">
      <dgm:prSet/>
      <dgm:spPr/>
      <dgm:t>
        <a:bodyPr/>
        <a:lstStyle/>
        <a:p>
          <a:endParaRPr lang="it-IT"/>
        </a:p>
      </dgm:t>
    </dgm:pt>
    <dgm:pt modelId="{35323531-C7A1-4041-B314-E0C18393E786}" type="sibTrans" cxnId="{C4396786-BFAC-4F72-B248-75E3D2E821C9}">
      <dgm:prSet/>
      <dgm:spPr/>
      <dgm:t>
        <a:bodyPr/>
        <a:lstStyle/>
        <a:p>
          <a:endParaRPr lang="it-IT"/>
        </a:p>
      </dgm:t>
    </dgm:pt>
    <dgm:pt modelId="{17BF1DED-194B-40DB-B92F-A84CB5D2DF3B}" type="pres">
      <dgm:prSet presAssocID="{5195BD52-E735-4400-9102-40720D080B0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C43EF15-968A-4352-86C0-253FC06C070B}" type="pres">
      <dgm:prSet presAssocID="{764DCEE6-7FB0-41BA-93C7-9C2F5632E8D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53D7538-4607-4C59-90C2-75C46898C652}" type="pres">
      <dgm:prSet presAssocID="{C8C137BC-50B9-4CAC-8F77-6B5402EC4689}" presName="sibTrans" presStyleCnt="0"/>
      <dgm:spPr/>
    </dgm:pt>
    <dgm:pt modelId="{C84CDA62-48A9-4BFB-BC68-872BCD483AC0}" type="pres">
      <dgm:prSet presAssocID="{D868F891-74A3-4C69-B5C1-50C7A630CA2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80E0994-1F06-431E-88EE-2BED7E23D9A9}" type="pres">
      <dgm:prSet presAssocID="{03C8FC7A-95E4-463E-9981-9FB128252459}" presName="sibTrans" presStyleCnt="0"/>
      <dgm:spPr/>
    </dgm:pt>
    <dgm:pt modelId="{FE2A707C-E070-4AAF-85F8-20E469A70D1C}" type="pres">
      <dgm:prSet presAssocID="{9EAC3B9A-AE91-4BF4-9F1B-1D8F5441FEA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E91D66C-D770-40A6-8ACC-10068B71A715}" type="pres">
      <dgm:prSet presAssocID="{5D716341-EAD3-4B25-A074-98225E359344}" presName="sibTrans" presStyleCnt="0"/>
      <dgm:spPr/>
    </dgm:pt>
    <dgm:pt modelId="{3A411EBE-17F7-40E0-B463-AA48CFE530F3}" type="pres">
      <dgm:prSet presAssocID="{EDAE0392-E910-4486-A04A-3B57FB7752A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B27D19-465E-488F-8FF3-3350ABB462DA}" type="pres">
      <dgm:prSet presAssocID="{AFA7C274-8913-489C-B626-952C52084278}" presName="sibTrans" presStyleCnt="0"/>
      <dgm:spPr/>
    </dgm:pt>
    <dgm:pt modelId="{70830C32-A33C-44CB-B251-A1739575F732}" type="pres">
      <dgm:prSet presAssocID="{77C87C87-CB04-4B69-B98E-675C4EA7919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B23C2D8-1313-4638-9BED-23D632B9F8D7}" type="presOf" srcId="{EDAE0392-E910-4486-A04A-3B57FB7752A6}" destId="{3A411EBE-17F7-40E0-B463-AA48CFE530F3}" srcOrd="0" destOrd="0" presId="urn:microsoft.com/office/officeart/2005/8/layout/default#1"/>
    <dgm:cxn modelId="{F996BD25-7C63-4E0B-9E4E-050031835AAF}" type="presOf" srcId="{9EAC3B9A-AE91-4BF4-9F1B-1D8F5441FEA5}" destId="{FE2A707C-E070-4AAF-85F8-20E469A70D1C}" srcOrd="0" destOrd="0" presId="urn:microsoft.com/office/officeart/2005/8/layout/default#1"/>
    <dgm:cxn modelId="{9BAC4FF7-C460-46C4-AF40-C28297021157}" srcId="{5195BD52-E735-4400-9102-40720D080B0F}" destId="{764DCEE6-7FB0-41BA-93C7-9C2F5632E8D0}" srcOrd="0" destOrd="0" parTransId="{6C7AC76F-59F4-4BB6-8FE9-617928796013}" sibTransId="{C8C137BC-50B9-4CAC-8F77-6B5402EC4689}"/>
    <dgm:cxn modelId="{F6A40AD4-A807-45A7-BCC9-E8269A6CA648}" srcId="{5195BD52-E735-4400-9102-40720D080B0F}" destId="{EDAE0392-E910-4486-A04A-3B57FB7752A6}" srcOrd="3" destOrd="0" parTransId="{2BC69722-C70D-4A4F-88DB-51DCF7AC1CAF}" sibTransId="{AFA7C274-8913-489C-B626-952C52084278}"/>
    <dgm:cxn modelId="{16D68667-A97E-4FAB-9A34-73D54204BD62}" srcId="{5195BD52-E735-4400-9102-40720D080B0F}" destId="{D868F891-74A3-4C69-B5C1-50C7A630CA2A}" srcOrd="1" destOrd="0" parTransId="{BB1B575F-F45D-47A6-9EA4-A92B888DE367}" sibTransId="{03C8FC7A-95E4-463E-9981-9FB128252459}"/>
    <dgm:cxn modelId="{859D881E-1120-46B4-9FCF-4C95E1637493}" type="presOf" srcId="{764DCEE6-7FB0-41BA-93C7-9C2F5632E8D0}" destId="{FC43EF15-968A-4352-86C0-253FC06C070B}" srcOrd="0" destOrd="0" presId="urn:microsoft.com/office/officeart/2005/8/layout/default#1"/>
    <dgm:cxn modelId="{C4396786-BFAC-4F72-B248-75E3D2E821C9}" srcId="{5195BD52-E735-4400-9102-40720D080B0F}" destId="{77C87C87-CB04-4B69-B98E-675C4EA79192}" srcOrd="4" destOrd="0" parTransId="{F6614C24-D460-462E-B989-C4A07877D7C6}" sibTransId="{35323531-C7A1-4041-B314-E0C18393E786}"/>
    <dgm:cxn modelId="{633EA49C-2F31-4BBE-AC65-D61448A8C49B}" type="presOf" srcId="{77C87C87-CB04-4B69-B98E-675C4EA79192}" destId="{70830C32-A33C-44CB-B251-A1739575F732}" srcOrd="0" destOrd="0" presId="urn:microsoft.com/office/officeart/2005/8/layout/default#1"/>
    <dgm:cxn modelId="{4A0C76E2-9C6E-4962-A2B9-78258ADA562E}" type="presOf" srcId="{5195BD52-E735-4400-9102-40720D080B0F}" destId="{17BF1DED-194B-40DB-B92F-A84CB5D2DF3B}" srcOrd="0" destOrd="0" presId="urn:microsoft.com/office/officeart/2005/8/layout/default#1"/>
    <dgm:cxn modelId="{7AB296D8-7DBC-43E3-B5F5-BC5A446566AF}" srcId="{5195BD52-E735-4400-9102-40720D080B0F}" destId="{9EAC3B9A-AE91-4BF4-9F1B-1D8F5441FEA5}" srcOrd="2" destOrd="0" parTransId="{5F660317-B5DA-4910-828B-3AA0E4A39AB4}" sibTransId="{5D716341-EAD3-4B25-A074-98225E359344}"/>
    <dgm:cxn modelId="{99BF6DD6-FBB7-4AEA-9E5A-A4610AFD6D9F}" type="presOf" srcId="{D868F891-74A3-4C69-B5C1-50C7A630CA2A}" destId="{C84CDA62-48A9-4BFB-BC68-872BCD483AC0}" srcOrd="0" destOrd="0" presId="urn:microsoft.com/office/officeart/2005/8/layout/default#1"/>
    <dgm:cxn modelId="{9FE2641D-6A0C-44DE-BB83-3E15C6219BCA}" type="presParOf" srcId="{17BF1DED-194B-40DB-B92F-A84CB5D2DF3B}" destId="{FC43EF15-968A-4352-86C0-253FC06C070B}" srcOrd="0" destOrd="0" presId="urn:microsoft.com/office/officeart/2005/8/layout/default#1"/>
    <dgm:cxn modelId="{0362CC95-D78F-462A-8976-A6F1FADF391D}" type="presParOf" srcId="{17BF1DED-194B-40DB-B92F-A84CB5D2DF3B}" destId="{953D7538-4607-4C59-90C2-75C46898C652}" srcOrd="1" destOrd="0" presId="urn:microsoft.com/office/officeart/2005/8/layout/default#1"/>
    <dgm:cxn modelId="{209EDFF1-73AA-4C83-881D-DDBF6C7244FA}" type="presParOf" srcId="{17BF1DED-194B-40DB-B92F-A84CB5D2DF3B}" destId="{C84CDA62-48A9-4BFB-BC68-872BCD483AC0}" srcOrd="2" destOrd="0" presId="urn:microsoft.com/office/officeart/2005/8/layout/default#1"/>
    <dgm:cxn modelId="{E157A496-0E88-48AA-A117-FEEC719AAE0C}" type="presParOf" srcId="{17BF1DED-194B-40DB-B92F-A84CB5D2DF3B}" destId="{E80E0994-1F06-431E-88EE-2BED7E23D9A9}" srcOrd="3" destOrd="0" presId="urn:microsoft.com/office/officeart/2005/8/layout/default#1"/>
    <dgm:cxn modelId="{1A61213A-A7BF-41D1-897F-8D143AEA7E0C}" type="presParOf" srcId="{17BF1DED-194B-40DB-B92F-A84CB5D2DF3B}" destId="{FE2A707C-E070-4AAF-85F8-20E469A70D1C}" srcOrd="4" destOrd="0" presId="urn:microsoft.com/office/officeart/2005/8/layout/default#1"/>
    <dgm:cxn modelId="{884C9DF3-5815-4318-99AE-D57C33945DCF}" type="presParOf" srcId="{17BF1DED-194B-40DB-B92F-A84CB5D2DF3B}" destId="{CE91D66C-D770-40A6-8ACC-10068B71A715}" srcOrd="5" destOrd="0" presId="urn:microsoft.com/office/officeart/2005/8/layout/default#1"/>
    <dgm:cxn modelId="{704F63CA-76C0-4BFA-BF2F-310F36BA113C}" type="presParOf" srcId="{17BF1DED-194B-40DB-B92F-A84CB5D2DF3B}" destId="{3A411EBE-17F7-40E0-B463-AA48CFE530F3}" srcOrd="6" destOrd="0" presId="urn:microsoft.com/office/officeart/2005/8/layout/default#1"/>
    <dgm:cxn modelId="{8913AA31-E8F0-4D0D-B959-D15C5E97E694}" type="presParOf" srcId="{17BF1DED-194B-40DB-B92F-A84CB5D2DF3B}" destId="{FEB27D19-465E-488F-8FF3-3350ABB462DA}" srcOrd="7" destOrd="0" presId="urn:microsoft.com/office/officeart/2005/8/layout/default#1"/>
    <dgm:cxn modelId="{93E975EC-9A1B-4216-88AE-B96D0ED547EB}" type="presParOf" srcId="{17BF1DED-194B-40DB-B92F-A84CB5D2DF3B}" destId="{70830C32-A33C-44CB-B251-A1739575F732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43EF15-968A-4352-86C0-253FC06C070B}">
      <dsp:nvSpPr>
        <dsp:cNvPr id="0" name=""/>
        <dsp:cNvSpPr/>
      </dsp:nvSpPr>
      <dsp:spPr>
        <a:xfrm>
          <a:off x="0" y="593622"/>
          <a:ext cx="2767807" cy="1660684"/>
        </a:xfrm>
        <a:prstGeom prst="rect">
          <a:avLst/>
        </a:prstGeom>
        <a:solidFill>
          <a:srgbClr val="7030A0"/>
        </a:solidFill>
        <a:ln w="25400" cap="flat" cmpd="sng" algn="ctr">
          <a:solidFill>
            <a:srgbClr val="FF0000"/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Non reattività all’esperienza interna</a:t>
          </a:r>
          <a:endParaRPr lang="it-IT" sz="1700" b="1" kern="1200" dirty="0">
            <a:solidFill>
              <a:schemeClr val="tx1"/>
            </a:solidFill>
          </a:endParaRPr>
        </a:p>
      </dsp:txBody>
      <dsp:txXfrm>
        <a:off x="0" y="593622"/>
        <a:ext cx="2767807" cy="1660684"/>
      </dsp:txXfrm>
    </dsp:sp>
    <dsp:sp modelId="{C84CDA62-48A9-4BFB-BC68-872BCD483AC0}">
      <dsp:nvSpPr>
        <dsp:cNvPr id="0" name=""/>
        <dsp:cNvSpPr/>
      </dsp:nvSpPr>
      <dsp:spPr>
        <a:xfrm>
          <a:off x="3044588" y="593622"/>
          <a:ext cx="2767807" cy="1660684"/>
        </a:xfrm>
        <a:prstGeom prst="rect">
          <a:avLst/>
        </a:prstGeom>
        <a:solidFill>
          <a:schemeClr val="accent4">
            <a:shade val="80000"/>
            <a:hueOff val="-44139"/>
            <a:satOff val="-1091"/>
            <a:lumOff val="6247"/>
            <a:alphaOff val="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  <a:scene3d>
          <a:camera prst="isometricOffAxis2Lef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Osservare/notare/dedicarsi a sensazioni, emozioni, sentimenti</a:t>
          </a:r>
          <a:endParaRPr lang="it-IT" sz="1700" b="1" kern="1200" dirty="0">
            <a:solidFill>
              <a:schemeClr val="tx1"/>
            </a:solidFill>
          </a:endParaRPr>
        </a:p>
      </dsp:txBody>
      <dsp:txXfrm>
        <a:off x="3044588" y="593622"/>
        <a:ext cx="2767807" cy="1660684"/>
      </dsp:txXfrm>
    </dsp:sp>
    <dsp:sp modelId="{FE2A707C-E070-4AAF-85F8-20E469A70D1C}">
      <dsp:nvSpPr>
        <dsp:cNvPr id="0" name=""/>
        <dsp:cNvSpPr/>
      </dsp:nvSpPr>
      <dsp:spPr>
        <a:xfrm>
          <a:off x="6089176" y="593622"/>
          <a:ext cx="2767807" cy="1660684"/>
        </a:xfrm>
        <a:prstGeom prst="rect">
          <a:avLst/>
        </a:prstGeom>
        <a:solidFill>
          <a:schemeClr val="accent4">
            <a:shade val="80000"/>
            <a:hueOff val="-88279"/>
            <a:satOff val="-2183"/>
            <a:lumOff val="12494"/>
            <a:alphaOff val="0"/>
          </a:schemeClr>
        </a:solidFill>
        <a:ln w="25400" cap="flat" cmpd="sng" algn="ctr">
          <a:solidFill>
            <a:schemeClr val="accent6"/>
          </a:solidFill>
          <a:prstDash val="solid"/>
        </a:ln>
        <a:effectLst/>
        <a:scene3d>
          <a:camera prst="isometricOffAxis2Lef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Agire con consapevolezza</a:t>
          </a:r>
          <a:endParaRPr lang="it-IT" sz="1700" b="1" kern="1200" dirty="0">
            <a:solidFill>
              <a:schemeClr val="tx1"/>
            </a:solidFill>
          </a:endParaRPr>
        </a:p>
      </dsp:txBody>
      <dsp:txXfrm>
        <a:off x="6089176" y="593622"/>
        <a:ext cx="2767807" cy="1660684"/>
      </dsp:txXfrm>
    </dsp:sp>
    <dsp:sp modelId="{3A411EBE-17F7-40E0-B463-AA48CFE530F3}">
      <dsp:nvSpPr>
        <dsp:cNvPr id="0" name=""/>
        <dsp:cNvSpPr/>
      </dsp:nvSpPr>
      <dsp:spPr>
        <a:xfrm>
          <a:off x="1522294" y="2531087"/>
          <a:ext cx="2767807" cy="1660684"/>
        </a:xfrm>
        <a:prstGeom prst="rect">
          <a:avLst/>
        </a:prstGeom>
        <a:solidFill>
          <a:schemeClr val="accent4">
            <a:shade val="80000"/>
            <a:hueOff val="-132418"/>
            <a:satOff val="-3274"/>
            <a:lumOff val="18741"/>
            <a:alphaOff val="0"/>
          </a:schemeClr>
        </a:solidFill>
        <a:ln w="25400" cap="flat" cmpd="sng" algn="ctr">
          <a:solidFill>
            <a:srgbClr val="FF0000"/>
          </a:solidFill>
          <a:prstDash val="solid"/>
        </a:ln>
        <a:effectLst/>
        <a:scene3d>
          <a:camera prst="perspectiveRigh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Descrivere/etichettare con parole</a:t>
          </a:r>
          <a:endParaRPr lang="it-IT" sz="1700" b="1" kern="1200" dirty="0">
            <a:solidFill>
              <a:schemeClr val="tx1"/>
            </a:solidFill>
          </a:endParaRPr>
        </a:p>
      </dsp:txBody>
      <dsp:txXfrm>
        <a:off x="1522294" y="2531087"/>
        <a:ext cx="2767807" cy="1660684"/>
      </dsp:txXfrm>
    </dsp:sp>
    <dsp:sp modelId="{70830C32-A33C-44CB-B251-A1739575F732}">
      <dsp:nvSpPr>
        <dsp:cNvPr id="0" name=""/>
        <dsp:cNvSpPr/>
      </dsp:nvSpPr>
      <dsp:spPr>
        <a:xfrm>
          <a:off x="4566882" y="2531087"/>
          <a:ext cx="2767807" cy="1660684"/>
        </a:xfrm>
        <a:prstGeom prst="rect">
          <a:avLst/>
        </a:prstGeom>
        <a:solidFill>
          <a:schemeClr val="accent4">
            <a:shade val="80000"/>
            <a:hueOff val="-176558"/>
            <a:satOff val="-4365"/>
            <a:lumOff val="24988"/>
            <a:alphaOff val="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  <a:scene3d>
          <a:camera prst="obliqueBottomRigh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b="1" kern="1200" dirty="0" smtClean="0">
              <a:solidFill>
                <a:schemeClr val="tx1"/>
              </a:solidFill>
            </a:rPr>
            <a:t>Atteggiamento non giudicante rispetto alle esperienze</a:t>
          </a:r>
          <a:endParaRPr lang="it-IT" sz="1700" b="1" kern="1200" dirty="0">
            <a:solidFill>
              <a:schemeClr val="tx1"/>
            </a:solidFill>
          </a:endParaRPr>
        </a:p>
      </dsp:txBody>
      <dsp:txXfrm>
        <a:off x="4566882" y="2531087"/>
        <a:ext cx="2767807" cy="16606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4EEFD-9AAA-47ED-B1F2-050A8128050D}" type="datetimeFigureOut">
              <a:rPr lang="it-IT" smtClean="0"/>
              <a:pPr/>
              <a:t>30/01/2020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08287F-780B-4225-B7C2-B0F64B70B52F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769320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3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2EA998B-556D-4548-A953-87A1163454BA}" type="slidenum">
              <a:rPr lang="en-GB" altLang="it-IT"/>
              <a:pPr/>
              <a:t>3</a:t>
            </a:fld>
            <a:endParaRPr lang="en-GB" altLang="it-IT" dirty="0"/>
          </a:p>
        </p:txBody>
      </p:sp>
      <p:sp>
        <p:nvSpPr>
          <p:cNvPr id="77825" name="Text Box 1"/>
          <p:cNvSpPr txBox="1">
            <a:spLocks noChangeArrowheads="1"/>
          </p:cNvSpPr>
          <p:nvPr/>
        </p:nvSpPr>
        <p:spPr bwMode="auto">
          <a:xfrm>
            <a:off x="1209727" y="695135"/>
            <a:ext cx="4434226" cy="342543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/>
          <a:p>
            <a:endParaRPr lang="it-IT" dirty="0"/>
          </a:p>
        </p:txBody>
      </p:sp>
      <p:sp>
        <p:nvSpPr>
          <p:cNvPr id="7782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513" y="4343231"/>
            <a:ext cx="5476895" cy="410563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3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70A6BA-A0C7-4104-8828-FE7DF4962FB8}" type="slidenum">
              <a:rPr lang="en-GB" altLang="it-IT"/>
              <a:pPr/>
              <a:t>9</a:t>
            </a:fld>
            <a:endParaRPr lang="en-GB" altLang="it-IT" dirty="0"/>
          </a:p>
        </p:txBody>
      </p:sp>
      <p:sp>
        <p:nvSpPr>
          <p:cNvPr id="106497" name="Text Box 1"/>
          <p:cNvSpPr txBox="1">
            <a:spLocks noChangeArrowheads="1"/>
          </p:cNvSpPr>
          <p:nvPr/>
        </p:nvSpPr>
        <p:spPr bwMode="auto">
          <a:xfrm>
            <a:off x="1209727" y="695134"/>
            <a:ext cx="4431346" cy="342272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/>
          <a:p>
            <a:endParaRPr lang="it-IT" dirty="0"/>
          </a:p>
        </p:txBody>
      </p:sp>
      <p:sp>
        <p:nvSpPr>
          <p:cNvPr id="10649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513" y="4343231"/>
            <a:ext cx="5476895" cy="410563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515940A-2ADD-4BDB-925E-C82A523B5725}" type="slidenum">
              <a:rPr lang="it-IT" altLang="it-IT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it-IT" altLang="it-IT" dirty="0">
              <a:latin typeface="Calibri" pitchFamily="34" charset="0"/>
            </a:endParaRPr>
          </a:p>
        </p:txBody>
      </p:sp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0" y="-8964613"/>
            <a:ext cx="1588" cy="193182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endParaRPr lang="it-IT" altLang="it-IT" dirty="0">
              <a:latin typeface="Calibri" pitchFamily="34" charset="0"/>
            </a:endParaRP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1638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ttotitolo 5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2016224"/>
          </a:xfrm>
        </p:spPr>
        <p:txBody>
          <a:bodyPr/>
          <a:lstStyle>
            <a:lvl1pPr>
              <a:defRPr>
                <a:solidFill>
                  <a:srgbClr val="1F497D"/>
                </a:solidFill>
              </a:defRPr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0978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523406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716208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6481" y="214584"/>
            <a:ext cx="8216640" cy="1258692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0"/>
          </p:nvPr>
        </p:nvSpPr>
        <p:spPr>
          <a:xfrm>
            <a:off x="456480" y="6247376"/>
            <a:ext cx="2118240" cy="460848"/>
          </a:xfrm>
          <a:prstGeom prst="rect">
            <a:avLst/>
          </a:prstGeom>
        </p:spPr>
        <p:txBody>
          <a:bodyPr lIns="82945" tIns="41473" rIns="82945" bIns="41473"/>
          <a:lstStyle>
            <a:lvl1pPr>
              <a:defRPr/>
            </a:lvl1pPr>
          </a:lstStyle>
          <a:p>
            <a:endParaRPr lang="en-GB" alt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idx="11"/>
          </p:nvPr>
        </p:nvSpPr>
        <p:spPr>
          <a:xfrm>
            <a:off x="3127680" y="6247376"/>
            <a:ext cx="2887200" cy="460848"/>
          </a:xfrm>
        </p:spPr>
        <p:txBody>
          <a:bodyPr/>
          <a:lstStyle>
            <a:lvl1pPr>
              <a:defRPr/>
            </a:lvl1pPr>
          </a:lstStyle>
          <a:p>
            <a:r>
              <a:rPr lang="it-IT" altLang="it-IT" dirty="0" smtClean="0"/>
              <a:t>Stress e burnout: la possibile tossicità della relazione di cura</a:t>
            </a:r>
            <a:endParaRPr lang="en-GB" alt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idx="12"/>
          </p:nvPr>
        </p:nvSpPr>
        <p:spPr>
          <a:xfrm>
            <a:off x="6554881" y="6247376"/>
            <a:ext cx="2118240" cy="460848"/>
          </a:xfrm>
        </p:spPr>
        <p:txBody>
          <a:bodyPr/>
          <a:lstStyle>
            <a:lvl1pPr>
              <a:defRPr/>
            </a:lvl1pPr>
          </a:lstStyle>
          <a:p>
            <a:fld id="{9D28433C-705F-4124-90A7-A1437BC8F162}" type="slidenum">
              <a:rPr lang="en-GB" altLang="it-IT"/>
              <a:pPr/>
              <a:t>‹N›</a:t>
            </a:fld>
            <a:endParaRPr lang="en-GB" altLang="it-IT" dirty="0"/>
          </a:p>
        </p:txBody>
      </p:sp>
    </p:spTree>
    <p:extLst>
      <p:ext uri="{BB962C8B-B14F-4D97-AF65-F5344CB8AC3E}">
        <p14:creationId xmlns:p14="http://schemas.microsoft.com/office/powerpoint/2010/main" xmlns="" val="2096198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olo, diagramma o organigram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SmartArt 2"/>
          <p:cNvSpPr>
            <a:spLocks noGrp="1"/>
          </p:cNvSpPr>
          <p:nvPr>
            <p:ph type="dgm" idx="1"/>
          </p:nvPr>
        </p:nvSpPr>
        <p:spPr>
          <a:xfrm>
            <a:off x="457200" y="1905000"/>
            <a:ext cx="8229600" cy="4114800"/>
          </a:xfrm>
        </p:spPr>
        <p:txBody>
          <a:bodyPr>
            <a:normAutofit/>
          </a:bodyPr>
          <a:lstStyle/>
          <a:p>
            <a:pPr lvl="0"/>
            <a:endParaRPr lang="it-IT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48DC0-461D-467E-9EE1-7C10EC357DA4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464247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302147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186492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524037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729675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164638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178916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225184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021618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7A2AA-E198-4237-9A72-24F1B08275C4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12134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olo 1"/>
          <p:cNvSpPr>
            <a:spLocks noGrp="1"/>
          </p:cNvSpPr>
          <p:nvPr>
            <p:ph type="ctrTitle"/>
          </p:nvPr>
        </p:nvSpPr>
        <p:spPr>
          <a:xfrm>
            <a:off x="683568" y="1772816"/>
            <a:ext cx="7772400" cy="2448272"/>
          </a:xfrm>
        </p:spPr>
        <p:txBody>
          <a:bodyPr/>
          <a:lstStyle/>
          <a:p>
            <a:r>
              <a:rPr lang="it-IT" altLang="it-IT" sz="4800" dirty="0" smtClean="0"/>
              <a:t>Stress e burnout: </a:t>
            </a:r>
            <a:br>
              <a:rPr lang="it-IT" altLang="it-IT" sz="4800" dirty="0" smtClean="0"/>
            </a:br>
            <a:r>
              <a:rPr lang="it-IT" altLang="it-IT" sz="4800" i="1" dirty="0" smtClean="0"/>
              <a:t>la possibile tossicità della relazione di cura</a:t>
            </a:r>
          </a:p>
        </p:txBody>
      </p:sp>
      <p:sp>
        <p:nvSpPr>
          <p:cNvPr id="3" name="Segnaposto piè di pagina 1"/>
          <p:cNvSpPr txBox="1">
            <a:spLocks/>
          </p:cNvSpPr>
          <p:nvPr/>
        </p:nvSpPr>
        <p:spPr>
          <a:xfrm>
            <a:off x="3097133" y="5877272"/>
            <a:ext cx="2887200" cy="460848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200" i="1" dirty="0" smtClean="0"/>
              <a:t>Stress e burnout: la possibile tossicità della relazione di cura</a:t>
            </a:r>
            <a:endParaRPr lang="en-GB" altLang="it-IT" sz="1200" i="1" dirty="0"/>
          </a:p>
        </p:txBody>
      </p:sp>
    </p:spTree>
    <p:extLst>
      <p:ext uri="{BB962C8B-B14F-4D97-AF65-F5344CB8AC3E}">
        <p14:creationId xmlns:p14="http://schemas.microsoft.com/office/powerpoint/2010/main" xmlns="" val="91337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olo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714375"/>
          </a:xfrm>
        </p:spPr>
        <p:txBody>
          <a:bodyPr/>
          <a:lstStyle/>
          <a:p>
            <a:pPr eaLnBrk="1" hangingPunct="1"/>
            <a:r>
              <a:rPr lang="it-IT" altLang="it-IT" dirty="0" smtClean="0"/>
              <a:t>Fattore 1: Esaurimento Emotivo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6681740"/>
              </p:ext>
            </p:extLst>
          </p:nvPr>
        </p:nvGraphicFramePr>
        <p:xfrm>
          <a:off x="251520" y="836712"/>
          <a:ext cx="8712968" cy="520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59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470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0443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altLang="it-IT" sz="2400" b="1" dirty="0" smtClean="0">
                          <a:solidFill>
                            <a:schemeClr val="tx1"/>
                          </a:solidFill>
                        </a:rPr>
                        <a:t>mi sento emotivamente sfinito dal mio lavoro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0443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>
                          <a:solidFill>
                            <a:schemeClr val="tx1"/>
                          </a:solidFill>
                        </a:rPr>
                        <a:t>alla fine di una giornata di lavoro mi sento sfinito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7614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>
                          <a:solidFill>
                            <a:schemeClr val="tx1"/>
                          </a:solidFill>
                        </a:rPr>
                        <a:t>mi sento stanco quando mi alzo la mattina e devo affrontare un’altra giornata di lavoro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0443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>
                          <a:solidFill>
                            <a:schemeClr val="tx1"/>
                          </a:solidFill>
                        </a:rPr>
                        <a:t>mi pare che lavorare tutto il giorno con la gente mi pesi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0443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>
                          <a:solidFill>
                            <a:schemeClr val="tx1"/>
                          </a:solidFill>
                        </a:rPr>
                        <a:t>mi sento esaurito dal mio lavoro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0443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>
                          <a:solidFill>
                            <a:schemeClr val="tx1"/>
                          </a:solidFill>
                        </a:rPr>
                        <a:t>sono frustrato dal mio lavoro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0443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>
                          <a:solidFill>
                            <a:schemeClr val="tx1"/>
                          </a:solidFill>
                        </a:rPr>
                        <a:t>credo di lavorare troppo duramente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87614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>
                          <a:solidFill>
                            <a:schemeClr val="tx1"/>
                          </a:solidFill>
                        </a:rPr>
                        <a:t>lavorare direttamente a contatto con la gente mi crea troppa tensione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14559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it-I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>
                          <a:solidFill>
                            <a:schemeClr val="tx1"/>
                          </a:solidFill>
                        </a:rPr>
                        <a:t>sento di non farcela più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10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00940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it-IT" sz="4400" dirty="0"/>
              <a:t>La </a:t>
            </a:r>
            <a:r>
              <a:rPr lang="en-GB" altLang="it-IT" sz="4400" dirty="0" smtClean="0"/>
              <a:t>depersonalizzazione 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SzPct val="43000"/>
              <a:tabLst>
                <a:tab pos="404646" algn="l"/>
                <a:tab pos="812172" algn="l"/>
                <a:tab pos="1219698" algn="l"/>
                <a:tab pos="1627224" algn="l"/>
                <a:tab pos="2034750" algn="l"/>
                <a:tab pos="2442276" algn="l"/>
                <a:tab pos="2849803" algn="l"/>
                <a:tab pos="3257328" algn="l"/>
                <a:tab pos="3664855" algn="l"/>
                <a:tab pos="4072380" algn="l"/>
                <a:tab pos="4479907" algn="l"/>
                <a:tab pos="4887432" algn="l"/>
                <a:tab pos="5294959" algn="l"/>
                <a:tab pos="5702484" algn="l"/>
                <a:tab pos="6110011" algn="l"/>
                <a:tab pos="6517536" algn="l"/>
                <a:tab pos="6925063" algn="l"/>
                <a:tab pos="7332588" algn="l"/>
                <a:tab pos="7740115" algn="l"/>
                <a:tab pos="8147640" algn="l"/>
                <a:tab pos="8536446" algn="l"/>
              </a:tabLst>
            </a:pPr>
            <a:r>
              <a:rPr lang="en-GB" altLang="it-IT" sz="3600" dirty="0"/>
              <a:t>I</a:t>
            </a:r>
            <a:r>
              <a:rPr lang="en-GB" altLang="it-IT" sz="3600" dirty="0" smtClean="0"/>
              <a:t>l </a:t>
            </a:r>
            <a:r>
              <a:rPr lang="en-GB" altLang="it-IT" sz="3600" dirty="0"/>
              <a:t>soggetto si sente inadeguato al suo compito ed assume </a:t>
            </a:r>
            <a:r>
              <a:rPr lang="en-GB" altLang="it-IT" sz="3600" dirty="0" smtClean="0"/>
              <a:t>atteggiamenti </a:t>
            </a:r>
            <a:r>
              <a:rPr lang="en-GB" altLang="it-IT" sz="3600" dirty="0"/>
              <a:t>e sentimenti negativi, cinici, di distacco nei confronti degli altri</a:t>
            </a:r>
            <a:r>
              <a:rPr lang="en-GB" altLang="it-IT" sz="3600" dirty="0" smtClean="0"/>
              <a:t>.</a:t>
            </a:r>
            <a:endParaRPr lang="en-GB" altLang="it-IT" sz="36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11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04901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04850"/>
          </a:xfrm>
        </p:spPr>
        <p:txBody>
          <a:bodyPr/>
          <a:lstStyle/>
          <a:p>
            <a:pPr eaLnBrk="1" hangingPunct="1"/>
            <a:r>
              <a:rPr lang="it-IT" altLang="it-IT" dirty="0" smtClean="0"/>
              <a:t>Fattore 2: Depersonalizzazione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1308572"/>
              </p:ext>
            </p:extLst>
          </p:nvPr>
        </p:nvGraphicFramePr>
        <p:xfrm>
          <a:off x="611560" y="836712"/>
          <a:ext cx="8280920" cy="5786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4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894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41350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5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altLang="it-IT" sz="2400" b="1" dirty="0" smtClean="0"/>
                        <a:t>mi pare di trattare alcuni utenti come se fossero oggetti</a:t>
                      </a:r>
                      <a:endParaRPr lang="it-IT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4384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10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/>
                        <a:t>da quando ho cominciato a lavorare qui sono diventato più insensibile con la gente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4384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11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/>
                        <a:t>ho paura che questo lavoro mi possa indurire emotivamente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altLang="it-IT" sz="24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1350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15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/>
                        <a:t>non mi importa veramente di ciò che succede ad alcuni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1350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22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dirty="0" smtClean="0"/>
                        <a:t> ho l’impressione che i miei utenti diano la colpa a me per i loro problemi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1350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23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i="0" dirty="0" smtClean="0"/>
                        <a:t>mi capita di trattare male gli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34384">
                <a:tc>
                  <a:txBody>
                    <a:bodyPr/>
                    <a:lstStyle/>
                    <a:p>
                      <a:r>
                        <a:rPr lang="it-IT" sz="2400" b="1" dirty="0" smtClean="0"/>
                        <a:t>24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i="0" dirty="0" smtClean="0"/>
                        <a:t>a volte dimentico che i miei utenti sono qui perché hanno dei problemi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12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59125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it-IT" dirty="0">
                <a:latin typeface="Arial" charset="0"/>
              </a:rPr>
              <a:t>Bassa realizzazione professionale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altLang="it-IT" sz="3200" dirty="0" smtClean="0"/>
              <a:t>Il </a:t>
            </a:r>
            <a:r>
              <a:rPr lang="en-GB" altLang="it-IT" sz="3200" dirty="0"/>
              <a:t>soggetto si valuta in modo negativo sul lavoro, ha bassa autostima, viene meno il desiderio di successo, è frustrato per la mancanza di realizzazione delle sue aspettative perchè sente che la propria realizzazione dipende da agenti esterni</a:t>
            </a:r>
            <a:endParaRPr lang="it-IT" sz="3200" dirty="0"/>
          </a:p>
          <a:p>
            <a:pPr algn="just"/>
            <a:endParaRPr lang="it-IT" sz="32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13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03043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olo 1"/>
          <p:cNvSpPr>
            <a:spLocks noGrp="1"/>
          </p:cNvSpPr>
          <p:nvPr>
            <p:ph type="title"/>
          </p:nvPr>
        </p:nvSpPr>
        <p:spPr>
          <a:xfrm>
            <a:off x="214313" y="214313"/>
            <a:ext cx="8715375" cy="714375"/>
          </a:xfrm>
        </p:spPr>
        <p:txBody>
          <a:bodyPr/>
          <a:lstStyle/>
          <a:p>
            <a:pPr eaLnBrk="1" hangingPunct="1"/>
            <a:r>
              <a:rPr lang="it-IT" altLang="it-IT" dirty="0" smtClean="0"/>
              <a:t>Fattore 3: Realizzazione personale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9791005"/>
              </p:ext>
            </p:extLst>
          </p:nvPr>
        </p:nvGraphicFramePr>
        <p:xfrm>
          <a:off x="395536" y="1268760"/>
          <a:ext cx="8424936" cy="46805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888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4174">
                <a:tc>
                  <a:txBody>
                    <a:bodyPr/>
                    <a:lstStyle/>
                    <a:p>
                      <a:r>
                        <a:rPr lang="it-IT" b="1" dirty="0" smtClean="0"/>
                        <a:t>4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altLang="it-IT" b="1" dirty="0" smtClean="0"/>
                        <a:t>posso capire facilmente come la pensano i miei utenti</a:t>
                      </a:r>
                      <a:endParaRPr lang="it-IT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0482">
                <a:tc>
                  <a:txBody>
                    <a:bodyPr/>
                    <a:lstStyle/>
                    <a:p>
                      <a:r>
                        <a:rPr lang="it-IT" b="1" dirty="0" smtClean="0"/>
                        <a:t>7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b="1" dirty="0" smtClean="0"/>
                        <a:t>affronto efficacemente i problemi dei miei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4805">
                <a:tc>
                  <a:txBody>
                    <a:bodyPr/>
                    <a:lstStyle/>
                    <a:p>
                      <a:r>
                        <a:rPr lang="it-IT" b="1" dirty="0" smtClean="0"/>
                        <a:t>9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b="1" dirty="0" smtClean="0"/>
                        <a:t>credo di influenzare positivamente la vita di altre persone attraverso il mio lavoro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0482">
                <a:tc>
                  <a:txBody>
                    <a:bodyPr/>
                    <a:lstStyle/>
                    <a:p>
                      <a:r>
                        <a:rPr lang="it-IT" b="1" dirty="0" smtClean="0"/>
                        <a:t>12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b="1" dirty="0" smtClean="0"/>
                        <a:t>mi sento pieno di energie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0482">
                <a:tc>
                  <a:txBody>
                    <a:bodyPr/>
                    <a:lstStyle/>
                    <a:p>
                      <a:r>
                        <a:rPr lang="it-IT" b="1" dirty="0" smtClean="0"/>
                        <a:t>17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b="1" dirty="0" smtClean="0"/>
                        <a:t>riesco facilmente a rendere i miei utenti rilassati e a proprio agio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0482">
                <a:tc>
                  <a:txBody>
                    <a:bodyPr/>
                    <a:lstStyle/>
                    <a:p>
                      <a:r>
                        <a:rPr lang="it-IT" b="1" dirty="0" smtClean="0"/>
                        <a:t>18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b="1" dirty="0" smtClean="0"/>
                        <a:t>mi sento rallegrato dopo aver lavorato con i miei utenti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94805">
                <a:tc>
                  <a:txBody>
                    <a:bodyPr/>
                    <a:lstStyle/>
                    <a:p>
                      <a:r>
                        <a:rPr lang="it-IT" b="1" dirty="0" smtClean="0"/>
                        <a:t>19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b="1" dirty="0" smtClean="0"/>
                        <a:t>ho realizzato molte cose di valore nel mio lavoro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altLang="it-IT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94805">
                <a:tc>
                  <a:txBody>
                    <a:bodyPr/>
                    <a:lstStyle/>
                    <a:p>
                      <a:r>
                        <a:rPr lang="it-IT" b="1" dirty="0" smtClean="0"/>
                        <a:t>21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b="1" dirty="0" smtClean="0"/>
                        <a:t>nel mio lavoro affronto i problemi emotivi con calma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altLang="it-IT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14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01396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Burnout: un crocevia tra fattori individuali e fattori organizzativi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 algn="just">
              <a:buNone/>
            </a:pPr>
            <a:r>
              <a:rPr lang="it-IT" dirty="0"/>
              <a:t>Analisi Salute Organizzativa: MOHQ (Multidimensional Organizational Health Questionnaire</a:t>
            </a:r>
            <a:r>
              <a:rPr lang="it-IT" dirty="0" smtClean="0"/>
              <a:t>). </a:t>
            </a:r>
            <a:r>
              <a:rPr lang="it-IT" b="1" dirty="0" smtClean="0">
                <a:solidFill>
                  <a:srgbClr val="FF0000"/>
                </a:solidFill>
              </a:rPr>
              <a:t>Campi considerati</a:t>
            </a:r>
            <a:endParaRPr lang="it-IT" b="1" dirty="0">
              <a:solidFill>
                <a:srgbClr val="FF0000"/>
              </a:solidFill>
            </a:endParaRP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15</a:t>
            </a:fld>
            <a:endParaRPr lang="it-IT" dirty="0"/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6835158"/>
              </p:ext>
            </p:extLst>
          </p:nvPr>
        </p:nvGraphicFramePr>
        <p:xfrm>
          <a:off x="539552" y="2492895"/>
          <a:ext cx="7704856" cy="3540176"/>
        </p:xfrm>
        <a:graphic>
          <a:graphicData uri="http://schemas.openxmlformats.org/drawingml/2006/table">
            <a:tbl>
              <a:tblPr/>
              <a:tblGrid>
                <a:gridCol w="7704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8987">
                <a:tc>
                  <a:txBody>
                    <a:bodyPr/>
                    <a:lstStyle/>
                    <a:p>
                      <a:pPr algn="l"/>
                      <a:r>
                        <a:rPr lang="it-IT" sz="1800" b="0" dirty="0">
                          <a:effectLst/>
                        </a:rPr>
                        <a:t>Comfort ambiente di lavoro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9815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>
                          <a:effectLst/>
                        </a:rPr>
                        <a:t>Percezione dei dirigenti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9815">
                <a:tc>
                  <a:txBody>
                    <a:bodyPr/>
                    <a:lstStyle/>
                    <a:p>
                      <a:pPr algn="l"/>
                      <a:r>
                        <a:rPr lang="it-IT" sz="1800" b="0" dirty="0">
                          <a:effectLst/>
                        </a:rPr>
                        <a:t>Percezione dei colleghi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9815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>
                          <a:effectLst/>
                        </a:rPr>
                        <a:t>Percezione dell'efficienza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9815">
                <a:tc>
                  <a:txBody>
                    <a:bodyPr/>
                    <a:lstStyle/>
                    <a:p>
                      <a:pPr algn="l"/>
                      <a:r>
                        <a:rPr lang="it-IT" sz="1800" b="0" dirty="0">
                          <a:effectLst/>
                        </a:rPr>
                        <a:t>Percezione equità </a:t>
                      </a:r>
                      <a:r>
                        <a:rPr lang="it-IT" sz="1800" b="0" dirty="0" smtClean="0">
                          <a:effectLst/>
                        </a:rPr>
                        <a:t>organizzativa</a:t>
                      </a:r>
                      <a:endParaRPr lang="it-IT" sz="1800" b="0" dirty="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9815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>
                          <a:effectLst/>
                        </a:rPr>
                        <a:t>Percezione del conflitto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9815">
                <a:tc>
                  <a:txBody>
                    <a:bodyPr/>
                    <a:lstStyle/>
                    <a:p>
                      <a:pPr algn="l"/>
                      <a:r>
                        <a:rPr lang="it-IT" sz="1800" b="0" dirty="0">
                          <a:effectLst/>
                        </a:rPr>
                        <a:t>Percezione dello stress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8987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>
                          <a:effectLst/>
                        </a:rPr>
                        <a:t>Sicurezza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8987">
                <a:tc>
                  <a:txBody>
                    <a:bodyPr/>
                    <a:lstStyle/>
                    <a:p>
                      <a:pPr algn="l"/>
                      <a:r>
                        <a:rPr lang="it-IT" sz="1800" b="0" dirty="0">
                          <a:effectLst/>
                        </a:rPr>
                        <a:t>Fatica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8987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>
                          <a:effectLst/>
                        </a:rPr>
                        <a:t>Isolamento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44191">
                <a:tc>
                  <a:txBody>
                    <a:bodyPr/>
                    <a:lstStyle/>
                    <a:p>
                      <a:pPr algn="l"/>
                      <a:r>
                        <a:rPr lang="it-IT" sz="1800" b="0" dirty="0">
                          <a:effectLst/>
                        </a:rPr>
                        <a:t>Apertura all'innovazione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9815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>
                          <a:effectLst/>
                        </a:rPr>
                        <a:t>Soddisfazione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8157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7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636588"/>
          </a:xfrm>
        </p:spPr>
        <p:txBody>
          <a:bodyPr/>
          <a:lstStyle/>
          <a:p>
            <a:pPr algn="ctr" eaLnBrk="1" hangingPunct="1"/>
            <a:r>
              <a:rPr lang="it-IT" altLang="it-IT" sz="3200" dirty="0" smtClean="0">
                <a:latin typeface="Corbel" panose="020B0503020204020204" pitchFamily="34" charset="0"/>
              </a:rPr>
              <a:t>Altri fattori del burnout</a:t>
            </a:r>
            <a:endParaRPr lang="it-IT" altLang="it-IT" sz="3200" dirty="0" smtClean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grpSp>
        <p:nvGrpSpPr>
          <p:cNvPr id="69635" name="Organization Chart 20"/>
          <p:cNvGrpSpPr>
            <a:grpSpLocks noChangeAspect="1"/>
          </p:cNvGrpSpPr>
          <p:nvPr/>
        </p:nvGrpSpPr>
        <p:grpSpPr bwMode="auto">
          <a:xfrm>
            <a:off x="431800" y="1585913"/>
            <a:ext cx="8208963" cy="4464050"/>
            <a:chOff x="272" y="999"/>
            <a:chExt cx="5903" cy="720"/>
          </a:xfrm>
          <a:solidFill>
            <a:schemeClr val="accent2"/>
          </a:solidFill>
        </p:grpSpPr>
        <p:cxnSp>
          <p:nvCxnSpPr>
            <p:cNvPr id="79876" name="_s79876"/>
            <p:cNvCxnSpPr>
              <a:cxnSpLocks noChangeShapeType="1"/>
              <a:stCxn id="17" idx="0"/>
              <a:endCxn id="11" idx="2"/>
            </p:cNvCxnSpPr>
            <p:nvPr/>
          </p:nvCxnSpPr>
          <p:spPr bwMode="auto">
            <a:xfrm rot="5400000" flipH="1">
              <a:off x="4411" y="99"/>
              <a:ext cx="144" cy="2522"/>
            </a:xfrm>
            <a:prstGeom prst="bentConnector3">
              <a:avLst>
                <a:gd name="adj1" fmla="val 12810"/>
              </a:avLst>
            </a:prstGeom>
            <a:grpFill/>
            <a:ln>
              <a:headEnd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877" name="_s79877"/>
            <p:cNvCxnSpPr>
              <a:cxnSpLocks noChangeShapeType="1"/>
              <a:stCxn id="16" idx="0"/>
              <a:endCxn id="11" idx="2"/>
            </p:cNvCxnSpPr>
            <p:nvPr/>
          </p:nvCxnSpPr>
          <p:spPr bwMode="auto">
            <a:xfrm rot="5400000" flipH="1">
              <a:off x="3908" y="602"/>
              <a:ext cx="144" cy="1514"/>
            </a:xfrm>
            <a:prstGeom prst="bentConnector3">
              <a:avLst>
                <a:gd name="adj1" fmla="val 12810"/>
              </a:avLst>
            </a:prstGeom>
            <a:grpFill/>
            <a:ln>
              <a:headEnd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878" name="_s79878"/>
            <p:cNvCxnSpPr>
              <a:cxnSpLocks noChangeShapeType="1"/>
              <a:stCxn id="15" idx="0"/>
              <a:endCxn id="11" idx="2"/>
            </p:cNvCxnSpPr>
            <p:nvPr/>
          </p:nvCxnSpPr>
          <p:spPr bwMode="auto">
            <a:xfrm rot="5400000" flipH="1">
              <a:off x="3404" y="1106"/>
              <a:ext cx="144" cy="506"/>
            </a:xfrm>
            <a:prstGeom prst="bentConnector3">
              <a:avLst>
                <a:gd name="adj1" fmla="val 12810"/>
              </a:avLst>
            </a:prstGeom>
            <a:grpFill/>
            <a:ln>
              <a:headEnd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39" name="_s79879"/>
            <p:cNvCxnSpPr>
              <a:cxnSpLocks noChangeShapeType="1"/>
              <a:stCxn id="14" idx="0"/>
              <a:endCxn id="11" idx="2"/>
            </p:cNvCxnSpPr>
            <p:nvPr/>
          </p:nvCxnSpPr>
          <p:spPr bwMode="auto">
            <a:xfrm rot="-5400000">
              <a:off x="2900" y="1108"/>
              <a:ext cx="144" cy="502"/>
            </a:xfrm>
            <a:prstGeom prst="bentConnector3">
              <a:avLst>
                <a:gd name="adj1" fmla="val 12810"/>
              </a:avLst>
            </a:prstGeom>
            <a:grpFill/>
            <a:ln w="28575">
              <a:solidFill>
                <a:schemeClr val="bg2"/>
              </a:solidFill>
              <a:miter lim="800000"/>
              <a:headEnd/>
              <a:tailEnd/>
            </a:ln>
            <a:extLst/>
          </p:spPr>
        </p:cxnSp>
        <p:cxnSp>
          <p:nvCxnSpPr>
            <p:cNvPr id="69640" name="_s79880"/>
            <p:cNvCxnSpPr>
              <a:cxnSpLocks noChangeShapeType="1"/>
              <a:stCxn id="13" idx="0"/>
              <a:endCxn id="11" idx="2"/>
            </p:cNvCxnSpPr>
            <p:nvPr/>
          </p:nvCxnSpPr>
          <p:spPr bwMode="auto">
            <a:xfrm rot="-5400000">
              <a:off x="2396" y="604"/>
              <a:ext cx="144" cy="1510"/>
            </a:xfrm>
            <a:prstGeom prst="bentConnector3">
              <a:avLst>
                <a:gd name="adj1" fmla="val 12810"/>
              </a:avLst>
            </a:prstGeom>
            <a:grpFill/>
            <a:ln w="28575">
              <a:solidFill>
                <a:schemeClr val="bg2"/>
              </a:solidFill>
              <a:miter lim="800000"/>
              <a:headEnd/>
              <a:tailEnd/>
            </a:ln>
            <a:extLst/>
          </p:spPr>
        </p:cxnSp>
        <p:cxnSp>
          <p:nvCxnSpPr>
            <p:cNvPr id="79881" name="_s79881"/>
            <p:cNvCxnSpPr>
              <a:cxnSpLocks noChangeShapeType="1"/>
              <a:stCxn id="12" idx="0"/>
              <a:endCxn id="11" idx="2"/>
            </p:cNvCxnSpPr>
            <p:nvPr/>
          </p:nvCxnSpPr>
          <p:spPr bwMode="auto">
            <a:xfrm rot="16200000">
              <a:off x="1892" y="100"/>
              <a:ext cx="144" cy="2518"/>
            </a:xfrm>
            <a:prstGeom prst="bentConnector3">
              <a:avLst>
                <a:gd name="adj1" fmla="val 12810"/>
              </a:avLst>
            </a:prstGeom>
            <a:grpFill/>
            <a:ln>
              <a:headEnd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_s79882"/>
            <p:cNvSpPr>
              <a:spLocks noChangeArrowheads="1"/>
            </p:cNvSpPr>
            <p:nvPr/>
          </p:nvSpPr>
          <p:spPr bwMode="auto">
            <a:xfrm>
              <a:off x="2791" y="999"/>
              <a:ext cx="863" cy="288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>
              <a:outerShdw dist="63500" dir="19387806" algn="ctr" rotWithShape="0">
                <a:schemeClr val="hlink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6 aree</a:t>
              </a:r>
            </a:p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 critiche</a:t>
              </a:r>
            </a:p>
          </p:txBody>
        </p:sp>
        <p:sp>
          <p:nvSpPr>
            <p:cNvPr id="12" name="_s79883"/>
            <p:cNvSpPr>
              <a:spLocks noChangeArrowheads="1"/>
            </p:cNvSpPr>
            <p:nvPr/>
          </p:nvSpPr>
          <p:spPr bwMode="auto">
            <a:xfrm>
              <a:off x="272" y="1431"/>
              <a:ext cx="864" cy="288"/>
            </a:xfrm>
            <a:prstGeom prst="rect">
              <a:avLst/>
            </a:prstGeom>
            <a:grpFill/>
            <a:ln w="9525">
              <a:solidFill>
                <a:schemeClr val="folHlink"/>
              </a:solidFill>
              <a:miter lim="800000"/>
              <a:headEnd/>
              <a:tailEnd/>
            </a:ln>
            <a:effectLst>
              <a:outerShdw dist="63500" dir="19387806" algn="ctr" rotWithShape="0">
                <a:schemeClr val="folHlink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Carico </a:t>
              </a:r>
            </a:p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di lavoro</a:t>
              </a:r>
            </a:p>
          </p:txBody>
        </p:sp>
        <p:sp>
          <p:nvSpPr>
            <p:cNvPr id="13" name="_s79884"/>
            <p:cNvSpPr>
              <a:spLocks noChangeArrowheads="1"/>
            </p:cNvSpPr>
            <p:nvPr/>
          </p:nvSpPr>
          <p:spPr bwMode="auto">
            <a:xfrm>
              <a:off x="1280" y="1431"/>
              <a:ext cx="864" cy="28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>
              <a:outerShdw dist="63500" dir="19387806" algn="ctr" rotWithShape="0">
                <a:schemeClr val="folHlink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Controllo</a:t>
              </a:r>
            </a:p>
          </p:txBody>
        </p:sp>
        <p:sp>
          <p:nvSpPr>
            <p:cNvPr id="14" name="_s79885"/>
            <p:cNvSpPr>
              <a:spLocks noChangeArrowheads="1"/>
            </p:cNvSpPr>
            <p:nvPr/>
          </p:nvSpPr>
          <p:spPr bwMode="auto">
            <a:xfrm>
              <a:off x="2288" y="1431"/>
              <a:ext cx="864" cy="288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>
              <a:outerShdw dist="63500" dir="19387806" algn="ctr" rotWithShape="0">
                <a:schemeClr val="folHlink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Riconosci-</a:t>
              </a:r>
            </a:p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mento</a:t>
              </a:r>
            </a:p>
          </p:txBody>
        </p:sp>
        <p:sp>
          <p:nvSpPr>
            <p:cNvPr id="15" name="_s79886"/>
            <p:cNvSpPr>
              <a:spLocks noChangeArrowheads="1"/>
            </p:cNvSpPr>
            <p:nvPr/>
          </p:nvSpPr>
          <p:spPr bwMode="auto">
            <a:xfrm>
              <a:off x="3296" y="1431"/>
              <a:ext cx="864" cy="288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>
              <a:outerShdw dist="63500" dir="19387806" algn="ctr" rotWithShape="0">
                <a:schemeClr val="folHlink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Senso di</a:t>
              </a:r>
            </a:p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comunità</a:t>
              </a:r>
            </a:p>
          </p:txBody>
        </p:sp>
        <p:sp>
          <p:nvSpPr>
            <p:cNvPr id="16" name="_s79887"/>
            <p:cNvSpPr>
              <a:spLocks noChangeArrowheads="1"/>
            </p:cNvSpPr>
            <p:nvPr/>
          </p:nvSpPr>
          <p:spPr bwMode="auto">
            <a:xfrm>
              <a:off x="4304" y="1431"/>
              <a:ext cx="864" cy="2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>
              <a:outerShdw dist="63500" dir="19387806" algn="ctr" rotWithShape="0">
                <a:schemeClr val="folHlink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Equità</a:t>
              </a:r>
            </a:p>
          </p:txBody>
        </p:sp>
        <p:sp>
          <p:nvSpPr>
            <p:cNvPr id="17" name="_s79888"/>
            <p:cNvSpPr>
              <a:spLocks noChangeArrowheads="1"/>
            </p:cNvSpPr>
            <p:nvPr/>
          </p:nvSpPr>
          <p:spPr bwMode="auto">
            <a:xfrm>
              <a:off x="5312" y="1431"/>
              <a:ext cx="863" cy="28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>
              <a:outerShdw dist="63500" dir="19387806" algn="ctr" rotWithShape="0">
                <a:schemeClr val="folHlink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it-IT" b="1" dirty="0">
                  <a:solidFill>
                    <a:schemeClr val="bg1"/>
                  </a:solidFill>
                </a:rPr>
                <a:t>Valori</a:t>
              </a:r>
            </a:p>
          </p:txBody>
        </p:sp>
      </p:grp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548DC0-461D-467E-9EE1-7C10EC357DA4}" type="slidenum">
              <a:rPr lang="it-IT" smtClean="0"/>
              <a:pPr>
                <a:defRPr/>
              </a:pPr>
              <a:t>16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9372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8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76313"/>
          </a:xfrm>
        </p:spPr>
        <p:txBody>
          <a:bodyPr/>
          <a:lstStyle/>
          <a:p>
            <a:pPr algn="ctr" eaLnBrk="1" hangingPunct="1"/>
            <a:r>
              <a:rPr lang="it-IT" altLang="it-IT" sz="3200" u="sng" dirty="0" smtClean="0">
                <a:solidFill>
                  <a:schemeClr val="tx1"/>
                </a:solidFill>
              </a:rPr>
              <a:t>Le 6 aree critiche</a:t>
            </a:r>
            <a:r>
              <a:rPr lang="it-IT" altLang="it-IT" sz="3200" dirty="0" smtClean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70659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539552" y="1340768"/>
            <a:ext cx="8229600" cy="5184576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it-IT" altLang="it-IT" sz="2800" u="sng" dirty="0" smtClean="0"/>
              <a:t>Carico di lavoro</a:t>
            </a:r>
            <a:r>
              <a:rPr lang="it-IT" altLang="it-IT" sz="2800" dirty="0" smtClean="0"/>
              <a:t>: le richieste lavorative e organizzative vengono percepite come eccessive tanto da esaurire le energie individuali fino a renderne impossibile il recupero (turn-over).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it-IT" sz="2000" dirty="0" smtClean="0"/>
          </a:p>
          <a:p>
            <a:pPr algn="just" eaLnBrk="1" hangingPunct="1">
              <a:lnSpc>
                <a:spcPct val="90000"/>
              </a:lnSpc>
            </a:pPr>
            <a:r>
              <a:rPr lang="it-IT" altLang="it-IT" sz="2800" u="sng" dirty="0" smtClean="0"/>
              <a:t>Controllo:</a:t>
            </a:r>
            <a:r>
              <a:rPr lang="it-IT" altLang="it-IT" sz="2800" dirty="0" smtClean="0"/>
              <a:t> percezione individuale di inadeguatezza in relazione alle risorse necessarie per l’esecuzione di un compito con conseguente rabbia.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it-IT" sz="2000" dirty="0" smtClean="0"/>
          </a:p>
          <a:p>
            <a:pPr algn="just" eaLnBrk="1" hangingPunct="1">
              <a:lnSpc>
                <a:spcPct val="90000"/>
              </a:lnSpc>
            </a:pPr>
            <a:r>
              <a:rPr lang="it-IT" altLang="it-IT" sz="2800" u="sng" dirty="0" smtClean="0"/>
              <a:t>Riconoscimento: </a:t>
            </a:r>
            <a:r>
              <a:rPr lang="it-IT" altLang="it-IT" sz="2800" dirty="0" smtClean="0"/>
              <a:t>mancanza di approvazione da parte degli altri per il proprio operato con conseguente senso di fallimento.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it-IT" sz="2800" u="sng" dirty="0" smtClean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17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6123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8229600" cy="1143000"/>
          </a:xfrm>
        </p:spPr>
        <p:txBody>
          <a:bodyPr/>
          <a:lstStyle/>
          <a:p>
            <a:pPr algn="ctr" eaLnBrk="1" hangingPunct="1"/>
            <a:r>
              <a:rPr lang="it-IT" altLang="it-IT" sz="3200" u="sng" dirty="0" smtClean="0">
                <a:solidFill>
                  <a:schemeClr val="tx1"/>
                </a:solidFill>
              </a:rPr>
              <a:t>Le 6 aree critiche</a:t>
            </a:r>
            <a:r>
              <a:rPr lang="it-IT" altLang="it-IT" sz="3200" u="sng" dirty="0" smtClean="0">
                <a:solidFill>
                  <a:schemeClr val="tx1"/>
                </a:solidFill>
                <a:latin typeface="Comic Sans MS" pitchFamily="66" charset="0"/>
              </a:rPr>
              <a:t>:</a:t>
            </a:r>
          </a:p>
        </p:txBody>
      </p:sp>
      <p:sp>
        <p:nvSpPr>
          <p:cNvPr id="71683" name="Rectangle 12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eaLnBrk="1" hangingPunct="1"/>
            <a:r>
              <a:rPr lang="it-IT" altLang="it-IT" sz="2800" u="sng" dirty="0" smtClean="0"/>
              <a:t>Senso di comunità: </a:t>
            </a:r>
            <a:r>
              <a:rPr lang="it-IT" altLang="it-IT" sz="2800" dirty="0" smtClean="0"/>
              <a:t>mancanza di condivisione all’interno dell’equipe lavorativa</a:t>
            </a:r>
          </a:p>
          <a:p>
            <a:pPr algn="just" eaLnBrk="1" hangingPunct="1"/>
            <a:endParaRPr lang="it-IT" altLang="it-IT" sz="2000" dirty="0" smtClean="0"/>
          </a:p>
          <a:p>
            <a:pPr algn="just" eaLnBrk="1" hangingPunct="1"/>
            <a:r>
              <a:rPr lang="it-IT" altLang="it-IT" sz="2800" u="sng" dirty="0" smtClean="0"/>
              <a:t>Equità</a:t>
            </a:r>
            <a:r>
              <a:rPr lang="it-IT" altLang="it-IT" sz="2800" dirty="0" smtClean="0"/>
              <a:t>: mancanza di chiarezza tra obiettivi e processi organizzativi (chi fa che cosa?)</a:t>
            </a:r>
          </a:p>
          <a:p>
            <a:pPr algn="just" eaLnBrk="1" hangingPunct="1"/>
            <a:endParaRPr lang="it-IT" altLang="it-IT" sz="2000" dirty="0" smtClean="0"/>
          </a:p>
          <a:p>
            <a:pPr algn="just" eaLnBrk="1" hangingPunct="1"/>
            <a:r>
              <a:rPr lang="it-IT" altLang="it-IT" sz="2800" u="sng" dirty="0" smtClean="0"/>
              <a:t>Valori</a:t>
            </a:r>
            <a:r>
              <a:rPr lang="it-IT" altLang="it-IT" sz="2800" dirty="0" smtClean="0"/>
              <a:t>: discrepanza tra valori individuali e cultura organizzativa</a:t>
            </a:r>
          </a:p>
          <a:p>
            <a:pPr algn="just" eaLnBrk="1" hangingPunct="1"/>
            <a:endParaRPr lang="it-IT" altLang="it-IT" sz="2800" u="sng" dirty="0" smtClean="0"/>
          </a:p>
          <a:p>
            <a:pPr algn="just" eaLnBrk="1" hangingPunct="1">
              <a:buFontTx/>
              <a:buNone/>
            </a:pPr>
            <a:endParaRPr lang="it-IT" altLang="it-IT" sz="2800" dirty="0" smtClean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18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51934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9563"/>
            <a:ext cx="8232775" cy="959197"/>
          </a:xfr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>
              <a:lnSpc>
                <a:spcPct val="8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dirty="0" smtClean="0"/>
              <a:t> </a:t>
            </a:r>
            <a:r>
              <a:rPr lang="en-GB" altLang="it-IT" dirty="0" err="1" smtClean="0"/>
              <a:t>Alcune</a:t>
            </a:r>
            <a:r>
              <a:rPr lang="en-GB" altLang="it-IT" dirty="0" smtClean="0"/>
              <a:t> </a:t>
            </a:r>
            <a:r>
              <a:rPr lang="en-GB" altLang="it-IT" dirty="0" err="1" smtClean="0"/>
              <a:t>caratteristiche</a:t>
            </a:r>
            <a:r>
              <a:rPr lang="en-GB" altLang="it-IT" dirty="0" smtClean="0"/>
              <a:t> </a:t>
            </a:r>
            <a:r>
              <a:rPr lang="en-GB" altLang="it-IT" dirty="0" err="1" smtClean="0"/>
              <a:t>individuali</a:t>
            </a:r>
            <a:r>
              <a:rPr lang="en-GB" altLang="it-IT" dirty="0"/>
              <a:t> </a:t>
            </a:r>
            <a:r>
              <a:rPr lang="en-GB" altLang="it-IT" dirty="0" err="1"/>
              <a:t>che</a:t>
            </a:r>
            <a:r>
              <a:rPr lang="en-GB" altLang="it-IT" dirty="0"/>
              <a:t> </a:t>
            </a:r>
            <a:r>
              <a:rPr lang="en-GB" altLang="it-IT" dirty="0" err="1"/>
              <a:t>tolgono</a:t>
            </a:r>
            <a:r>
              <a:rPr lang="en-GB" altLang="it-IT" dirty="0"/>
              <a:t> </a:t>
            </a:r>
            <a:r>
              <a:rPr lang="en-GB" altLang="it-IT" dirty="0" err="1"/>
              <a:t>risorse</a:t>
            </a:r>
            <a:r>
              <a:rPr lang="en-GB" altLang="it-IT" dirty="0"/>
              <a:t> </a:t>
            </a:r>
            <a:r>
              <a:rPr lang="en-GB" altLang="it-IT" sz="2400" dirty="0" smtClean="0"/>
              <a:t>“ </a:t>
            </a:r>
            <a:r>
              <a:rPr lang="en-GB" altLang="it-IT" sz="2400" dirty="0" err="1" smtClean="0"/>
              <a:t>gli</a:t>
            </a:r>
            <a:r>
              <a:rPr lang="en-GB" altLang="it-IT" sz="2400" dirty="0" smtClean="0"/>
              <a:t> </a:t>
            </a:r>
            <a:r>
              <a:rPr lang="en-GB" altLang="it-IT" sz="2400" dirty="0" err="1" smtClean="0"/>
              <a:t>Imperativi</a:t>
            </a:r>
            <a:r>
              <a:rPr lang="en-GB" altLang="it-IT" sz="2400" dirty="0" smtClean="0"/>
              <a:t> interiori” </a:t>
            </a:r>
            <a:r>
              <a:rPr lang="en-GB" altLang="it-IT" dirty="0" smtClean="0"/>
              <a:t>(1)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341438"/>
            <a:ext cx="8232775" cy="5086350"/>
          </a:xfr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/>
          <a:p>
            <a:pPr marL="336550" indent="-336550" algn="just" defTabSz="449263">
              <a:lnSpc>
                <a:spcPct val="81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it-IT" b="1" dirty="0" smtClean="0">
                <a:solidFill>
                  <a:srgbClr val="FF0000"/>
                </a:solidFill>
              </a:rPr>
              <a:t>“Sii perfetto” </a:t>
            </a:r>
            <a:r>
              <a:rPr lang="en-GB" altLang="it-IT" dirty="0" smtClean="0"/>
              <a:t>obiettivo: sono adeguato se sono perfetto.</a:t>
            </a:r>
          </a:p>
          <a:p>
            <a:pPr marL="917575" lvl="2" indent="-336550" algn="just" defTabSz="449263">
              <a:lnSpc>
                <a:spcPct val="81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it-IT" sz="2400" dirty="0" smtClean="0"/>
              <a:t>Atteggiamento e comportamento: meticoloso, critico pedante, tagliente, intollerante, privo di gioia. </a:t>
            </a:r>
          </a:p>
          <a:p>
            <a:pPr marL="336550" indent="-336550" algn="just" defTabSz="449263">
              <a:lnSpc>
                <a:spcPct val="81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it-IT" dirty="0" smtClean="0"/>
          </a:p>
          <a:p>
            <a:pPr marL="336550" indent="-336550" algn="just" defTabSz="449263">
              <a:lnSpc>
                <a:spcPct val="81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it-IT" b="1" dirty="0" smtClean="0">
                <a:solidFill>
                  <a:srgbClr val="FF0000"/>
                </a:solidFill>
              </a:rPr>
              <a:t>“Cerca di piacere” </a:t>
            </a:r>
            <a:r>
              <a:rPr lang="en-GB" altLang="it-IT" dirty="0" smtClean="0"/>
              <a:t>obiettivo: compiacere gli altri  per paura di perderli, ma così perdere se stessi.</a:t>
            </a:r>
          </a:p>
          <a:p>
            <a:pPr marL="917575" lvl="2" indent="-336550" algn="just" defTabSz="449263">
              <a:lnSpc>
                <a:spcPct val="81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it-IT" sz="2400" dirty="0" smtClean="0"/>
              <a:t>Atteggiamento e comportamento: disponibilità a volte inautentica, accumulo di tensione, bassa autostima, poca  legittimazione.</a:t>
            </a:r>
          </a:p>
          <a:p>
            <a:pPr marL="336550" indent="-336550" algn="just" defTabSz="449263">
              <a:lnSpc>
                <a:spcPct val="81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it-IT" dirty="0" smtClean="0"/>
          </a:p>
          <a:p>
            <a:pPr marL="336550" indent="-336550" algn="just" defTabSz="449263">
              <a:lnSpc>
                <a:spcPct val="81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it-IT" b="1" dirty="0" smtClean="0">
                <a:solidFill>
                  <a:srgbClr val="FF0000"/>
                </a:solidFill>
              </a:rPr>
              <a:t>“Sforzati”</a:t>
            </a:r>
            <a:r>
              <a:rPr lang="en-GB" altLang="it-IT" dirty="0" smtClean="0"/>
              <a:t> obiettivo: evitare di fallire </a:t>
            </a:r>
          </a:p>
          <a:p>
            <a:pPr marL="917575" lvl="2" indent="-336550" algn="just" defTabSz="449263">
              <a:lnSpc>
                <a:spcPct val="81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it-IT" sz="2400" dirty="0" smtClean="0"/>
              <a:t>Atteggiamento e comportamento:  è continuamente in competizione e si paragona agli altri, li critica spesso in maniera invidiosa, usa spesso toni arrabbiati, sarcastici,preoccupati</a:t>
            </a:r>
            <a:r>
              <a:rPr lang="en-GB" altLang="it-IT" sz="2100" dirty="0" smtClean="0"/>
              <a:t>. </a:t>
            </a:r>
            <a:endParaRPr lang="en-GB" altLang="it-IT" dirty="0" smtClean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19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7163470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it-IT" dirty="0" smtClean="0"/>
              <a:t>Il burnout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28592"/>
          </a:xfrm>
        </p:spPr>
        <p:txBody>
          <a:bodyPr>
            <a:normAutofit/>
          </a:bodyPr>
          <a:lstStyle/>
          <a:p>
            <a:pPr algn="just"/>
            <a:r>
              <a:rPr lang="it-IT" dirty="0"/>
              <a:t>La </a:t>
            </a:r>
            <a:r>
              <a:rPr lang="it-IT" b="1" dirty="0"/>
              <a:t>sindrome da </a:t>
            </a:r>
            <a:r>
              <a:rPr lang="it-IT" b="1" i="1" dirty="0"/>
              <a:t>burnout</a:t>
            </a:r>
            <a:r>
              <a:rPr lang="it-IT" dirty="0"/>
              <a:t> </a:t>
            </a:r>
            <a:r>
              <a:rPr lang="it-IT" dirty="0" smtClean="0"/>
              <a:t>è </a:t>
            </a:r>
            <a:r>
              <a:rPr lang="it-IT" dirty="0"/>
              <a:t>l'esito patologico di un </a:t>
            </a:r>
            <a:r>
              <a:rPr lang="it-IT" dirty="0" smtClean="0"/>
              <a:t>processo stressogeno</a:t>
            </a:r>
            <a:r>
              <a:rPr lang="it-IT" dirty="0"/>
              <a:t> che colpisce le persone che esercitano </a:t>
            </a:r>
            <a:r>
              <a:rPr lang="it-IT" dirty="0" smtClean="0"/>
              <a:t>professioni di aiuto, </a:t>
            </a:r>
            <a:r>
              <a:rPr lang="it-IT" dirty="0"/>
              <a:t>qualora </a:t>
            </a:r>
            <a:r>
              <a:rPr lang="it-IT" dirty="0" smtClean="0"/>
              <a:t>non </a:t>
            </a:r>
            <a:r>
              <a:rPr lang="it-IT" dirty="0"/>
              <a:t>rispondano in maniera adeguata ai carichi eccessivi di </a:t>
            </a:r>
            <a:r>
              <a:rPr lang="it-IT" dirty="0" smtClean="0"/>
              <a:t>stress psico-fisico </a:t>
            </a:r>
            <a:r>
              <a:rPr lang="it-IT" dirty="0"/>
              <a:t>che il </a:t>
            </a:r>
            <a:r>
              <a:rPr lang="it-IT" dirty="0" smtClean="0"/>
              <a:t>loro lavoro</a:t>
            </a:r>
            <a:r>
              <a:rPr lang="it-IT" dirty="0"/>
              <a:t> li porta ad assumere.</a:t>
            </a:r>
          </a:p>
          <a:p>
            <a:pPr algn="just"/>
            <a:r>
              <a:rPr lang="it-IT" dirty="0"/>
              <a:t>Maslach e Leiter (2000) hanno perfezionato le componenti della sindrome attraverso tre dimensioni:</a:t>
            </a:r>
          </a:p>
          <a:p>
            <a:pPr lvl="1" algn="just"/>
            <a:r>
              <a:rPr lang="it-IT" dirty="0"/>
              <a:t>deterioramento </a:t>
            </a:r>
            <a:r>
              <a:rPr lang="it-IT" b="1" dirty="0">
                <a:solidFill>
                  <a:schemeClr val="tx2"/>
                </a:solidFill>
              </a:rPr>
              <a:t>dell'impegno</a:t>
            </a:r>
            <a:r>
              <a:rPr lang="it-IT" dirty="0"/>
              <a:t> nei confronti del lavoro</a:t>
            </a:r>
          </a:p>
          <a:p>
            <a:pPr lvl="1" algn="just"/>
            <a:r>
              <a:rPr lang="it-IT" dirty="0"/>
              <a:t>deterioramento </a:t>
            </a:r>
            <a:r>
              <a:rPr lang="it-IT" b="1" dirty="0" smtClean="0">
                <a:solidFill>
                  <a:schemeClr val="tx2"/>
                </a:solidFill>
              </a:rPr>
              <a:t>delle emozioni</a:t>
            </a:r>
            <a:r>
              <a:rPr lang="it-IT" dirty="0"/>
              <a:t> originariamente associate al lavoro</a:t>
            </a:r>
          </a:p>
          <a:p>
            <a:pPr lvl="1" algn="just"/>
            <a:r>
              <a:rPr lang="it-IT" dirty="0"/>
              <a:t>un problema </a:t>
            </a:r>
            <a:r>
              <a:rPr lang="it-IT" b="1" dirty="0" smtClean="0">
                <a:solidFill>
                  <a:schemeClr val="tx2"/>
                </a:solidFill>
              </a:rPr>
              <a:t>di adattamento</a:t>
            </a:r>
            <a:r>
              <a:rPr lang="it-IT" dirty="0"/>
              <a:t> tra persona ed il lavoro, a causa delle eccessive richieste di quest'ultimo.</a:t>
            </a:r>
          </a:p>
          <a:p>
            <a:pPr algn="just"/>
            <a:r>
              <a:rPr lang="it-IT" u="sng" dirty="0"/>
              <a:t>In tal senso il </a:t>
            </a:r>
            <a:r>
              <a:rPr lang="it-IT" i="1" u="sng" dirty="0"/>
              <a:t>burnout</a:t>
            </a:r>
            <a:r>
              <a:rPr lang="it-IT" u="sng" dirty="0"/>
              <a:t> diventa una sindrome da stress non più esclusiva delle professioni d'aiuto, ma </a:t>
            </a:r>
            <a:r>
              <a:rPr lang="it-IT" u="sng" dirty="0" smtClean="0"/>
              <a:t>possibile </a:t>
            </a:r>
            <a:r>
              <a:rPr lang="it-IT" u="sng" dirty="0"/>
              <a:t>in qualsiasi organizzazione di lavoro</a:t>
            </a:r>
            <a:r>
              <a:rPr lang="it-IT" dirty="0"/>
              <a:t>.</a:t>
            </a:r>
          </a:p>
          <a:p>
            <a:pPr algn="just"/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80921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611560" y="1556792"/>
            <a:ext cx="7920880" cy="4569371"/>
          </a:xfrm>
        </p:spPr>
        <p:txBody>
          <a:bodyPr rtlCol="0">
            <a:normAutofit/>
          </a:bodyPr>
          <a:lstStyle/>
          <a:p>
            <a:pPr marL="336550" indent="-336550" algn="just" defTabSz="449263" fontAlgn="auto">
              <a:lnSpc>
                <a:spcPct val="81000"/>
              </a:lnSpc>
              <a:spcAft>
                <a:spcPts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b="1" dirty="0" smtClean="0">
                <a:solidFill>
                  <a:srgbClr val="FF0000"/>
                </a:solidFill>
              </a:rPr>
              <a:t>“Sii forte” </a:t>
            </a:r>
            <a:r>
              <a:rPr lang="en-GB" dirty="0" smtClean="0"/>
              <a:t>obiettivo: evitare </a:t>
            </a:r>
            <a:r>
              <a:rPr lang="en-GB" dirty="0"/>
              <a:t>di sentirsi rifiutato non chiedendo nulla per sè.</a:t>
            </a:r>
          </a:p>
          <a:p>
            <a:pPr marL="638493" lvl="1" indent="-336550" algn="just" defTabSz="449263" fontAlgn="auto">
              <a:lnSpc>
                <a:spcPct val="81000"/>
              </a:lnSpc>
              <a:spcAft>
                <a:spcPts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 smtClean="0"/>
              <a:t>Atteggiamento e comportamento: non </a:t>
            </a:r>
            <a:r>
              <a:rPr lang="en-GB" sz="2400" dirty="0"/>
              <a:t>mostra apertamente le proprie emozioni</a:t>
            </a:r>
            <a:r>
              <a:rPr lang="en-GB" sz="2400" dirty="0" smtClean="0"/>
              <a:t>, non </a:t>
            </a:r>
            <a:r>
              <a:rPr lang="en-GB" sz="2400" dirty="0"/>
              <a:t>chiede aiuto e, se lo fa, si sente in imbarazzo</a:t>
            </a:r>
            <a:r>
              <a:rPr lang="en-GB" sz="2400" dirty="0" smtClean="0"/>
              <a:t>. Lascia </a:t>
            </a:r>
            <a:r>
              <a:rPr lang="en-GB" sz="2400" dirty="0"/>
              <a:t>poco spazio al suo </a:t>
            </a:r>
            <a:r>
              <a:rPr lang="en-GB" sz="2400" dirty="0" smtClean="0"/>
              <a:t>lato vulnerabile </a:t>
            </a:r>
            <a:r>
              <a:rPr lang="en-GB" sz="2400" dirty="0"/>
              <a:t>per evitare la tensione di chiedere e </a:t>
            </a:r>
            <a:r>
              <a:rPr lang="en-GB" sz="2400" dirty="0" smtClean="0"/>
              <a:t>per la </a:t>
            </a:r>
            <a:r>
              <a:rPr lang="en-GB" sz="2400" dirty="0"/>
              <a:t>paura di </a:t>
            </a:r>
            <a:r>
              <a:rPr lang="en-GB" sz="2400" dirty="0" err="1" smtClean="0"/>
              <a:t>ricevere</a:t>
            </a:r>
            <a:r>
              <a:rPr lang="en-GB" sz="2400" dirty="0" smtClean="0"/>
              <a:t> </a:t>
            </a:r>
            <a:r>
              <a:rPr lang="en-GB" sz="2400" dirty="0" err="1" smtClean="0"/>
              <a:t>risposte</a:t>
            </a:r>
            <a:r>
              <a:rPr lang="en-GB" sz="2400" dirty="0" smtClean="0"/>
              <a:t> negative</a:t>
            </a:r>
            <a:r>
              <a:rPr lang="en-GB" sz="2400" dirty="0"/>
              <a:t>. </a:t>
            </a:r>
            <a:r>
              <a:rPr lang="en-GB" sz="2400" dirty="0" smtClean="0"/>
              <a:t>Appare controllato,freddo,sicuro</a:t>
            </a:r>
            <a:endParaRPr lang="en-GB" sz="2400" dirty="0"/>
          </a:p>
          <a:p>
            <a:pPr marL="336550" indent="-336550" algn="just" defTabSz="449263" fontAlgn="auto">
              <a:lnSpc>
                <a:spcPct val="81000"/>
              </a:lnSpc>
              <a:spcAft>
                <a:spcPts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b="1" dirty="0" smtClean="0">
                <a:solidFill>
                  <a:srgbClr val="FF0000"/>
                </a:solidFill>
              </a:rPr>
              <a:t>“</a:t>
            </a:r>
            <a:r>
              <a:rPr lang="en-GB" b="1" dirty="0" err="1" smtClean="0">
                <a:solidFill>
                  <a:srgbClr val="FF0000"/>
                </a:solidFill>
              </a:rPr>
              <a:t>Sbrigati</a:t>
            </a:r>
            <a:r>
              <a:rPr lang="en-GB" b="1" dirty="0" smtClean="0">
                <a:solidFill>
                  <a:srgbClr val="FF0000"/>
                </a:solidFill>
              </a:rPr>
              <a:t>” </a:t>
            </a:r>
            <a:r>
              <a:rPr lang="en-GB" dirty="0"/>
              <a:t>obiettivo</a:t>
            </a:r>
            <a:r>
              <a:rPr lang="en-GB" dirty="0" smtClean="0"/>
              <a:t>:  essere operativi, sempre dediti al fare, con poco eros</a:t>
            </a:r>
            <a:endParaRPr lang="en-GB" dirty="0"/>
          </a:p>
          <a:p>
            <a:pPr marL="638493" lvl="1" indent="-336550" algn="just" defTabSz="449263" fontAlgn="auto">
              <a:lnSpc>
                <a:spcPct val="81000"/>
              </a:lnSpc>
              <a:spcAft>
                <a:spcPts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 smtClean="0"/>
              <a:t>Atteggiamento e comportamento:frettoloso, stenta </a:t>
            </a:r>
            <a:r>
              <a:rPr lang="en-GB" sz="2400" dirty="0"/>
              <a:t>ad ascoltare</a:t>
            </a:r>
            <a:r>
              <a:rPr lang="en-GB" sz="2400" dirty="0" smtClean="0"/>
              <a:t>, </a:t>
            </a:r>
            <a:r>
              <a:rPr lang="en-GB" sz="2400" dirty="0" err="1" smtClean="0"/>
              <a:t>si</a:t>
            </a:r>
            <a:r>
              <a:rPr lang="en-GB" sz="2400" dirty="0" smtClean="0"/>
              <a:t> </a:t>
            </a:r>
            <a:r>
              <a:rPr lang="en-GB" sz="2400" dirty="0"/>
              <a:t>lamenta senza proporre</a:t>
            </a:r>
            <a:r>
              <a:rPr lang="en-GB" sz="2400" dirty="0" smtClean="0"/>
              <a:t>, imbronciato, si </a:t>
            </a:r>
            <a:r>
              <a:rPr lang="en-GB" sz="2400" dirty="0"/>
              <a:t>agita anche per cose di poco conto</a:t>
            </a:r>
            <a:r>
              <a:rPr lang="en-GB" sz="2400" dirty="0" smtClean="0"/>
              <a:t>. </a:t>
            </a:r>
            <a:endParaRPr lang="en-GB" sz="2400" dirty="0"/>
          </a:p>
          <a:p>
            <a:pPr marL="274320" indent="-274320" algn="just" fontAlgn="auto"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20</a:t>
            </a:fld>
            <a:endParaRPr lang="it-IT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9563"/>
            <a:ext cx="8232775" cy="959197"/>
          </a:xfr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449263">
              <a:lnSpc>
                <a:spcPct val="8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it-IT" dirty="0" smtClean="0"/>
              <a:t> </a:t>
            </a:r>
            <a:r>
              <a:rPr lang="en-GB" altLang="it-IT" dirty="0" err="1" smtClean="0"/>
              <a:t>Alcune</a:t>
            </a:r>
            <a:r>
              <a:rPr lang="en-GB" altLang="it-IT" dirty="0" smtClean="0"/>
              <a:t> </a:t>
            </a:r>
            <a:r>
              <a:rPr lang="en-GB" altLang="it-IT" dirty="0" err="1" smtClean="0"/>
              <a:t>caratteristiche</a:t>
            </a:r>
            <a:r>
              <a:rPr lang="en-GB" altLang="it-IT" dirty="0" smtClean="0"/>
              <a:t> </a:t>
            </a:r>
            <a:r>
              <a:rPr lang="en-GB" altLang="it-IT" dirty="0" err="1" smtClean="0"/>
              <a:t>individuali</a:t>
            </a:r>
            <a:r>
              <a:rPr lang="en-GB" altLang="it-IT" dirty="0"/>
              <a:t> </a:t>
            </a:r>
            <a:r>
              <a:rPr lang="en-GB" altLang="it-IT" dirty="0" err="1"/>
              <a:t>che</a:t>
            </a:r>
            <a:r>
              <a:rPr lang="en-GB" altLang="it-IT" dirty="0"/>
              <a:t> </a:t>
            </a:r>
            <a:r>
              <a:rPr lang="en-GB" altLang="it-IT" dirty="0" err="1"/>
              <a:t>tolgono</a:t>
            </a:r>
            <a:r>
              <a:rPr lang="en-GB" altLang="it-IT" dirty="0"/>
              <a:t> </a:t>
            </a:r>
            <a:r>
              <a:rPr lang="en-GB" altLang="it-IT" dirty="0" err="1"/>
              <a:t>risorse</a:t>
            </a:r>
            <a:r>
              <a:rPr lang="en-GB" altLang="it-IT" dirty="0"/>
              <a:t> </a:t>
            </a:r>
            <a:r>
              <a:rPr lang="en-GB" altLang="it-IT" sz="2400" dirty="0" smtClean="0"/>
              <a:t>“ </a:t>
            </a:r>
            <a:r>
              <a:rPr lang="en-GB" altLang="it-IT" sz="2400" dirty="0" err="1" smtClean="0"/>
              <a:t>gli</a:t>
            </a:r>
            <a:r>
              <a:rPr lang="en-GB" altLang="it-IT" sz="2400" dirty="0" smtClean="0"/>
              <a:t> </a:t>
            </a:r>
            <a:r>
              <a:rPr lang="en-GB" altLang="it-IT" sz="2400" dirty="0" err="1" smtClean="0"/>
              <a:t>Imperativi</a:t>
            </a:r>
            <a:r>
              <a:rPr lang="en-GB" altLang="it-IT" sz="2400" dirty="0" smtClean="0"/>
              <a:t> interiori” </a:t>
            </a:r>
            <a:r>
              <a:rPr lang="en-GB" altLang="it-IT" dirty="0" smtClean="0"/>
              <a:t>(2)</a:t>
            </a:r>
          </a:p>
        </p:txBody>
      </p:sp>
    </p:spTree>
    <p:extLst>
      <p:ext uri="{BB962C8B-B14F-4D97-AF65-F5344CB8AC3E}">
        <p14:creationId xmlns:p14="http://schemas.microsoft.com/office/powerpoint/2010/main" xmlns="" val="96152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egnaposto contenuto 1"/>
          <p:cNvSpPr>
            <a:spLocks noGrp="1"/>
          </p:cNvSpPr>
          <p:nvPr>
            <p:ph idx="1"/>
          </p:nvPr>
        </p:nvSpPr>
        <p:spPr>
          <a:xfrm>
            <a:off x="611560" y="1740371"/>
            <a:ext cx="8137525" cy="4352925"/>
          </a:xfrm>
        </p:spPr>
        <p:txBody>
          <a:bodyPr/>
          <a:lstStyle/>
          <a:p>
            <a:pPr marL="0" indent="0" algn="just" eaLnBrk="1" hangingPunct="1">
              <a:buFont typeface="Symbol" pitchFamily="18" charset="2"/>
              <a:buNone/>
            </a:pPr>
            <a:r>
              <a:rPr lang="it-IT" altLang="it-IT" sz="2800" dirty="0" smtClean="0"/>
              <a:t>Le nostre risposte agli stimoli della realtà possono essere </a:t>
            </a:r>
            <a:r>
              <a:rPr lang="it-IT" altLang="it-IT" sz="2800" b="1" dirty="0" smtClean="0"/>
              <a:t>“reattive</a:t>
            </a:r>
            <a:r>
              <a:rPr lang="it-IT" altLang="it-IT" sz="2800" dirty="0" smtClean="0"/>
              <a:t>”, cioè dipendere direttamente da quello che hanno fatto gli altri  oppure </a:t>
            </a:r>
            <a:r>
              <a:rPr lang="it-IT" altLang="it-IT" sz="2800" b="1" dirty="0" smtClean="0"/>
              <a:t>“attive” </a:t>
            </a:r>
            <a:r>
              <a:rPr lang="it-IT" altLang="it-IT" sz="2800" dirty="0" smtClean="0"/>
              <a:t>e cioè guidate dal nostro progetto, dalle nostre intenzioni comunicative, relazionali e realizzative.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/>
              <a:t>Due modi di vedere il mondo: </a:t>
            </a:r>
            <a:br>
              <a:rPr lang="it-IT" dirty="0" smtClean="0"/>
            </a:br>
            <a:r>
              <a:rPr lang="it-IT" dirty="0" smtClean="0"/>
              <a:t>RE-attivo PRO-attivo</a:t>
            </a:r>
            <a:endParaRPr lang="it-IT" dirty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21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41099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683568" y="908720"/>
            <a:ext cx="8064500" cy="4569073"/>
          </a:xfrm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persone </a:t>
            </a: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tendenti alla proattività </a:t>
            </a:r>
            <a:r>
              <a:rPr lang="it-IT" dirty="0" smtClean="0"/>
              <a:t>concentrano </a:t>
            </a:r>
            <a:r>
              <a:rPr lang="it-IT" dirty="0"/>
              <a:t>i loro </a:t>
            </a:r>
            <a:r>
              <a:rPr lang="it-IT" dirty="0" smtClean="0"/>
              <a:t>sforzi sulla </a:t>
            </a:r>
            <a:r>
              <a:rPr lang="it-IT" dirty="0"/>
              <a:t>sfera d’influenza</a:t>
            </a:r>
            <a:r>
              <a:rPr lang="it-IT" dirty="0" smtClean="0"/>
              <a:t>, cioè </a:t>
            </a:r>
            <a:r>
              <a:rPr lang="it-IT" dirty="0"/>
              <a:t>su quei fattori </a:t>
            </a:r>
            <a:r>
              <a:rPr lang="it-IT" dirty="0" smtClean="0"/>
              <a:t>che possono essere trasformati </a:t>
            </a:r>
            <a:r>
              <a:rPr lang="it-IT" dirty="0"/>
              <a:t>dalle </a:t>
            </a:r>
            <a:r>
              <a:rPr lang="it-IT" dirty="0" smtClean="0"/>
              <a:t>loro azioni</a:t>
            </a:r>
            <a:r>
              <a:rPr lang="it-IT" dirty="0"/>
              <a:t>, sulla </a:t>
            </a:r>
            <a:r>
              <a:rPr lang="it-IT" dirty="0" smtClean="0"/>
              <a:t>elaborazione delle </a:t>
            </a:r>
            <a:r>
              <a:rPr lang="it-IT" dirty="0"/>
              <a:t>proprie </a:t>
            </a:r>
            <a:r>
              <a:rPr lang="it-IT" dirty="0" smtClean="0"/>
              <a:t>esperienze.</a:t>
            </a:r>
            <a:endParaRPr lang="it-IT" dirty="0"/>
          </a:p>
          <a:p>
            <a:pPr marL="0" indent="0" algn="just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it-IT" dirty="0" smtClean="0"/>
              <a:t>Si assumono responsabilità </a:t>
            </a:r>
            <a:r>
              <a:rPr lang="it-IT" dirty="0"/>
              <a:t>e </a:t>
            </a:r>
            <a:r>
              <a:rPr lang="it-IT" dirty="0" smtClean="0"/>
              <a:t>impegni senza colpevolizzare gli altri. La </a:t>
            </a:r>
            <a:r>
              <a:rPr lang="it-IT" dirty="0"/>
              <a:t>loro energia è positiva</a:t>
            </a:r>
            <a:r>
              <a:rPr lang="it-IT" dirty="0" smtClean="0"/>
              <a:t>: allarga </a:t>
            </a:r>
            <a:r>
              <a:rPr lang="it-IT" dirty="0"/>
              <a:t>la loro </a:t>
            </a:r>
            <a:r>
              <a:rPr lang="it-IT" dirty="0" smtClean="0"/>
              <a:t>sfera d’influenza.</a:t>
            </a:r>
            <a:endParaRPr lang="it-IT" dirty="0"/>
          </a:p>
          <a:p>
            <a:pPr marL="0" indent="0" algn="just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Gli 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individui </a:t>
            </a: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tendenti alla reattività </a:t>
            </a:r>
            <a:r>
              <a:rPr lang="it-IT" dirty="0" smtClean="0"/>
              <a:t>si focalizzano </a:t>
            </a:r>
            <a:r>
              <a:rPr lang="it-IT" dirty="0"/>
              <a:t>sui </a:t>
            </a:r>
            <a:r>
              <a:rPr lang="it-IT" dirty="0" smtClean="0"/>
              <a:t>problemi creati </a:t>
            </a:r>
            <a:r>
              <a:rPr lang="it-IT" dirty="0"/>
              <a:t>da altri</a:t>
            </a:r>
            <a:r>
              <a:rPr lang="it-IT" dirty="0" smtClean="0"/>
              <a:t>, dall’ambiente</a:t>
            </a:r>
            <a:r>
              <a:rPr lang="it-IT" dirty="0"/>
              <a:t>, e </a:t>
            </a:r>
            <a:r>
              <a:rPr lang="it-IT" dirty="0" smtClean="0"/>
              <a:t>sulle circostanze </a:t>
            </a:r>
            <a:r>
              <a:rPr lang="it-IT" dirty="0"/>
              <a:t>su cui </a:t>
            </a:r>
            <a:r>
              <a:rPr lang="it-IT" dirty="0" smtClean="0"/>
              <a:t>non hanno controllo.</a:t>
            </a:r>
            <a:endParaRPr lang="it-IT" dirty="0"/>
          </a:p>
          <a:p>
            <a:pPr marL="0" indent="0" algn="just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it-IT" dirty="0" smtClean="0"/>
              <a:t>L’energia </a:t>
            </a:r>
            <a:r>
              <a:rPr lang="it-IT" dirty="0"/>
              <a:t>negativa </a:t>
            </a:r>
            <a:r>
              <a:rPr lang="it-IT" dirty="0" smtClean="0"/>
              <a:t>creata da </a:t>
            </a:r>
            <a:r>
              <a:rPr lang="it-IT" dirty="0"/>
              <a:t>questa </a:t>
            </a:r>
            <a:r>
              <a:rPr lang="it-IT" dirty="0" smtClean="0"/>
              <a:t>focalizzazione provoca </a:t>
            </a:r>
            <a:r>
              <a:rPr lang="it-IT" dirty="0"/>
              <a:t>una </a:t>
            </a:r>
            <a:r>
              <a:rPr lang="it-IT" dirty="0" smtClean="0"/>
              <a:t>contrazione della </a:t>
            </a:r>
            <a:r>
              <a:rPr lang="it-IT" dirty="0"/>
              <a:t>loro sfera </a:t>
            </a:r>
            <a:r>
              <a:rPr lang="it-IT" dirty="0" smtClean="0"/>
              <a:t>d’influenza.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22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01418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olo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8429625" cy="1252537"/>
          </a:xfrm>
        </p:spPr>
        <p:txBody>
          <a:bodyPr/>
          <a:lstStyle/>
          <a:p>
            <a:pPr algn="l"/>
            <a:r>
              <a:rPr lang="it-IT" altLang="it-IT" sz="3200" dirty="0" smtClean="0"/>
              <a:t>Attitudine reattiva                 Attitudine proattiva</a:t>
            </a:r>
          </a:p>
        </p:txBody>
      </p:sp>
      <p:sp>
        <p:nvSpPr>
          <p:cNvPr id="3" name="Ovale 2"/>
          <p:cNvSpPr/>
          <p:nvPr/>
        </p:nvSpPr>
        <p:spPr>
          <a:xfrm>
            <a:off x="107950" y="2741613"/>
            <a:ext cx="4032250" cy="37449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4" name="Ovale 3"/>
          <p:cNvSpPr/>
          <p:nvPr/>
        </p:nvSpPr>
        <p:spPr>
          <a:xfrm>
            <a:off x="4883150" y="2752725"/>
            <a:ext cx="4032250" cy="37449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5" name="Ovale 4"/>
          <p:cNvSpPr/>
          <p:nvPr/>
        </p:nvSpPr>
        <p:spPr>
          <a:xfrm>
            <a:off x="1295400" y="4437063"/>
            <a:ext cx="1512888" cy="1295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6" name="Ovale 5"/>
          <p:cNvSpPr/>
          <p:nvPr/>
        </p:nvSpPr>
        <p:spPr>
          <a:xfrm>
            <a:off x="5436096" y="3429000"/>
            <a:ext cx="2880817" cy="288032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21511" name="CasellaDiTesto 6"/>
          <p:cNvSpPr txBox="1">
            <a:spLocks noChangeArrowheads="1"/>
          </p:cNvSpPr>
          <p:nvPr/>
        </p:nvSpPr>
        <p:spPr bwMode="auto">
          <a:xfrm>
            <a:off x="1285875" y="4762500"/>
            <a:ext cx="1511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800" b="1" dirty="0">
                <a:latin typeface="Candara" pitchFamily="34" charset="0"/>
              </a:rPr>
              <a:t>Sfera di influenza</a:t>
            </a:r>
          </a:p>
        </p:txBody>
      </p:sp>
      <p:sp>
        <p:nvSpPr>
          <p:cNvPr id="21512" name="CasellaDiTesto 7"/>
          <p:cNvSpPr txBox="1">
            <a:spLocks noChangeArrowheads="1"/>
          </p:cNvSpPr>
          <p:nvPr/>
        </p:nvSpPr>
        <p:spPr bwMode="auto">
          <a:xfrm>
            <a:off x="695325" y="3538538"/>
            <a:ext cx="2735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 dirty="0">
                <a:latin typeface="Candara" pitchFamily="34" charset="0"/>
              </a:rPr>
              <a:t>Sfera di coinvolgimento</a:t>
            </a:r>
          </a:p>
        </p:txBody>
      </p:sp>
      <p:sp>
        <p:nvSpPr>
          <p:cNvPr id="21513" name="CasellaDiTesto 8"/>
          <p:cNvSpPr txBox="1">
            <a:spLocks noChangeArrowheads="1"/>
          </p:cNvSpPr>
          <p:nvPr/>
        </p:nvSpPr>
        <p:spPr bwMode="auto">
          <a:xfrm>
            <a:off x="5962650" y="4349750"/>
            <a:ext cx="2232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 dirty="0">
                <a:latin typeface="Candara" pitchFamily="34" charset="0"/>
              </a:rPr>
              <a:t>Sfera di influenza</a:t>
            </a:r>
          </a:p>
        </p:txBody>
      </p:sp>
      <p:sp>
        <p:nvSpPr>
          <p:cNvPr id="21514" name="CasellaDiTesto 9"/>
          <p:cNvSpPr txBox="1">
            <a:spLocks noChangeArrowheads="1"/>
          </p:cNvSpPr>
          <p:nvPr/>
        </p:nvSpPr>
        <p:spPr bwMode="auto">
          <a:xfrm>
            <a:off x="5632852" y="3068342"/>
            <a:ext cx="2546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600" b="1" dirty="0">
                <a:latin typeface="Candara" pitchFamily="34" charset="0"/>
              </a:rPr>
              <a:t>Sfera di coinvolgimento</a:t>
            </a:r>
          </a:p>
        </p:txBody>
      </p:sp>
      <p:sp>
        <p:nvSpPr>
          <p:cNvPr id="11" name="Freccia in giù 10"/>
          <p:cNvSpPr/>
          <p:nvPr/>
        </p:nvSpPr>
        <p:spPr>
          <a:xfrm>
            <a:off x="1465263" y="1241425"/>
            <a:ext cx="1152525" cy="14747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12" name="Freccia in giù 11"/>
          <p:cNvSpPr/>
          <p:nvPr/>
        </p:nvSpPr>
        <p:spPr>
          <a:xfrm>
            <a:off x="6294438" y="1241425"/>
            <a:ext cx="1152525" cy="14747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64E39-A7CA-41A2-AF17-DE3E17CD7873}" type="slidenum">
              <a:rPr lang="it-IT" smtClean="0"/>
              <a:pPr>
                <a:defRPr/>
              </a:pPr>
              <a:t>23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26251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2016224"/>
          </a:xfrm>
        </p:spPr>
        <p:txBody>
          <a:bodyPr/>
          <a:lstStyle/>
          <a:p>
            <a:r>
              <a:rPr lang="it-IT" sz="6600" dirty="0" smtClean="0"/>
              <a:t>Fattori protettivi o di resilienza</a:t>
            </a:r>
            <a:endParaRPr lang="it-IT" sz="6600" dirty="0"/>
          </a:p>
        </p:txBody>
      </p:sp>
    </p:spTree>
    <p:extLst>
      <p:ext uri="{BB962C8B-B14F-4D97-AF65-F5344CB8AC3E}">
        <p14:creationId xmlns:p14="http://schemas.microsoft.com/office/powerpoint/2010/main" xmlns="" val="180730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algn="just"/>
            <a:r>
              <a:rPr lang="it-IT" dirty="0" smtClean="0"/>
              <a:t>Quanto detto fa riferimento al fatto che l’essere umano è un sistema dinamico. Il nostro sviluppo emotivo ed anche quello cognitivo sono fondati su un equilibrio tra flessibilità e continuità.</a:t>
            </a:r>
          </a:p>
          <a:p>
            <a:pPr algn="just"/>
            <a:r>
              <a:rPr lang="it-IT" dirty="0" smtClean="0"/>
              <a:t>La flessibilità si fonda sulla nostra capacità di generare risposte diverse e non rigide, con margini di incertezza che lasciano spazio a nuove riflessioni e a nuove forme di adattamento all’ambiente.</a:t>
            </a:r>
          </a:p>
          <a:p>
            <a:pPr algn="just"/>
            <a:r>
              <a:rPr lang="it-IT" dirty="0" smtClean="0"/>
              <a:t>La continuità emerge dal fatto che noi siamo in grado di riflettere su noi stessi</a:t>
            </a:r>
          </a:p>
          <a:p>
            <a:pPr algn="just"/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25</a:t>
            </a:fld>
            <a:endParaRPr lang="it-IT" dirty="0"/>
          </a:p>
        </p:txBody>
      </p:sp>
      <p:sp>
        <p:nvSpPr>
          <p:cNvPr id="6" name="Angolo ripiegato 5"/>
          <p:cNvSpPr/>
          <p:nvPr/>
        </p:nvSpPr>
        <p:spPr>
          <a:xfrm>
            <a:off x="1619672" y="4365104"/>
            <a:ext cx="2376264" cy="1368152"/>
          </a:xfrm>
          <a:prstGeom prst="foldedCorner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Ognuno di noi ha bisogno di momenti in cui la mente può focalizzarsi su se stessa</a:t>
            </a:r>
            <a:endParaRPr lang="it-IT" dirty="0"/>
          </a:p>
        </p:txBody>
      </p:sp>
      <p:sp>
        <p:nvSpPr>
          <p:cNvPr id="7" name="Rettangolo arrotondato 6"/>
          <p:cNvSpPr/>
          <p:nvPr/>
        </p:nvSpPr>
        <p:spPr>
          <a:xfrm>
            <a:off x="5436096" y="4365104"/>
            <a:ext cx="252028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Ognuno di noi ha bisogno di momenti in cui riflettere sul suo modo di funzionare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05511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 smtClean="0"/>
              <a:t>E’ ciò che gli studiosi della mente chiamano </a:t>
            </a:r>
            <a:r>
              <a:rPr lang="it-IT" dirty="0" err="1" smtClean="0"/>
              <a:t>metacognizone</a:t>
            </a:r>
            <a:r>
              <a:rPr lang="it-IT" dirty="0" smtClean="0"/>
              <a:t> (</a:t>
            </a:r>
            <a:r>
              <a:rPr lang="it-IT" dirty="0" err="1" smtClean="0"/>
              <a:t>Siegel</a:t>
            </a:r>
            <a:r>
              <a:rPr lang="it-IT" dirty="0" smtClean="0"/>
              <a:t> et altri) cioè possibilità di modificare gli stati della propria mente e di ridurre gli automatismi di risposta all’ambiente, ridando </a:t>
            </a:r>
            <a:r>
              <a:rPr lang="it-IT" u="sng" dirty="0" smtClean="0"/>
              <a:t>piccole</a:t>
            </a:r>
            <a:r>
              <a:rPr lang="it-IT" dirty="0" smtClean="0"/>
              <a:t> </a:t>
            </a:r>
            <a:r>
              <a:rPr lang="it-IT" u="sng" dirty="0" smtClean="0"/>
              <a:t>ma</a:t>
            </a:r>
            <a:r>
              <a:rPr lang="it-IT" dirty="0" smtClean="0"/>
              <a:t> </a:t>
            </a:r>
            <a:r>
              <a:rPr lang="it-IT" u="sng" dirty="0" smtClean="0"/>
              <a:t>nuove</a:t>
            </a:r>
            <a:r>
              <a:rPr lang="it-IT" dirty="0" smtClean="0"/>
              <a:t> flessibilità al sistema delle relazioni e della motivazione.</a:t>
            </a:r>
          </a:p>
          <a:p>
            <a:pPr algn="just"/>
            <a:endParaRPr lang="it-IT" dirty="0"/>
          </a:p>
          <a:p>
            <a:pPr marL="0" indent="0" algn="just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FARE DI SE’ L’OGGETTO DELLA PROPRIA RIFLESSIONE</a:t>
            </a:r>
          </a:p>
          <a:p>
            <a:pPr marL="0" indent="0" algn="ctr">
              <a:buNone/>
            </a:pPr>
            <a:r>
              <a:rPr lang="it-IT" dirty="0" smtClean="0"/>
              <a:t>CAPACITA’ DI MINDFULNESS O PRESENZA DELLA MENTE A SE’ STESSA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26</a:t>
            </a:fld>
            <a:endParaRPr lang="it-IT" dirty="0"/>
          </a:p>
        </p:txBody>
      </p:sp>
      <p:sp>
        <p:nvSpPr>
          <p:cNvPr id="6" name="Freccia in giù 5"/>
          <p:cNvSpPr/>
          <p:nvPr/>
        </p:nvSpPr>
        <p:spPr>
          <a:xfrm>
            <a:off x="3945114" y="3717032"/>
            <a:ext cx="1008112" cy="1008112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39052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Gli elementi della mindfullness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27</a:t>
            </a:fld>
            <a:endParaRPr lang="it-IT" dirty="0"/>
          </a:p>
        </p:txBody>
      </p:sp>
      <p:graphicFrame>
        <p:nvGraphicFramePr>
          <p:cNvPr id="8" name="Segnaposto contenut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38579604"/>
              </p:ext>
            </p:extLst>
          </p:nvPr>
        </p:nvGraphicFramePr>
        <p:xfrm>
          <a:off x="107504" y="1340768"/>
          <a:ext cx="8856984" cy="4785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251520" y="6021288"/>
            <a:ext cx="5254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D. </a:t>
            </a:r>
            <a:r>
              <a:rPr lang="it-IT" dirty="0" err="1" smtClean="0"/>
              <a:t>Siegel</a:t>
            </a:r>
            <a:r>
              <a:rPr lang="it-IT" dirty="0" smtClean="0"/>
              <a:t>, La mente relazionale  Raffaello Cortina 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36872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683568" y="1268760"/>
            <a:ext cx="7920037" cy="4496941"/>
          </a:xfrm>
        </p:spPr>
        <p:txBody>
          <a:bodyPr rtlCol="0">
            <a:normAutofit/>
          </a:bodyPr>
          <a:lstStyle/>
          <a:p>
            <a:pPr marL="274320" indent="-274320" algn="just" fontAlgn="auto">
              <a:spcAft>
                <a:spcPts val="0"/>
              </a:spcAft>
              <a:defRPr/>
            </a:pPr>
            <a:r>
              <a:rPr lang="it-IT" dirty="0" smtClean="0"/>
              <a:t>Percepisco i miei sentimenti, le mie emozioni senza essere costretto a reagirvi.</a:t>
            </a:r>
          </a:p>
          <a:p>
            <a:pPr marL="274320" indent="-274320" algn="just" fontAlgn="auto">
              <a:spcAft>
                <a:spcPts val="0"/>
              </a:spcAft>
              <a:defRPr/>
            </a:pPr>
            <a:r>
              <a:rPr lang="it-IT" dirty="0" smtClean="0"/>
              <a:t>Osservo i miei sentimenti senza perdermi in essi.</a:t>
            </a:r>
          </a:p>
          <a:p>
            <a:pPr marL="274320" indent="-274320" algn="just" fontAlgn="auto">
              <a:spcAft>
                <a:spcPts val="0"/>
              </a:spcAft>
              <a:defRPr/>
            </a:pPr>
            <a:r>
              <a:rPr lang="it-IT" dirty="0" smtClean="0"/>
              <a:t>Nelle situazioni difficili riesco a fermarmi senza reagirvi immediatamente.</a:t>
            </a:r>
          </a:p>
          <a:p>
            <a:pPr marL="274320" indent="-274320" algn="just" fontAlgn="auto">
              <a:spcAft>
                <a:spcPts val="0"/>
              </a:spcAft>
              <a:defRPr/>
            </a:pPr>
            <a:r>
              <a:rPr lang="it-IT" dirty="0" smtClean="0"/>
              <a:t>Quando i miei pensieri o immagini mi turbano….</a:t>
            </a:r>
          </a:p>
          <a:p>
            <a:pPr lvl="1" indent="-274320" algn="just" fontAlgn="auto">
              <a:spcAft>
                <a:spcPts val="0"/>
              </a:spcAft>
              <a:defRPr/>
            </a:pPr>
            <a:r>
              <a:rPr lang="it-IT" dirty="0" smtClean="0"/>
              <a:t>Sono in grado di accorgermene  senza reagire-</a:t>
            </a:r>
          </a:p>
          <a:p>
            <a:pPr lvl="1" indent="-274320" algn="just" fontAlgn="auto">
              <a:spcAft>
                <a:spcPts val="0"/>
              </a:spcAft>
              <a:defRPr/>
            </a:pPr>
            <a:r>
              <a:rPr lang="it-IT" dirty="0" smtClean="0"/>
              <a:t>Riesco a calmarmi in poco tempo.</a:t>
            </a:r>
          </a:p>
          <a:p>
            <a:pPr lvl="1" indent="-274320" algn="just" fontAlgn="auto">
              <a:spcAft>
                <a:spcPts val="0"/>
              </a:spcAft>
              <a:defRPr/>
            </a:pPr>
            <a:r>
              <a:rPr lang="it-IT" dirty="0" smtClean="0"/>
              <a:t>Faccio un passo indietro e sono consapevole del pensiero o dell’immagine senza esserne sopraffatto.</a:t>
            </a:r>
          </a:p>
          <a:p>
            <a:pPr lvl="1" indent="-274320" algn="just" fontAlgn="auto">
              <a:spcAft>
                <a:spcPts val="0"/>
              </a:spcAft>
              <a:defRPr/>
            </a:pPr>
            <a:r>
              <a:rPr lang="it-IT" dirty="0" smtClean="0"/>
              <a:t>Li noto soltanto e li lascio andare.</a:t>
            </a:r>
          </a:p>
          <a:p>
            <a:pPr marL="274320" indent="-274320" algn="just" fontAlgn="auto"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dirty="0" smtClean="0"/>
              <a:t>Non reattività all’esperienza interna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28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63909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egnaposto contenuto 1"/>
          <p:cNvSpPr>
            <a:spLocks noGrp="1"/>
          </p:cNvSpPr>
          <p:nvPr>
            <p:ph idx="1"/>
          </p:nvPr>
        </p:nvSpPr>
        <p:spPr>
          <a:xfrm>
            <a:off x="539750" y="1557338"/>
            <a:ext cx="8353425" cy="4568825"/>
          </a:xfrm>
        </p:spPr>
        <p:txBody>
          <a:bodyPr/>
          <a:lstStyle/>
          <a:p>
            <a:r>
              <a:rPr lang="it-IT" altLang="it-IT" dirty="0" smtClean="0"/>
              <a:t>Mentre cammino mi accorgo delle sensazioni del mio corpo che si sta muovendo.</a:t>
            </a:r>
          </a:p>
          <a:p>
            <a:r>
              <a:rPr lang="it-IT" altLang="it-IT" dirty="0" smtClean="0"/>
              <a:t>Presto attenzione alle sensazioni che vengono dagli odori, dai colori, dai rumori (sole, vento, acqua, colori).</a:t>
            </a:r>
          </a:p>
          <a:p>
            <a:r>
              <a:rPr lang="it-IT" altLang="it-IT" dirty="0" smtClean="0"/>
              <a:t>Resto intenzionalmente consapevole dei miei sentimenti.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dirty="0" smtClean="0"/>
              <a:t>Osservare/notare/occuparsi di sensazioni, pensieri, sentimenti</a:t>
            </a:r>
            <a:endParaRPr lang="it-IT" dirty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29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27203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53761" y="1196752"/>
            <a:ext cx="7837920" cy="4028117"/>
          </a:xfrm>
          <a:ln/>
        </p:spPr>
        <p:txBody>
          <a:bodyPr/>
          <a:lstStyle/>
          <a:p>
            <a:pPr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GB" altLang="it-IT" sz="4000" b="0" dirty="0">
                <a:latin typeface="+mn-lt"/>
              </a:rPr>
              <a:t>Il burnout è </a:t>
            </a:r>
            <a:r>
              <a:rPr lang="en-GB" altLang="it-IT" sz="4000" b="0" dirty="0" smtClean="0">
                <a:latin typeface="+mn-lt"/>
              </a:rPr>
              <a:t>quindi la  </a:t>
            </a:r>
            <a:r>
              <a:rPr lang="en-GB" altLang="it-IT" sz="4000" b="0" dirty="0">
                <a:latin typeface="+mn-lt"/>
              </a:rPr>
              <a:t>manifestazione di un continuum adattativo </a:t>
            </a:r>
            <a:r>
              <a:rPr lang="en-GB" altLang="it-IT" sz="4000" b="0" dirty="0" smtClean="0">
                <a:latin typeface="+mn-lt"/>
              </a:rPr>
              <a:t>in cui si  </a:t>
            </a:r>
            <a:r>
              <a:rPr lang="en-GB" altLang="it-IT" sz="4000" b="0" dirty="0">
                <a:latin typeface="+mn-lt"/>
              </a:rPr>
              <a:t>passa da una condizione di  </a:t>
            </a:r>
            <a:r>
              <a:rPr lang="en-GB" altLang="it-IT" sz="4000" u="sng" dirty="0">
                <a:solidFill>
                  <a:srgbClr val="00B050"/>
                </a:solidFill>
                <a:latin typeface="+mn-lt"/>
              </a:rPr>
              <a:t>adattamento produttivo</a:t>
            </a:r>
            <a:r>
              <a:rPr lang="en-GB" altLang="it-IT" sz="4000" dirty="0">
                <a:solidFill>
                  <a:srgbClr val="00B050"/>
                </a:solidFill>
                <a:latin typeface="+mn-lt"/>
              </a:rPr>
              <a:t> </a:t>
            </a:r>
            <a:r>
              <a:rPr lang="en-GB" altLang="it-IT" sz="4000" i="1" dirty="0">
                <a:solidFill>
                  <a:srgbClr val="00B050"/>
                </a:solidFill>
                <a:latin typeface="+mn-lt"/>
              </a:rPr>
              <a:t>(eustress)</a:t>
            </a:r>
            <a:r>
              <a:rPr lang="en-GB" altLang="it-IT" sz="4000" dirty="0">
                <a:solidFill>
                  <a:srgbClr val="00B050"/>
                </a:solidFill>
                <a:latin typeface="+mn-lt"/>
              </a:rPr>
              <a:t> </a:t>
            </a:r>
            <a:r>
              <a:rPr lang="en-GB" altLang="it-IT" sz="4000" b="0" dirty="0">
                <a:latin typeface="+mn-lt"/>
              </a:rPr>
              <a:t>ad una </a:t>
            </a:r>
            <a:r>
              <a:rPr lang="en-GB" altLang="it-IT" sz="4000" b="0" u="sng" dirty="0">
                <a:solidFill>
                  <a:srgbClr val="FF0000"/>
                </a:solidFill>
                <a:latin typeface="+mn-lt"/>
              </a:rPr>
              <a:t>condizione di disadattamento</a:t>
            </a:r>
            <a:r>
              <a:rPr lang="en-GB" altLang="it-IT" sz="4000" b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GB" altLang="it-IT" sz="4000" b="0" i="1" dirty="0">
                <a:solidFill>
                  <a:srgbClr val="FF0000"/>
                </a:solidFill>
                <a:latin typeface="+mn-lt"/>
              </a:rPr>
              <a:t>(distress)</a:t>
            </a:r>
            <a:r>
              <a:rPr lang="ar-SA" altLang="it-IT" sz="4000" b="0" i="1" dirty="0">
                <a:solidFill>
                  <a:srgbClr val="FF0000"/>
                </a:solidFill>
                <a:latin typeface="+mn-lt"/>
                <a:cs typeface="Arial" charset="0"/>
              </a:rPr>
              <a:t>‏</a:t>
            </a:r>
            <a:endParaRPr lang="en-GB" altLang="it-IT" sz="4000" b="0" i="1" dirty="0">
              <a:solidFill>
                <a:srgbClr val="FF0000"/>
              </a:solidFill>
              <a:latin typeface="+mn-lt"/>
              <a:cs typeface="Arial" charset="0"/>
            </a:endParaRPr>
          </a:p>
        </p:txBody>
      </p:sp>
      <p:sp>
        <p:nvSpPr>
          <p:cNvPr id="2" name="Segnaposto piè di pagina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it-IT" altLang="it-IT" dirty="0" smtClean="0"/>
              <a:t>Stress e burnout: la possibile tossicità della relazione di cura</a:t>
            </a:r>
            <a:endParaRPr lang="en-GB" alt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9D28433C-705F-4124-90A7-A1437BC8F162}" type="slidenum">
              <a:rPr lang="en-GB" altLang="it-IT" smtClean="0"/>
              <a:pPr/>
              <a:t>3</a:t>
            </a:fld>
            <a:endParaRPr lang="en-GB" altLang="it-IT" dirty="0"/>
          </a:p>
        </p:txBody>
      </p:sp>
    </p:spTree>
    <p:extLst>
      <p:ext uri="{BB962C8B-B14F-4D97-AF65-F5344CB8AC3E}">
        <p14:creationId xmlns:p14="http://schemas.microsoft.com/office/powerpoint/2010/main" xmlns="" val="12046098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egnaposto contenuto 1"/>
          <p:cNvSpPr>
            <a:spLocks noGrp="1"/>
          </p:cNvSpPr>
          <p:nvPr>
            <p:ph idx="1"/>
          </p:nvPr>
        </p:nvSpPr>
        <p:spPr>
          <a:xfrm>
            <a:off x="611560" y="1700213"/>
            <a:ext cx="8064896" cy="4425950"/>
          </a:xfrm>
        </p:spPr>
        <p:txBody>
          <a:bodyPr/>
          <a:lstStyle/>
          <a:p>
            <a:pPr algn="just"/>
            <a:r>
              <a:rPr lang="it-IT" altLang="it-IT" dirty="0" smtClean="0"/>
              <a:t>Presto attenzione a quanto sto facendo.</a:t>
            </a:r>
          </a:p>
          <a:p>
            <a:pPr algn="just"/>
            <a:r>
              <a:rPr lang="it-IT" altLang="it-IT" dirty="0" smtClean="0"/>
              <a:t>Trovo difficile rimanere concentrato su quanto accade nel presente.</a:t>
            </a:r>
          </a:p>
          <a:p>
            <a:pPr algn="just"/>
            <a:r>
              <a:rPr lang="it-IT" altLang="it-IT" dirty="0" smtClean="0"/>
              <a:t>Mi sembra di funzionare in modo automatico senza consapevolezza di quanto accade nel presente.</a:t>
            </a:r>
          </a:p>
          <a:p>
            <a:pPr algn="just"/>
            <a:r>
              <a:rPr lang="it-IT" altLang="it-IT" dirty="0" smtClean="0"/>
              <a:t>Mi trovo a fare cose senza prestarvi attenzione.</a:t>
            </a:r>
          </a:p>
          <a:p>
            <a:pPr algn="just"/>
            <a:r>
              <a:rPr lang="it-IT" altLang="it-IT" dirty="0" smtClean="0"/>
              <a:t>Svolgo frettolosamente le mie attività senza prestarvi davvero attenzione.</a:t>
            </a:r>
          </a:p>
          <a:p>
            <a:pPr algn="just"/>
            <a:endParaRPr lang="it-IT" altLang="it-IT" dirty="0" smtClean="0"/>
          </a:p>
        </p:txBody>
      </p:sp>
      <p:sp>
        <p:nvSpPr>
          <p:cNvPr id="1536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dirty="0" smtClean="0"/>
              <a:t>Agire con consapevolezza e non con il pilota automatico, con concentrazione non distrazione</a:t>
            </a: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30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68368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egnaposto contenuto 1"/>
          <p:cNvSpPr>
            <a:spLocks noGrp="1"/>
          </p:cNvSpPr>
          <p:nvPr>
            <p:ph idx="1"/>
          </p:nvPr>
        </p:nvSpPr>
        <p:spPr>
          <a:xfrm>
            <a:off x="871538" y="1844675"/>
            <a:ext cx="7408862" cy="4281488"/>
          </a:xfrm>
        </p:spPr>
        <p:txBody>
          <a:bodyPr/>
          <a:lstStyle/>
          <a:p>
            <a:pPr algn="just"/>
            <a:r>
              <a:rPr lang="it-IT" altLang="it-IT" dirty="0" smtClean="0"/>
              <a:t>Mi rimprovero di avere emozioni irrazionali o inappropriate.</a:t>
            </a:r>
          </a:p>
          <a:p>
            <a:pPr algn="just"/>
            <a:r>
              <a:rPr lang="it-IT" altLang="it-IT" dirty="0" smtClean="0"/>
              <a:t>Dico a me stesso che non dovrei sentirmi nel modo in cui mi sento.</a:t>
            </a:r>
          </a:p>
          <a:p>
            <a:pPr algn="just"/>
            <a:r>
              <a:rPr lang="it-IT" altLang="it-IT" dirty="0" smtClean="0"/>
              <a:t>Tendo a giudicare i miei pensieri come buoni o come cattivi.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dirty="0" smtClean="0"/>
              <a:t>Atteggiamento non giudicante rispetto all’esperienza</a:t>
            </a:r>
            <a:endParaRPr lang="it-IT" dirty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31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77079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Descrivere/etichettare con le parole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 smtClean="0"/>
              <a:t>Cerco parole che descrivono i miei sentimenti.</a:t>
            </a:r>
          </a:p>
          <a:p>
            <a:pPr algn="just"/>
            <a:r>
              <a:rPr lang="it-IT" dirty="0" smtClean="0"/>
              <a:t>Riesco facilmente a trovare le parole per esprimere le mie credenze, le mie opinioni,  le mie aspettative.</a:t>
            </a:r>
          </a:p>
          <a:p>
            <a:pPr algn="just"/>
            <a:r>
              <a:rPr lang="it-IT" dirty="0" smtClean="0"/>
              <a:t>Anche quando mi sento molto turbato posso trovare il modo di tradurlo in parole ed esprimerlo.</a:t>
            </a:r>
          </a:p>
          <a:p>
            <a:pPr algn="just"/>
            <a:r>
              <a:rPr lang="it-IT" dirty="0" smtClean="0"/>
              <a:t>Di solito sono capace di descrivere abbastanza dettagliatamente come mi sento in un dato momento.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32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19693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82600" y="767973"/>
            <a:ext cx="8229600" cy="5289451"/>
          </a:xfrm>
        </p:spPr>
        <p:txBody>
          <a:bodyPr/>
          <a:lstStyle/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33</a:t>
            </a:fld>
            <a:endParaRPr lang="it-IT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7637" y="1837965"/>
            <a:ext cx="5575404" cy="370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ttangolo 6"/>
          <p:cNvSpPr/>
          <p:nvPr/>
        </p:nvSpPr>
        <p:spPr>
          <a:xfrm>
            <a:off x="395536" y="3235516"/>
            <a:ext cx="15621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La cura del corpo</a:t>
            </a:r>
          </a:p>
        </p:txBody>
      </p:sp>
      <p:sp>
        <p:nvSpPr>
          <p:cNvPr id="8" name="Rettangolo 7"/>
          <p:cNvSpPr/>
          <p:nvPr/>
        </p:nvSpPr>
        <p:spPr>
          <a:xfrm>
            <a:off x="7533040" y="2778316"/>
            <a:ext cx="1717675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L’amore per il tempo</a:t>
            </a:r>
          </a:p>
        </p:txBody>
      </p:sp>
      <p:sp>
        <p:nvSpPr>
          <p:cNvPr id="9" name="Rettangolo 8"/>
          <p:cNvSpPr/>
          <p:nvPr/>
        </p:nvSpPr>
        <p:spPr>
          <a:xfrm>
            <a:off x="5040313" y="829880"/>
            <a:ext cx="15113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Il piacere del presente</a:t>
            </a:r>
          </a:p>
        </p:txBody>
      </p:sp>
      <p:sp>
        <p:nvSpPr>
          <p:cNvPr id="10" name="CasellaDiTesto 1"/>
          <p:cNvSpPr txBox="1">
            <a:spLocks noChangeArrowheads="1"/>
          </p:cNvSpPr>
          <p:nvPr/>
        </p:nvSpPr>
        <p:spPr bwMode="auto">
          <a:xfrm>
            <a:off x="6551613" y="5560268"/>
            <a:ext cx="2160587" cy="646112"/>
          </a:xfrm>
          <a:prstGeom prst="rect">
            <a:avLst/>
          </a:prstGeom>
          <a:solidFill>
            <a:srgbClr val="FFC000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9pPr>
          </a:lstStyle>
          <a:p>
            <a:pPr eaLnBrk="1" hangingPunct="1"/>
            <a:r>
              <a:rPr lang="it-IT" altLang="it-IT" dirty="0"/>
              <a:t>Il desiderio di essere migliori</a:t>
            </a:r>
          </a:p>
        </p:txBody>
      </p:sp>
    </p:spTree>
    <p:extLst>
      <p:ext uri="{BB962C8B-B14F-4D97-AF65-F5344CB8AC3E}">
        <p14:creationId xmlns:p14="http://schemas.microsoft.com/office/powerpoint/2010/main" xmlns="" val="125988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55576" y="2852936"/>
            <a:ext cx="7772400" cy="1362075"/>
          </a:xfrm>
        </p:spPr>
        <p:txBody>
          <a:bodyPr/>
          <a:lstStyle/>
          <a:p>
            <a:pPr algn="ctr"/>
            <a:r>
              <a:rPr lang="it-IT" dirty="0" smtClean="0"/>
              <a:t>GRAZIE PER IL VOSTRO ASCOLTO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34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15718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it-IT" dirty="0" smtClean="0"/>
              <a:t>Sintomi fisici e sintomi psicologici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1662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altLang="it-IT" sz="5100" dirty="0" smtClean="0">
                <a:solidFill>
                  <a:srgbClr val="FF0000"/>
                </a:solidFill>
                <a:cs typeface="Arial" charset="0"/>
              </a:rPr>
              <a:t>Sintomi fisici:</a:t>
            </a:r>
          </a:p>
          <a:p>
            <a:r>
              <a:rPr lang="en-GB" altLang="it-IT" sz="5100" dirty="0" smtClean="0">
                <a:solidFill>
                  <a:srgbClr val="292929"/>
                </a:solidFill>
                <a:cs typeface="Arial" charset="0"/>
              </a:rPr>
              <a:t>F</a:t>
            </a:r>
            <a:r>
              <a:rPr lang="en-GB" altLang="it-IT" sz="5100" dirty="0" smtClean="0">
                <a:cs typeface="Arial" charset="0"/>
              </a:rPr>
              <a:t>atica </a:t>
            </a:r>
            <a:r>
              <a:rPr lang="en-GB" altLang="it-IT" sz="5100" dirty="0">
                <a:cs typeface="Arial" charset="0"/>
              </a:rPr>
              <a:t>e senso di </a:t>
            </a:r>
            <a:r>
              <a:rPr lang="en-GB" altLang="it-IT" sz="5100" dirty="0" smtClean="0">
                <a:cs typeface="Arial" charset="0"/>
              </a:rPr>
              <a:t>stanchezza </a:t>
            </a:r>
          </a:p>
          <a:p>
            <a:r>
              <a:rPr lang="en-GB" altLang="it-IT" sz="5100" dirty="0" smtClean="0">
                <a:cs typeface="Arial" charset="0"/>
              </a:rPr>
              <a:t>frequenti </a:t>
            </a:r>
            <a:r>
              <a:rPr lang="en-GB" altLang="it-IT" sz="5100" dirty="0">
                <a:cs typeface="Arial" charset="0"/>
              </a:rPr>
              <a:t>mal di </a:t>
            </a:r>
            <a:r>
              <a:rPr lang="en-GB" altLang="it-IT" sz="5100" dirty="0" smtClean="0">
                <a:cs typeface="Arial" charset="0"/>
              </a:rPr>
              <a:t>testa</a:t>
            </a:r>
          </a:p>
          <a:p>
            <a:r>
              <a:rPr lang="en-GB" altLang="it-IT" sz="5100" dirty="0" smtClean="0">
                <a:cs typeface="Arial" charset="0"/>
              </a:rPr>
              <a:t>disturbi gastrointestinali</a:t>
            </a:r>
          </a:p>
          <a:p>
            <a:r>
              <a:rPr lang="en-GB" altLang="it-IT" sz="5100" dirty="0" smtClean="0">
                <a:cs typeface="Arial" charset="0"/>
              </a:rPr>
              <a:t>insonnia </a:t>
            </a:r>
            <a:r>
              <a:rPr lang="en-GB" altLang="it-IT" sz="5100" dirty="0">
                <a:cs typeface="Arial" charset="0"/>
              </a:rPr>
              <a:t>e uso di farmaci</a:t>
            </a:r>
            <a:r>
              <a:rPr lang="en-GB" altLang="it-IT" sz="4500" dirty="0" smtClean="0">
                <a:cs typeface="Arial" charset="0"/>
              </a:rPr>
              <a:t>.</a:t>
            </a:r>
          </a:p>
          <a:p>
            <a:pPr marL="0" indent="0">
              <a:buNone/>
            </a:pPr>
            <a:endParaRPr lang="en-GB" sz="4000" dirty="0" smtClean="0">
              <a:solidFill>
                <a:srgbClr val="FF0000"/>
              </a:solidFill>
              <a:cs typeface="Arial" charset="0"/>
            </a:endParaRPr>
          </a:p>
          <a:p>
            <a:pPr marL="0" indent="0">
              <a:buNone/>
            </a:pPr>
            <a:r>
              <a:rPr lang="en-GB" sz="5100" dirty="0" smtClean="0">
                <a:solidFill>
                  <a:srgbClr val="FF0000"/>
                </a:solidFill>
                <a:cs typeface="Arial" charset="0"/>
              </a:rPr>
              <a:t>Sintomi psicologici:</a:t>
            </a:r>
          </a:p>
          <a:p>
            <a:r>
              <a:rPr lang="en-GB" altLang="it-IT" sz="5100" dirty="0" smtClean="0">
                <a:cs typeface="Arial" charset="0"/>
              </a:rPr>
              <a:t>senso </a:t>
            </a:r>
            <a:r>
              <a:rPr lang="en-GB" altLang="it-IT" sz="5100" dirty="0">
                <a:cs typeface="Arial" charset="0"/>
              </a:rPr>
              <a:t>di colpa, </a:t>
            </a:r>
            <a:endParaRPr lang="en-GB" altLang="it-IT" sz="5100" dirty="0" smtClean="0">
              <a:cs typeface="Arial" charset="0"/>
            </a:endParaRPr>
          </a:p>
          <a:p>
            <a:r>
              <a:rPr lang="en-GB" altLang="it-IT" sz="5100" dirty="0" smtClean="0">
                <a:cs typeface="Arial" charset="0"/>
              </a:rPr>
              <a:t>negativismo e </a:t>
            </a:r>
            <a:r>
              <a:rPr lang="en-GB" altLang="it-IT" sz="5100" dirty="0">
                <a:cs typeface="Arial" charset="0"/>
              </a:rPr>
              <a:t>sensazioni di </a:t>
            </a:r>
            <a:r>
              <a:rPr lang="en-GB" altLang="it-IT" sz="5100" dirty="0" smtClean="0">
                <a:cs typeface="Arial" charset="0"/>
              </a:rPr>
              <a:t>fallimento ed immobilismo </a:t>
            </a:r>
          </a:p>
          <a:p>
            <a:r>
              <a:rPr lang="en-GB" altLang="it-IT" sz="5100" dirty="0" smtClean="0">
                <a:cs typeface="Arial" charset="0"/>
              </a:rPr>
              <a:t>alterazioni </a:t>
            </a:r>
            <a:r>
              <a:rPr lang="en-GB" altLang="it-IT" sz="5100" dirty="0">
                <a:cs typeface="Arial" charset="0"/>
              </a:rPr>
              <a:t>dell’umore, irritabilità, </a:t>
            </a:r>
            <a:endParaRPr lang="en-GB" altLang="it-IT" sz="5100" dirty="0" smtClean="0">
              <a:cs typeface="Arial" charset="0"/>
            </a:endParaRPr>
          </a:p>
          <a:p>
            <a:r>
              <a:rPr lang="en-GB" altLang="it-IT" sz="5100" dirty="0" smtClean="0">
                <a:cs typeface="Arial" charset="0"/>
              </a:rPr>
              <a:t>scarsa </a:t>
            </a:r>
            <a:r>
              <a:rPr lang="en-GB" altLang="it-IT" sz="5100" dirty="0">
                <a:cs typeface="Arial" charset="0"/>
              </a:rPr>
              <a:t>fiducia in sé</a:t>
            </a:r>
            <a:r>
              <a:rPr lang="en-GB" altLang="it-IT" sz="5100" dirty="0" smtClean="0">
                <a:cs typeface="Arial" charset="0"/>
              </a:rPr>
              <a:t>,</a:t>
            </a:r>
          </a:p>
          <a:p>
            <a:r>
              <a:rPr lang="en-GB" altLang="it-IT" sz="5100" dirty="0">
                <a:cs typeface="Arial" charset="0"/>
              </a:rPr>
              <a:t>s</a:t>
            </a:r>
            <a:r>
              <a:rPr lang="en-GB" altLang="it-IT" sz="5100" dirty="0" smtClean="0">
                <a:cs typeface="Arial" charset="0"/>
              </a:rPr>
              <a:t>carse empatia </a:t>
            </a:r>
            <a:r>
              <a:rPr lang="en-GB" altLang="it-IT" sz="5100" dirty="0">
                <a:cs typeface="Arial" charset="0"/>
              </a:rPr>
              <a:t>e capacità d’ascolto</a:t>
            </a:r>
            <a:r>
              <a:rPr lang="en-GB" altLang="it-IT" sz="5100" dirty="0" smtClean="0">
                <a:cs typeface="Arial" charset="0"/>
              </a:rPr>
              <a:t>.</a:t>
            </a:r>
            <a:endParaRPr lang="it-IT" sz="5100" dirty="0"/>
          </a:p>
          <a:p>
            <a:pPr marL="0" indent="0">
              <a:buNone/>
            </a:pPr>
            <a:endParaRPr lang="it-IT" sz="2800" dirty="0">
              <a:solidFill>
                <a:srgbClr val="FF0000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82391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Alcune reazioni comportamentali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886003"/>
          </a:xfrm>
        </p:spPr>
        <p:txBody>
          <a:bodyPr>
            <a:normAutofit/>
          </a:bodyPr>
          <a:lstStyle/>
          <a:p>
            <a:pPr algn="just"/>
            <a:r>
              <a:rPr lang="en-GB" altLang="it-IT" sz="2800" dirty="0">
                <a:cs typeface="Arial" charset="0"/>
              </a:rPr>
              <a:t>R</a:t>
            </a:r>
            <a:r>
              <a:rPr lang="en-GB" altLang="it-IT" sz="2800" dirty="0" smtClean="0">
                <a:cs typeface="Arial" charset="0"/>
              </a:rPr>
              <a:t>esistenza </a:t>
            </a:r>
            <a:r>
              <a:rPr lang="en-GB" altLang="it-IT" sz="2800" dirty="0">
                <a:cs typeface="Arial" charset="0"/>
              </a:rPr>
              <a:t>ad andare al </a:t>
            </a:r>
            <a:r>
              <a:rPr lang="en-GB" altLang="it-IT" sz="2800" dirty="0" smtClean="0">
                <a:cs typeface="Arial" charset="0"/>
              </a:rPr>
              <a:t>lavoro</a:t>
            </a:r>
          </a:p>
          <a:p>
            <a:pPr algn="just"/>
            <a:r>
              <a:rPr lang="en-GB" altLang="it-IT" sz="2800" dirty="0">
                <a:cs typeface="Arial" charset="0"/>
              </a:rPr>
              <a:t>r</a:t>
            </a:r>
            <a:r>
              <a:rPr lang="en-GB" altLang="it-IT" sz="2800" dirty="0" smtClean="0">
                <a:cs typeface="Arial" charset="0"/>
              </a:rPr>
              <a:t>itardi ed  assenteismo</a:t>
            </a:r>
          </a:p>
          <a:p>
            <a:pPr algn="just"/>
            <a:r>
              <a:rPr lang="en-GB" altLang="it-IT" sz="2800" dirty="0" smtClean="0">
                <a:cs typeface="Arial" charset="0"/>
              </a:rPr>
              <a:t>tendenza </a:t>
            </a:r>
            <a:r>
              <a:rPr lang="en-GB" altLang="it-IT" sz="2800" dirty="0">
                <a:cs typeface="Arial" charset="0"/>
              </a:rPr>
              <a:t>ad evitare o rimandare i contatti con </a:t>
            </a:r>
            <a:r>
              <a:rPr lang="en-GB" altLang="it-IT" sz="2800" dirty="0" smtClean="0">
                <a:cs typeface="Arial" charset="0"/>
              </a:rPr>
              <a:t>I pazienti</a:t>
            </a:r>
          </a:p>
          <a:p>
            <a:r>
              <a:rPr lang="en-GB" altLang="it-IT" sz="2800" dirty="0" smtClean="0">
                <a:cs typeface="Arial" charset="0"/>
              </a:rPr>
              <a:t>ricorso a procedure standardizzate.</a:t>
            </a:r>
            <a:r>
              <a:rPr lang="en-GB" altLang="it-IT" sz="2800" dirty="0">
                <a:cs typeface="Arial" charset="0"/>
              </a:rPr>
              <a:t/>
            </a:r>
            <a:br>
              <a:rPr lang="en-GB" altLang="it-IT" sz="2800" dirty="0">
                <a:cs typeface="Arial" charset="0"/>
              </a:rPr>
            </a:br>
            <a:endParaRPr lang="it-IT" sz="2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5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78806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Possibili cambiamenti  di atteggiamento con i pazienti e con i colleghi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altLang="it-IT" sz="2800" dirty="0" smtClean="0">
                <a:cs typeface="Arial" charset="0"/>
              </a:rPr>
              <a:t>Chiusura difensiva rispetto alle relazioni</a:t>
            </a:r>
          </a:p>
          <a:p>
            <a:pPr algn="just"/>
            <a:r>
              <a:rPr lang="en-GB" altLang="it-IT" sz="2800" dirty="0" smtClean="0">
                <a:cs typeface="Arial" charset="0"/>
              </a:rPr>
              <a:t>perdita </a:t>
            </a:r>
            <a:r>
              <a:rPr lang="en-GB" altLang="it-IT" sz="2800" dirty="0">
                <a:cs typeface="Arial" charset="0"/>
              </a:rPr>
              <a:t>di disponibilità all’ascolto, </a:t>
            </a:r>
            <a:endParaRPr lang="en-GB" altLang="it-IT" sz="2800" dirty="0" smtClean="0">
              <a:cs typeface="Arial" charset="0"/>
            </a:endParaRPr>
          </a:p>
          <a:p>
            <a:pPr algn="just"/>
            <a:r>
              <a:rPr lang="en-GB" altLang="it-IT" sz="2800" dirty="0" smtClean="0">
                <a:cs typeface="Arial" charset="0"/>
              </a:rPr>
              <a:t>distacco  emotivo, indifferenza</a:t>
            </a:r>
            <a:r>
              <a:rPr lang="en-GB" altLang="it-IT" sz="2800" dirty="0">
                <a:cs typeface="Arial" charset="0"/>
              </a:rPr>
              <a:t>, colpevolizzazione; </a:t>
            </a:r>
            <a:endParaRPr lang="en-GB" altLang="it-IT" sz="2800" dirty="0" smtClean="0">
              <a:cs typeface="Arial" charset="0"/>
            </a:endParaRPr>
          </a:p>
          <a:p>
            <a:pPr algn="just"/>
            <a:r>
              <a:rPr lang="en-GB" altLang="it-IT" sz="2800" dirty="0" smtClean="0">
                <a:cs typeface="Arial" charset="0"/>
              </a:rPr>
              <a:t>utilizzo </a:t>
            </a:r>
            <a:r>
              <a:rPr lang="en-GB" altLang="it-IT" sz="2800" dirty="0">
                <a:cs typeface="Arial" charset="0"/>
              </a:rPr>
              <a:t>di misure </a:t>
            </a:r>
            <a:r>
              <a:rPr lang="en-GB" altLang="it-IT" sz="2800" dirty="0" smtClean="0">
                <a:cs typeface="Arial" charset="0"/>
              </a:rPr>
              <a:t>di </a:t>
            </a:r>
            <a:r>
              <a:rPr lang="en-GB" altLang="it-IT" sz="2800" dirty="0">
                <a:cs typeface="Arial" charset="0"/>
              </a:rPr>
              <a:t>controllo </a:t>
            </a:r>
            <a:r>
              <a:rPr lang="en-GB" altLang="it-IT" sz="2800" dirty="0" smtClean="0">
                <a:cs typeface="Arial" charset="0"/>
              </a:rPr>
              <a:t>del comportamento: uso </a:t>
            </a:r>
            <a:r>
              <a:rPr lang="en-GB" altLang="it-IT" sz="2800" dirty="0">
                <a:cs typeface="Arial" charset="0"/>
              </a:rPr>
              <a:t>di tranquillanti; </a:t>
            </a:r>
            <a:endParaRPr lang="en-GB" altLang="it-IT" sz="2800" dirty="0" smtClean="0">
              <a:cs typeface="Arial" charset="0"/>
            </a:endParaRPr>
          </a:p>
          <a:p>
            <a:pPr algn="just"/>
            <a:r>
              <a:rPr lang="en-GB" altLang="it-IT" sz="2800" dirty="0" smtClean="0">
                <a:cs typeface="Arial" charset="0"/>
              </a:rPr>
              <a:t>atteggiamenti sospettosi o persecutori; </a:t>
            </a:r>
          </a:p>
          <a:p>
            <a:pPr algn="just"/>
            <a:r>
              <a:rPr lang="en-GB" altLang="it-IT" sz="2800" dirty="0" smtClean="0">
                <a:cs typeface="Arial" charset="0"/>
              </a:rPr>
              <a:t>anche </a:t>
            </a:r>
            <a:r>
              <a:rPr lang="en-GB" altLang="it-IT" sz="2800" dirty="0">
                <a:cs typeface="Arial" charset="0"/>
              </a:rPr>
              <a:t>con i colleghi si sviluppano atteggiamenti di evitamento </a:t>
            </a:r>
            <a:r>
              <a:rPr lang="en-GB" altLang="it-IT" sz="2800" dirty="0" smtClean="0">
                <a:cs typeface="Arial" charset="0"/>
              </a:rPr>
              <a:t>dei contatti </a:t>
            </a:r>
            <a:r>
              <a:rPr lang="en-GB" altLang="it-IT" sz="2800" dirty="0">
                <a:cs typeface="Arial" charset="0"/>
              </a:rPr>
              <a:t>e di risentimento.</a:t>
            </a:r>
            <a:br>
              <a:rPr lang="en-GB" altLang="it-IT" sz="2800" dirty="0">
                <a:cs typeface="Arial" charset="0"/>
              </a:rPr>
            </a:br>
            <a:endParaRPr lang="it-IT" sz="2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6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9421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dirty="0" smtClean="0"/>
              <a:t>Il Maslach Burnout Inventory (MBI)</a:t>
            </a:r>
          </a:p>
        </p:txBody>
      </p:sp>
      <p:sp>
        <p:nvSpPr>
          <p:cNvPr id="64515" name="Segnaposto contenuto 6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4857403"/>
          </a:xfrm>
        </p:spPr>
        <p:txBody>
          <a:bodyPr/>
          <a:lstStyle/>
          <a:p>
            <a:pPr eaLnBrk="1" hangingPunct="1"/>
            <a:r>
              <a:rPr lang="it-IT" altLang="it-IT" dirty="0" smtClean="0"/>
              <a:t>Indaga sulla presenza di sintomi del </a:t>
            </a:r>
            <a:r>
              <a:rPr lang="it-IT" altLang="it-IT" dirty="0" err="1" smtClean="0"/>
              <a:t>burnout</a:t>
            </a:r>
            <a:r>
              <a:rPr lang="it-IT" altLang="it-IT" dirty="0" smtClean="0"/>
              <a:t> come percepiti dal soggetto</a:t>
            </a:r>
          </a:p>
          <a:p>
            <a:pPr eaLnBrk="1" hangingPunct="1"/>
            <a:r>
              <a:rPr lang="it-IT" altLang="it-IT" dirty="0" smtClean="0"/>
              <a:t>22 item</a:t>
            </a:r>
          </a:p>
          <a:p>
            <a:pPr eaLnBrk="1" hangingPunct="1"/>
            <a:r>
              <a:rPr lang="it-IT" altLang="it-IT" dirty="0" smtClean="0"/>
              <a:t>Scala di risposta (Quanto spesso)</a:t>
            </a:r>
          </a:p>
          <a:p>
            <a:pPr lvl="1" eaLnBrk="1" hangingPunct="1"/>
            <a:r>
              <a:rPr lang="it-IT" altLang="it-IT" dirty="0" smtClean="0"/>
              <a:t>(0) Mai</a:t>
            </a:r>
          </a:p>
          <a:p>
            <a:pPr lvl="1" eaLnBrk="1" hangingPunct="1"/>
            <a:r>
              <a:rPr lang="it-IT" altLang="it-IT" dirty="0" smtClean="0"/>
              <a:t>(1) Qualche volta all’anno</a:t>
            </a:r>
          </a:p>
          <a:p>
            <a:pPr lvl="1" eaLnBrk="1" hangingPunct="1"/>
            <a:r>
              <a:rPr lang="it-IT" altLang="it-IT" dirty="0" smtClean="0"/>
              <a:t>(2) Una volta al mese o meno</a:t>
            </a:r>
          </a:p>
          <a:p>
            <a:pPr lvl="1" eaLnBrk="1" hangingPunct="1"/>
            <a:r>
              <a:rPr lang="it-IT" altLang="it-IT" dirty="0" smtClean="0"/>
              <a:t>(3) Qualche volta al mese</a:t>
            </a:r>
          </a:p>
          <a:p>
            <a:pPr lvl="1" eaLnBrk="1" hangingPunct="1"/>
            <a:r>
              <a:rPr lang="it-IT" altLang="it-IT" dirty="0" smtClean="0"/>
              <a:t>(4) Una volta alla settimana</a:t>
            </a:r>
          </a:p>
          <a:p>
            <a:pPr lvl="1" eaLnBrk="1" hangingPunct="1"/>
            <a:r>
              <a:rPr lang="it-IT" altLang="it-IT" dirty="0" smtClean="0"/>
              <a:t>(5) Qualche volta alla settimana</a:t>
            </a:r>
          </a:p>
          <a:p>
            <a:pPr lvl="1" eaLnBrk="1" hangingPunct="1"/>
            <a:r>
              <a:rPr lang="it-IT" altLang="it-IT" dirty="0" smtClean="0"/>
              <a:t>(6) Ogni giorno</a:t>
            </a:r>
          </a:p>
          <a:p>
            <a:pPr eaLnBrk="1" hangingPunct="1"/>
            <a:r>
              <a:rPr lang="it-IT" altLang="it-IT" dirty="0" smtClean="0"/>
              <a:t>Tre fattori</a:t>
            </a: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41342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olo 1"/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1143000"/>
          </a:xfrm>
        </p:spPr>
        <p:txBody>
          <a:bodyPr/>
          <a:lstStyle/>
          <a:p>
            <a:pPr algn="ctr"/>
            <a:r>
              <a:rPr lang="it-IT" altLang="it-IT" sz="4800" dirty="0" smtClean="0"/>
              <a:t>Il Maslach Burnout Inventory (MBI)</a:t>
            </a:r>
          </a:p>
        </p:txBody>
      </p:sp>
      <p:sp>
        <p:nvSpPr>
          <p:cNvPr id="68611" name="Segnaposto contenuto 2"/>
          <p:cNvSpPr>
            <a:spLocks noGrp="1"/>
          </p:cNvSpPr>
          <p:nvPr>
            <p:ph idx="1"/>
          </p:nvPr>
        </p:nvSpPr>
        <p:spPr>
          <a:xfrm>
            <a:off x="457200" y="1643063"/>
            <a:ext cx="822960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it-IT" altLang="it-IT" dirty="0" smtClean="0"/>
              <a:t>Categorizzazione del punteggio</a:t>
            </a:r>
          </a:p>
          <a:p>
            <a:endParaRPr lang="it-IT" altLang="it-IT" dirty="0" smtClean="0"/>
          </a:p>
          <a:p>
            <a:r>
              <a:rPr lang="it-IT" altLang="it-IT" dirty="0" smtClean="0"/>
              <a:t>Esaurimento Emotivo</a:t>
            </a:r>
          </a:p>
          <a:p>
            <a:pPr lvl="1"/>
            <a:r>
              <a:rPr lang="it-IT" altLang="it-IT" dirty="0" smtClean="0"/>
              <a:t>Basso 0-13; Medio 14-22; Alto ; 23 o più</a:t>
            </a:r>
          </a:p>
          <a:p>
            <a:endParaRPr lang="it-IT" altLang="it-IT" dirty="0" smtClean="0"/>
          </a:p>
          <a:p>
            <a:r>
              <a:rPr lang="it-IT" altLang="it-IT" dirty="0" smtClean="0"/>
              <a:t>Realizzazione personale</a:t>
            </a:r>
          </a:p>
          <a:p>
            <a:pPr lvl="1"/>
            <a:r>
              <a:rPr lang="it-IT" altLang="it-IT" dirty="0" smtClean="0"/>
              <a:t>Basso 39 o più; Medio 32-38; Alto 0-31</a:t>
            </a:r>
          </a:p>
          <a:p>
            <a:endParaRPr lang="it-IT" altLang="it-IT" dirty="0" smtClean="0"/>
          </a:p>
          <a:p>
            <a:r>
              <a:rPr lang="it-IT" altLang="it-IT" dirty="0" smtClean="0"/>
              <a:t>Depersonalizzazione</a:t>
            </a:r>
          </a:p>
          <a:p>
            <a:pPr lvl="1"/>
            <a:r>
              <a:rPr lang="it-IT" altLang="it-IT" dirty="0" smtClean="0"/>
              <a:t>Basso 0-2; Medio 3-5; Alto 6 o più</a:t>
            </a:r>
          </a:p>
          <a:p>
            <a:endParaRPr lang="it-IT" altLang="it-IT" dirty="0" smtClean="0"/>
          </a:p>
          <a:p>
            <a:endParaRPr lang="it-IT" altLang="it-IT" dirty="0" smtClean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62537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52838"/>
            <a:ext cx="8222400" cy="1178044"/>
          </a:xfrm>
          <a:ln/>
        </p:spPr>
        <p:txBody>
          <a:bodyPr/>
          <a:lstStyle/>
          <a:p>
            <a:pPr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GB" altLang="it-IT" dirty="0"/>
              <a:t>Esaurimento emotivo</a:t>
            </a:r>
            <a:endParaRPr lang="en-GB" altLang="it-IT" dirty="0">
              <a:latin typeface="Arial" charset="0"/>
            </a:endParaRP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2720" y="1723862"/>
            <a:ext cx="8817120" cy="4817305"/>
          </a:xfrm>
          <a:ln/>
        </p:spPr>
        <p:txBody>
          <a:bodyPr>
            <a:normAutofit/>
          </a:bodyPr>
          <a:lstStyle/>
          <a:p>
            <a:pPr algn="just">
              <a:buSzPct val="43000"/>
              <a:tabLst>
                <a:tab pos="404646" algn="l"/>
                <a:tab pos="812172" algn="l"/>
                <a:tab pos="1219698" algn="l"/>
                <a:tab pos="1627224" algn="l"/>
                <a:tab pos="2034750" algn="l"/>
                <a:tab pos="2442276" algn="l"/>
                <a:tab pos="2849803" algn="l"/>
                <a:tab pos="3257328" algn="l"/>
                <a:tab pos="3664855" algn="l"/>
                <a:tab pos="4072380" algn="l"/>
                <a:tab pos="4479907" algn="l"/>
                <a:tab pos="4887432" algn="l"/>
                <a:tab pos="5294959" algn="l"/>
                <a:tab pos="5702484" algn="l"/>
                <a:tab pos="6110011" algn="l"/>
                <a:tab pos="6517536" algn="l"/>
                <a:tab pos="6925063" algn="l"/>
                <a:tab pos="7332588" algn="l"/>
                <a:tab pos="7740115" algn="l"/>
                <a:tab pos="8147640" algn="l"/>
                <a:tab pos="8536446" algn="l"/>
              </a:tabLst>
            </a:pPr>
            <a:r>
              <a:rPr lang="en-GB" altLang="it-IT" sz="3200" dirty="0" smtClean="0"/>
              <a:t>La persona si sente svuotata emotivamente. </a:t>
            </a:r>
            <a:r>
              <a:rPr lang="en-GB" altLang="it-IT" sz="3200" dirty="0"/>
              <a:t>Prevalgono stanchezza, fatica, sintomi psicosomatici. Può presentarsi in concomitanza di sindromi ansiose o </a:t>
            </a:r>
            <a:r>
              <a:rPr lang="en-GB" altLang="it-IT" sz="3200" dirty="0" smtClean="0"/>
              <a:t>depressive.</a:t>
            </a:r>
            <a:endParaRPr lang="en-GB" altLang="it-IT" sz="3200" dirty="0"/>
          </a:p>
          <a:p>
            <a:pPr marL="0" indent="0" algn="just">
              <a:buSzPct val="43000"/>
              <a:buNone/>
              <a:tabLst>
                <a:tab pos="404646" algn="l"/>
                <a:tab pos="812172" algn="l"/>
                <a:tab pos="1219698" algn="l"/>
                <a:tab pos="1627224" algn="l"/>
                <a:tab pos="2034750" algn="l"/>
                <a:tab pos="2442276" algn="l"/>
                <a:tab pos="2849803" algn="l"/>
                <a:tab pos="3257328" algn="l"/>
                <a:tab pos="3664855" algn="l"/>
                <a:tab pos="4072380" algn="l"/>
                <a:tab pos="4479907" algn="l"/>
                <a:tab pos="4887432" algn="l"/>
                <a:tab pos="5294959" algn="l"/>
                <a:tab pos="5702484" algn="l"/>
                <a:tab pos="6110011" algn="l"/>
                <a:tab pos="6517536" algn="l"/>
                <a:tab pos="6925063" algn="l"/>
                <a:tab pos="7332588" algn="l"/>
                <a:tab pos="7740115" algn="l"/>
                <a:tab pos="8147640" algn="l"/>
                <a:tab pos="8536446" algn="l"/>
              </a:tabLst>
            </a:pPr>
            <a:endParaRPr lang="en-GB" altLang="it-IT" sz="3200" dirty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Stress e burnout: la possibile tossicità della relazione di cura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7A2AA-E198-4237-9A72-24F1B08275C4}" type="slidenum">
              <a:rPr lang="it-IT" smtClean="0"/>
              <a:pPr/>
              <a:t>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9586049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xel">
      <a:majorFont>
        <a:latin typeface="Corbel"/>
        <a:ea typeface=""/>
        <a:cs typeface=""/>
        <a:font script="Jpan" typeface="メイリオ"/>
      </a:majorFont>
      <a:minorFont>
        <a:latin typeface="Corbel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2188</Words>
  <Application>Microsoft Office PowerPoint</Application>
  <PresentationFormat>Presentazione su schermo (4:3)</PresentationFormat>
  <Paragraphs>299</Paragraphs>
  <Slides>34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34</vt:i4>
      </vt:variant>
    </vt:vector>
  </HeadingPairs>
  <TitlesOfParts>
    <vt:vector size="35" baseType="lpstr">
      <vt:lpstr>Tema di Office</vt:lpstr>
      <vt:lpstr>Stress e burnout:  la possibile tossicità della relazione di cura</vt:lpstr>
      <vt:lpstr>Il burnout</vt:lpstr>
      <vt:lpstr>Il burnout è quindi la  manifestazione di un continuum adattativo in cui si  passa da una condizione di  adattamento produttivo (eustress) ad una condizione di disadattamento (distress)‏</vt:lpstr>
      <vt:lpstr>Sintomi fisici e sintomi psicologici</vt:lpstr>
      <vt:lpstr>Alcune reazioni comportamentali </vt:lpstr>
      <vt:lpstr>Possibili cambiamenti  di atteggiamento con i pazienti e con i colleghi</vt:lpstr>
      <vt:lpstr>Il Maslach Burnout Inventory (MBI)</vt:lpstr>
      <vt:lpstr>Il Maslach Burnout Inventory (MBI)</vt:lpstr>
      <vt:lpstr>Esaurimento emotivo</vt:lpstr>
      <vt:lpstr>Fattore 1: Esaurimento Emotivo</vt:lpstr>
      <vt:lpstr>La depersonalizzazione </vt:lpstr>
      <vt:lpstr>Fattore 2: Depersonalizzazione</vt:lpstr>
      <vt:lpstr>Bassa realizzazione professionale</vt:lpstr>
      <vt:lpstr>Fattore 3: Realizzazione personale</vt:lpstr>
      <vt:lpstr>Burnout: un crocevia tra fattori individuali e fattori organizzativi</vt:lpstr>
      <vt:lpstr>Altri fattori del burnout</vt:lpstr>
      <vt:lpstr>Le 6 aree critiche:</vt:lpstr>
      <vt:lpstr>Le 6 aree critiche:</vt:lpstr>
      <vt:lpstr> Alcune caratteristiche individuali che tolgono risorse “ gli Imperativi interiori” (1)</vt:lpstr>
      <vt:lpstr> Alcune caratteristiche individuali che tolgono risorse “ gli Imperativi interiori” (2)</vt:lpstr>
      <vt:lpstr>Due modi di vedere il mondo:  RE-attivo PRO-attivo</vt:lpstr>
      <vt:lpstr>Diapositiva 22</vt:lpstr>
      <vt:lpstr>Attitudine reattiva                 Attitudine proattiva</vt:lpstr>
      <vt:lpstr>Fattori protettivi o di resilienza</vt:lpstr>
      <vt:lpstr>Diapositiva 25</vt:lpstr>
      <vt:lpstr>Diapositiva 26</vt:lpstr>
      <vt:lpstr>Gli elementi della mindfullness</vt:lpstr>
      <vt:lpstr>Non reattività all’esperienza interna</vt:lpstr>
      <vt:lpstr>Osservare/notare/occuparsi di sensazioni, pensieri, sentimenti</vt:lpstr>
      <vt:lpstr>Agire con consapevolezza e non con il pilota automatico, con concentrazione non distrazione</vt:lpstr>
      <vt:lpstr>Atteggiamento non giudicante rispetto all’esperienza</vt:lpstr>
      <vt:lpstr>Descrivere/etichettare con le parole</vt:lpstr>
      <vt:lpstr>Diapositiva 33</vt:lpstr>
      <vt:lpstr>GRAZIE PER IL VOSTRO ASCOLTO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PLANNING</dc:creator>
  <cp:lastModifiedBy>formazione</cp:lastModifiedBy>
  <cp:revision>95</cp:revision>
  <dcterms:created xsi:type="dcterms:W3CDTF">2013-06-28T17:42:34Z</dcterms:created>
  <dcterms:modified xsi:type="dcterms:W3CDTF">2020-01-30T15:25:09Z</dcterms:modified>
</cp:coreProperties>
</file>