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24"/>
  </p:notesMasterIdLst>
  <p:sldIdLst>
    <p:sldId id="285" r:id="rId2"/>
    <p:sldId id="258" r:id="rId3"/>
    <p:sldId id="264" r:id="rId4"/>
    <p:sldId id="289" r:id="rId5"/>
    <p:sldId id="265" r:id="rId6"/>
    <p:sldId id="288" r:id="rId7"/>
    <p:sldId id="259" r:id="rId8"/>
    <p:sldId id="266" r:id="rId9"/>
    <p:sldId id="268" r:id="rId10"/>
    <p:sldId id="261" r:id="rId11"/>
    <p:sldId id="286" r:id="rId12"/>
    <p:sldId id="281" r:id="rId13"/>
    <p:sldId id="284" r:id="rId14"/>
    <p:sldId id="274" r:id="rId15"/>
    <p:sldId id="287" r:id="rId16"/>
    <p:sldId id="271" r:id="rId17"/>
    <p:sldId id="282" r:id="rId18"/>
    <p:sldId id="275" r:id="rId19"/>
    <p:sldId id="276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8" autoAdjust="0"/>
    <p:restoredTop sz="94943" autoAdjust="0"/>
  </p:normalViewPr>
  <p:slideViewPr>
    <p:cSldViewPr snapToGrid="0" snapToObjects="1">
      <p:cViewPr varScale="1">
        <p:scale>
          <a:sx n="81" d="100"/>
          <a:sy n="81" d="100"/>
        </p:scale>
        <p:origin x="-225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281E2-D644-4CB1-B0D4-6D3A2BA5E824}" type="datetimeFigureOut">
              <a:rPr lang="it-IT" smtClean="0"/>
              <a:pPr/>
              <a:t>24/05/18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5B223-9F3C-4293-B216-5CF4F9146EED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546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ea typeface="ＭＳ Ｐゴシック" pitchFamily="34" charset="-128"/>
            </a:endParaRPr>
          </a:p>
        </p:txBody>
      </p:sp>
      <p:sp>
        <p:nvSpPr>
          <p:cNvPr id="4710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1DC217-52AF-4FF9-8FA9-1EC8454EEBCE}" type="slidenum">
              <a:rPr lang="it-IT" altLang="it-IT">
                <a:solidFill>
                  <a:srgbClr val="000000"/>
                </a:solidFill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it-IT" altLang="it-IT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4851-99BB-4F47-839C-D11B06C6FE4A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A90DB-DD60-4F08-9478-134548265F8E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Trascinare l'immagine su un segnaposto o fare clic sull'icona per aggiungerla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C11F8-C05F-4345-9653-126AD23A095F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E9F98-6AA9-4273-BA6E-E73ACAAA9D46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77A6C-2997-47E1-BE5A-94E0FE6EC10B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9B813-F6C4-448B-AF79-812669B9DEB3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4C711-44C9-4542-BB39-B464F47A1F5D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D9656-F698-46F5-A289-3C1A49EEB32F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15BF5-FF96-48E3-A621-FEB6DE5ECFFA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16A90-6863-423C-A80B-39C3E92988EC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titolo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Trascinare l'immagine su un segnaposto o fare clic sull'icona per aggiungerla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837D1-2E5C-4D46-94C5-452C09AB3D78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10410-60A2-4BA9-8ABA-7175CDD2925F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FE33A-32C8-4351-990E-D552902F73AC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C88B0-76E3-4C89-A9A6-83CE7FC9F9A7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87AAB-2EF2-4355-A3C6-722488D73FF4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77DE8-0CE6-4E72-9344-2852E5EE2E10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DC939-97DD-4EA6-97F1-144E243A6878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35FD6-5FE0-4075-8170-B007FAFE511C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415B1-8FA7-4270-ADB8-493D55822C8A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8F4DE-5535-4452-9AFE-E64B68B866B0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5E799-0C28-4C11-A3AB-6F38419A32D2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AB94E-155B-4FD0-B314-DA0751BD76A3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1F22D-4E1C-46D3-91F2-1BFB0E8D62BD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73DB6-9A38-4E04-9DA3-081A0A8C9B77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689A62FE-EE39-4664-87F9-87642095ED75}" type="datetimeFigureOut">
              <a:rPr lang="en-US"/>
              <a:pPr>
                <a:defRPr/>
              </a:pPr>
              <a:t>24/05/18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B5F71D1B-DE23-4CB2-BBB3-F5956516A55B}" type="slidenum">
              <a:rPr lang="en-US"/>
              <a:pPr>
                <a:defRPr/>
              </a:pPr>
              <a:t>‹n.›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6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18" charset="2"/>
        <a:buChar char=""/>
        <a:defRPr sz="2400" kern="1200">
          <a:solidFill>
            <a:srgbClr val="595959"/>
          </a:solidFill>
          <a:latin typeface="+mn-lt"/>
          <a:ea typeface="+mn-ea"/>
          <a:cs typeface="+mn-cs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18" charset="2"/>
        <a:buChar char=""/>
        <a:defRPr sz="2200" kern="1200">
          <a:solidFill>
            <a:srgbClr val="595959"/>
          </a:solidFill>
          <a:latin typeface="+mn-lt"/>
          <a:ea typeface="+mn-ea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18" charset="2"/>
        <a:buChar char=""/>
        <a:defRPr sz="2000" kern="1200">
          <a:solidFill>
            <a:srgbClr val="595959"/>
          </a:solidFill>
          <a:latin typeface="+mn-lt"/>
          <a:ea typeface="+mn-ea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18" charset="2"/>
        <a:buChar char=""/>
        <a:defRPr kern="1200">
          <a:solidFill>
            <a:srgbClr val="595959"/>
          </a:solidFill>
          <a:latin typeface="+mn-lt"/>
          <a:ea typeface="+mn-ea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18" charset="2"/>
        <a:buChar char=""/>
        <a:defRPr kern="1200">
          <a:solidFill>
            <a:srgbClr val="595959"/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3.png"/><Relationship Id="rId3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9275" y="1207698"/>
            <a:ext cx="8042275" cy="1492370"/>
          </a:xfrm>
        </p:spPr>
        <p:txBody>
          <a:bodyPr/>
          <a:lstStyle/>
          <a:p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RUOLO DEL DSMD NEL TRATTAMENTO </a:t>
            </a:r>
            <a:b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 PAZIENTE ADULTO CON ADHD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9275" y="3562708"/>
            <a:ext cx="8042275" cy="2674189"/>
          </a:xfrm>
        </p:spPr>
        <p:txBody>
          <a:bodyPr/>
          <a:lstStyle/>
          <a:p>
            <a:pPr marL="0" algn="ctr">
              <a:spcBef>
                <a:spcPts val="0"/>
              </a:spcBef>
              <a:buNone/>
            </a:pPr>
            <a:endParaRPr lang="it-IT" dirty="0" smtClean="0"/>
          </a:p>
          <a:p>
            <a:pPr marL="0" algn="ctr">
              <a:spcBef>
                <a:spcPts val="0"/>
              </a:spcBef>
              <a:buNone/>
            </a:pPr>
            <a:r>
              <a:rPr lang="it-IT" b="1" dirty="0" smtClean="0">
                <a:solidFill>
                  <a:srgbClr val="FF0000"/>
                </a:solidFill>
              </a:rPr>
              <a:t>TRANSIZIONE DAL BAMBINO ALL’ADULTO </a:t>
            </a:r>
          </a:p>
          <a:p>
            <a:pPr marL="0" algn="ctr">
              <a:spcBef>
                <a:spcPts val="0"/>
              </a:spcBef>
              <a:buNone/>
            </a:pPr>
            <a:r>
              <a:rPr lang="it-IT" b="1" dirty="0" smtClean="0">
                <a:solidFill>
                  <a:srgbClr val="FF0000"/>
                </a:solidFill>
              </a:rPr>
              <a:t>RUOLO DEI SERVIZI NPI</a:t>
            </a:r>
          </a:p>
          <a:p>
            <a:pPr algn="ctr">
              <a:buNone/>
            </a:pPr>
            <a:endParaRPr lang="it-IT" dirty="0" smtClean="0"/>
          </a:p>
          <a:p>
            <a:pPr>
              <a:buNone/>
            </a:pPr>
            <a:r>
              <a:rPr lang="it-IT" sz="1800" i="1" dirty="0" smtClean="0"/>
              <a:t>Dott. </a:t>
            </a:r>
            <a:r>
              <a:rPr lang="it-IT" sz="1800" i="1" dirty="0" err="1" smtClean="0"/>
              <a:t>Cristian</a:t>
            </a:r>
            <a:r>
              <a:rPr lang="it-IT" sz="1800" i="1" dirty="0" smtClean="0"/>
              <a:t> Trevisan</a:t>
            </a:r>
            <a:endParaRPr lang="it-IT" sz="1800" i="1" dirty="0"/>
          </a:p>
        </p:txBody>
      </p:sp>
      <p:sp>
        <p:nvSpPr>
          <p:cNvPr id="4" name="Rettangolo 3"/>
          <p:cNvSpPr/>
          <p:nvPr/>
        </p:nvSpPr>
        <p:spPr>
          <a:xfrm>
            <a:off x="6723726" y="467430"/>
            <a:ext cx="22477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t-IT" altLang="it-IT" sz="1400" i="1" dirty="0" err="1" smtClean="0">
                <a:latin typeface="Verdana" pitchFamily="34" charset="0"/>
              </a:rPr>
              <a:t>Garbagnate</a:t>
            </a:r>
            <a:r>
              <a:rPr lang="it-IT" altLang="it-IT" sz="1400" i="1" dirty="0" smtClean="0">
                <a:latin typeface="Verdana" pitchFamily="34" charset="0"/>
              </a:rPr>
              <a:t> Milanese 24/05/2017</a:t>
            </a:r>
            <a:endParaRPr lang="it-IT" sz="1400" dirty="0"/>
          </a:p>
        </p:txBody>
      </p:sp>
      <p:pic>
        <p:nvPicPr>
          <p:cNvPr id="1026" name="Picture 2" descr="ASST_Rhodense_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395" y="127794"/>
            <a:ext cx="1906439" cy="924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9275" y="146649"/>
            <a:ext cx="8042275" cy="1248863"/>
          </a:xfrm>
        </p:spPr>
        <p:txBody>
          <a:bodyPr/>
          <a:lstStyle/>
          <a:p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 smtClean="0"/>
              <a:t>PERCORSO </a:t>
            </a:r>
            <a:r>
              <a:rPr lang="it-IT" sz="2400" b="1" dirty="0"/>
              <a:t>ORGANIZZATIVO</a:t>
            </a:r>
            <a:r>
              <a:rPr lang="it-IT" dirty="0"/>
              <a:t/>
            </a:r>
            <a:br>
              <a:rPr lang="it-IT" dirty="0"/>
            </a:br>
            <a:r>
              <a:rPr lang="it-IT" sz="2400" b="1" dirty="0" smtClean="0"/>
              <a:t>NEI SERVIZI NPIA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9275" y="1818868"/>
            <a:ext cx="8042275" cy="4124731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it-IT" sz="1600" dirty="0"/>
              <a:t>A seguito della immissione in commercio del </a:t>
            </a:r>
            <a:r>
              <a:rPr lang="it-IT" sz="1600" dirty="0" err="1"/>
              <a:t>Metilfenidato</a:t>
            </a:r>
            <a:r>
              <a:rPr lang="it-IT" sz="1600" dirty="0"/>
              <a:t> e della </a:t>
            </a:r>
            <a:r>
              <a:rPr lang="it-IT" sz="1600" dirty="0" err="1"/>
              <a:t>Atomoxetina</a:t>
            </a:r>
            <a:r>
              <a:rPr lang="it-IT" sz="1600" dirty="0"/>
              <a:t>, presso </a:t>
            </a:r>
            <a:r>
              <a:rPr lang="it-IT" sz="1600" dirty="0" smtClean="0"/>
              <a:t>l’Istituto Superiore </a:t>
            </a:r>
            <a:r>
              <a:rPr lang="it-IT" sz="1600" dirty="0"/>
              <a:t>di Sanità, è stato istituito un </a:t>
            </a:r>
            <a:r>
              <a:rPr lang="it-IT" sz="1600" b="1" dirty="0"/>
              <a:t>Registro nazionale ADHD</a:t>
            </a:r>
            <a:r>
              <a:rPr lang="it-IT" sz="1600" dirty="0"/>
              <a:t>, coordinato dal Dipartimento </a:t>
            </a:r>
            <a:r>
              <a:rPr lang="it-IT" sz="1600" dirty="0" smtClean="0"/>
              <a:t>del Farmaco </a:t>
            </a:r>
            <a:r>
              <a:rPr lang="it-IT" sz="1600" dirty="0"/>
              <a:t>dell’Istituto Superiore di Sanità in collaborazione con l’Agenzia Italiana del </a:t>
            </a:r>
            <a:r>
              <a:rPr lang="it-IT" sz="1600" dirty="0" smtClean="0"/>
              <a:t>Farmaco</a:t>
            </a:r>
            <a:endParaRPr lang="it-IT" sz="1600" dirty="0"/>
          </a:p>
          <a:p>
            <a:pPr marL="0" indent="0" algn="just">
              <a:spcBef>
                <a:spcPts val="0"/>
              </a:spcBef>
              <a:buNone/>
            </a:pPr>
            <a:endParaRPr lang="it-IT" sz="16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it-IT" sz="16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it-IT" sz="1600" b="1" dirty="0" smtClean="0"/>
              <a:t>Popolazione </a:t>
            </a:r>
            <a:r>
              <a:rPr lang="it-IT" sz="1600" b="1" dirty="0"/>
              <a:t>di </a:t>
            </a:r>
            <a:r>
              <a:rPr lang="it-IT" sz="1600" b="1" dirty="0" smtClean="0"/>
              <a:t>riferimento</a:t>
            </a:r>
            <a:r>
              <a:rPr lang="it-IT" sz="1600" dirty="0" smtClean="0"/>
              <a:t>: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600" dirty="0" smtClean="0"/>
              <a:t>bambini e ragazzi età &gt; 6 </a:t>
            </a:r>
            <a:r>
              <a:rPr lang="it-IT" sz="1600" dirty="0"/>
              <a:t>anni con diagnosi di ADHD con indicazione al </a:t>
            </a:r>
            <a:r>
              <a:rPr lang="it-IT" sz="1600" dirty="0" smtClean="0"/>
              <a:t>trattamento farmacologico</a:t>
            </a:r>
            <a:endParaRPr lang="it-IT" sz="1600" dirty="0"/>
          </a:p>
          <a:p>
            <a:pPr marL="0" indent="0" algn="just">
              <a:spcBef>
                <a:spcPts val="0"/>
              </a:spcBef>
              <a:buNone/>
            </a:pPr>
            <a:endParaRPr lang="it-IT" sz="1600" i="1" dirty="0" smtClean="0"/>
          </a:p>
          <a:p>
            <a:pPr marL="0" indent="0" algn="just">
              <a:spcBef>
                <a:spcPts val="0"/>
              </a:spcBef>
              <a:buNone/>
            </a:pPr>
            <a:endParaRPr lang="it-IT" sz="1600" i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it-IT" sz="1600" i="1" dirty="0" smtClean="0"/>
              <a:t>Questo </a:t>
            </a:r>
            <a:r>
              <a:rPr lang="it-IT" sz="1600" i="1" dirty="0"/>
              <a:t>Registro è disegnato per monitorare l’uso del </a:t>
            </a:r>
            <a:r>
              <a:rPr lang="it-IT" sz="1600" i="1" dirty="0" err="1"/>
              <a:t>Metilfenidato</a:t>
            </a:r>
            <a:r>
              <a:rPr lang="it-IT" sz="1600" i="1" dirty="0"/>
              <a:t> e della </a:t>
            </a:r>
            <a:r>
              <a:rPr lang="it-IT" sz="1600" i="1" dirty="0" err="1"/>
              <a:t>Atomoxetina</a:t>
            </a:r>
            <a:r>
              <a:rPr lang="it-IT" sz="1600" i="1" dirty="0"/>
              <a:t>, </a:t>
            </a:r>
            <a:r>
              <a:rPr lang="it-IT" sz="1600" i="1" dirty="0" smtClean="0"/>
              <a:t>in associazione </a:t>
            </a:r>
            <a:r>
              <a:rPr lang="it-IT" sz="1600" i="1" dirty="0"/>
              <a:t>ad altri interventi terapeutici (farmacologici e non), a medio e lungo termine, </a:t>
            </a:r>
            <a:r>
              <a:rPr lang="it-IT" sz="1600" i="1" dirty="0" smtClean="0"/>
              <a:t>in soggetti </a:t>
            </a:r>
            <a:r>
              <a:rPr lang="it-IT" sz="1600" i="1" dirty="0"/>
              <a:t>affetti da ADHD.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13876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9275" y="250166"/>
            <a:ext cx="8042275" cy="767752"/>
          </a:xfrm>
        </p:spPr>
        <p:txBody>
          <a:bodyPr/>
          <a:lstStyle/>
          <a:p>
            <a:r>
              <a:rPr lang="it-IT" sz="2400" b="1" dirty="0" smtClean="0"/>
              <a:t>PERCORSO ORGANIZZATIVO</a:t>
            </a:r>
            <a:endParaRPr lang="it-IT" sz="2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9275" y="1345721"/>
            <a:ext cx="8042275" cy="4908429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NPI del Centro </a:t>
            </a:r>
            <a:r>
              <a:rPr lang="it-IT" sz="1200" dirty="0" err="1" smtClean="0">
                <a:solidFill>
                  <a:schemeClr val="tx1"/>
                </a:solidFill>
              </a:rPr>
              <a:t>Prescrittore</a:t>
            </a:r>
            <a:r>
              <a:rPr lang="it-IT" sz="1200" dirty="0" smtClean="0">
                <a:solidFill>
                  <a:schemeClr val="tx1"/>
                </a:solidFill>
              </a:rPr>
              <a:t>: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Font typeface="Wingdings" pitchFamily="2" charset="2"/>
              <a:buChar char="§"/>
            </a:pPr>
            <a:r>
              <a:rPr lang="it-IT" sz="1200" dirty="0" smtClean="0">
                <a:solidFill>
                  <a:schemeClr val="tx1"/>
                </a:solidFill>
              </a:rPr>
              <a:t> Prima prescrizione di </a:t>
            </a:r>
            <a:r>
              <a:rPr lang="it-IT" sz="1200" dirty="0" err="1" smtClean="0">
                <a:solidFill>
                  <a:schemeClr val="tx1"/>
                </a:solidFill>
              </a:rPr>
              <a:t>Metilfenidato</a:t>
            </a:r>
            <a:r>
              <a:rPr lang="it-IT" sz="1200" dirty="0" smtClean="0">
                <a:solidFill>
                  <a:schemeClr val="tx1"/>
                </a:solidFill>
              </a:rPr>
              <a:t> (in ambiente sanitario) e </a:t>
            </a:r>
            <a:r>
              <a:rPr lang="it-IT" sz="1200" dirty="0" err="1" smtClean="0">
                <a:solidFill>
                  <a:schemeClr val="tx1"/>
                </a:solidFill>
              </a:rPr>
              <a:t>Atomoxetina</a:t>
            </a:r>
            <a:r>
              <a:rPr lang="it-IT" sz="1200" dirty="0" smtClean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Font typeface="Wingdings" pitchFamily="2" charset="2"/>
              <a:buChar char="§"/>
            </a:pPr>
            <a:r>
              <a:rPr lang="it-IT" sz="1200" dirty="0" smtClean="0">
                <a:solidFill>
                  <a:schemeClr val="tx1"/>
                </a:solidFill>
              </a:rPr>
              <a:t> controllo </a:t>
            </a:r>
            <a:r>
              <a:rPr lang="it-IT" sz="1200" dirty="0">
                <a:solidFill>
                  <a:schemeClr val="tx1"/>
                </a:solidFill>
              </a:rPr>
              <a:t>clinico alla </a:t>
            </a:r>
            <a:r>
              <a:rPr lang="it-IT" sz="1200" dirty="0" smtClean="0">
                <a:solidFill>
                  <a:schemeClr val="tx1"/>
                </a:solidFill>
              </a:rPr>
              <a:t>I e IV settimana </a:t>
            </a:r>
            <a:r>
              <a:rPr lang="it-IT" sz="1200" dirty="0">
                <a:solidFill>
                  <a:schemeClr val="tx1"/>
                </a:solidFill>
              </a:rPr>
              <a:t>per confermare la </a:t>
            </a:r>
            <a:r>
              <a:rPr lang="it-IT" sz="1200" dirty="0" smtClean="0">
                <a:solidFill>
                  <a:schemeClr val="tx1"/>
                </a:solidFill>
              </a:rPr>
              <a:t>prescrizione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</a:t>
            </a:r>
            <a:r>
              <a:rPr lang="it-IT" sz="1000" i="1" dirty="0" smtClean="0">
                <a:solidFill>
                  <a:schemeClr val="tx1"/>
                </a:solidFill>
              </a:rPr>
              <a:t>N.B. Successivamente </a:t>
            </a:r>
            <a:r>
              <a:rPr lang="it-IT" sz="1000" i="1" dirty="0">
                <a:solidFill>
                  <a:schemeClr val="tx1"/>
                </a:solidFill>
              </a:rPr>
              <a:t>le prescrizioni potranno essere effettuate dal NPI delle strutture territoriali o </a:t>
            </a:r>
            <a:r>
              <a:rPr lang="it-IT" sz="1000" i="1" dirty="0" smtClean="0">
                <a:solidFill>
                  <a:schemeClr val="tx1"/>
                </a:solidFill>
              </a:rPr>
              <a:t>dal PLS o MMG 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i="1" dirty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Font typeface="Wingdings" pitchFamily="2" charset="2"/>
              <a:buChar char="§"/>
            </a:pPr>
            <a:r>
              <a:rPr lang="it-IT" sz="1200" dirty="0" smtClean="0">
                <a:solidFill>
                  <a:schemeClr val="tx1"/>
                </a:solidFill>
              </a:rPr>
              <a:t> Il </a:t>
            </a:r>
            <a:r>
              <a:rPr lang="it-IT" sz="1200" dirty="0">
                <a:solidFill>
                  <a:schemeClr val="tx1"/>
                </a:solidFill>
              </a:rPr>
              <a:t>bambino sarà ricontrollato presso il Centro </a:t>
            </a:r>
            <a:r>
              <a:rPr lang="it-IT" sz="1200" dirty="0" err="1">
                <a:solidFill>
                  <a:schemeClr val="tx1"/>
                </a:solidFill>
              </a:rPr>
              <a:t>prescrittore</a:t>
            </a:r>
            <a:r>
              <a:rPr lang="it-IT" sz="1200" dirty="0">
                <a:solidFill>
                  <a:schemeClr val="tx1"/>
                </a:solidFill>
              </a:rPr>
              <a:t> a 6, 12, 18 e 24 mesi e dovrà </a:t>
            </a:r>
            <a:r>
              <a:rPr lang="it-IT" sz="1200" dirty="0" smtClean="0">
                <a:solidFill>
                  <a:schemeClr val="tx1"/>
                </a:solidFill>
              </a:rPr>
              <a:t>essere verificata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annualmente </a:t>
            </a:r>
            <a:r>
              <a:rPr lang="it-IT" sz="1200" dirty="0">
                <a:solidFill>
                  <a:schemeClr val="tx1"/>
                </a:solidFill>
              </a:rPr>
              <a:t>l’opportunità di interruzione temporanea (es. mesi estivi) o definitiva </a:t>
            </a:r>
            <a:r>
              <a:rPr lang="it-IT" sz="1200" dirty="0" smtClean="0">
                <a:solidFill>
                  <a:schemeClr val="tx1"/>
                </a:solidFill>
              </a:rPr>
              <a:t>della terapia</a:t>
            </a:r>
            <a:r>
              <a:rPr lang="it-IT" sz="1200" dirty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Alle </a:t>
            </a:r>
            <a:r>
              <a:rPr lang="it-IT" sz="1200" dirty="0">
                <a:solidFill>
                  <a:schemeClr val="tx1"/>
                </a:solidFill>
              </a:rPr>
              <a:t>visite mensili e semestrali del </a:t>
            </a:r>
            <a:r>
              <a:rPr lang="it-IT" sz="1200" dirty="0" err="1">
                <a:solidFill>
                  <a:schemeClr val="tx1"/>
                </a:solidFill>
              </a:rPr>
              <a:t>follow</a:t>
            </a: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up: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segni vitali</a:t>
            </a:r>
            <a:endParaRPr lang="it-IT" sz="1200" dirty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accrescimento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eventuali </a:t>
            </a:r>
            <a:r>
              <a:rPr lang="it-IT" sz="1200" dirty="0">
                <a:solidFill>
                  <a:schemeClr val="tx1"/>
                </a:solidFill>
              </a:rPr>
              <a:t>effetti </a:t>
            </a:r>
            <a:r>
              <a:rPr lang="it-IT" sz="1200" dirty="0" smtClean="0">
                <a:solidFill>
                  <a:schemeClr val="tx1"/>
                </a:solidFill>
              </a:rPr>
              <a:t>indesiderati</a:t>
            </a:r>
            <a:endParaRPr lang="it-IT" sz="1200" dirty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Inoltre</a:t>
            </a:r>
            <a:r>
              <a:rPr lang="it-IT" sz="1200" dirty="0">
                <a:solidFill>
                  <a:schemeClr val="tx1"/>
                </a:solidFill>
              </a:rPr>
              <a:t>:</a:t>
            </a:r>
          </a:p>
          <a:p>
            <a:pPr marL="228600" indent="-22860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A) Alle </a:t>
            </a:r>
            <a:r>
              <a:rPr lang="it-IT" sz="1200" dirty="0">
                <a:solidFill>
                  <a:schemeClr val="tx1"/>
                </a:solidFill>
              </a:rPr>
              <a:t>visite </a:t>
            </a:r>
            <a:r>
              <a:rPr lang="it-IT" sz="1200" i="1" dirty="0">
                <a:solidFill>
                  <a:schemeClr val="tx1"/>
                </a:solidFill>
              </a:rPr>
              <a:t>mensili </a:t>
            </a:r>
            <a:r>
              <a:rPr lang="it-IT" sz="1200" dirty="0">
                <a:solidFill>
                  <a:schemeClr val="tx1"/>
                </a:solidFill>
              </a:rPr>
              <a:t>di follow-up, </a:t>
            </a:r>
            <a:r>
              <a:rPr lang="it-IT" sz="1200" i="1" dirty="0">
                <a:solidFill>
                  <a:schemeClr val="tx1"/>
                </a:solidFill>
              </a:rPr>
              <a:t>ADHD Rating Scale </a:t>
            </a:r>
            <a:r>
              <a:rPr lang="it-IT" sz="1200" dirty="0">
                <a:solidFill>
                  <a:schemeClr val="tx1"/>
                </a:solidFill>
              </a:rPr>
              <a:t>o </a:t>
            </a:r>
            <a:r>
              <a:rPr lang="it-IT" sz="1200" i="1" dirty="0">
                <a:solidFill>
                  <a:schemeClr val="tx1"/>
                </a:solidFill>
              </a:rPr>
              <a:t>SNAP–IV effettuate presso NPI e/o </a:t>
            </a:r>
            <a:r>
              <a:rPr lang="it-IT" sz="1200" i="1" dirty="0" smtClean="0">
                <a:solidFill>
                  <a:schemeClr val="tx1"/>
                </a:solidFill>
              </a:rPr>
              <a:t>PLS</a:t>
            </a:r>
          </a:p>
          <a:p>
            <a:pPr marL="228600" indent="-228600" algn="just">
              <a:spcBef>
                <a:spcPts val="0"/>
              </a:spcBef>
              <a:buNone/>
            </a:pPr>
            <a:endParaRPr lang="it-IT" sz="1200" dirty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>
                <a:solidFill>
                  <a:schemeClr val="tx1"/>
                </a:solidFill>
              </a:rPr>
              <a:t>B) Alle visite </a:t>
            </a:r>
            <a:r>
              <a:rPr lang="it-IT" sz="1200" i="1" dirty="0">
                <a:solidFill>
                  <a:schemeClr val="tx1"/>
                </a:solidFill>
              </a:rPr>
              <a:t>semestrali </a:t>
            </a:r>
            <a:r>
              <a:rPr lang="it-IT" sz="1200" dirty="0">
                <a:solidFill>
                  <a:schemeClr val="tx1"/>
                </a:solidFill>
              </a:rPr>
              <a:t>presso il centro di riferimento vanno valutati</a:t>
            </a:r>
            <a:r>
              <a:rPr lang="it-IT" sz="1200" dirty="0" smtClean="0">
                <a:solidFill>
                  <a:schemeClr val="tx1"/>
                </a:solidFill>
              </a:rPr>
              <a:t>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- </a:t>
            </a:r>
            <a:r>
              <a:rPr lang="it-IT" sz="1200" i="1" dirty="0">
                <a:solidFill>
                  <a:schemeClr val="tx1"/>
                </a:solidFill>
              </a:rPr>
              <a:t>ADHD Rating Scale </a:t>
            </a:r>
            <a:r>
              <a:rPr lang="it-IT" sz="1200" dirty="0">
                <a:solidFill>
                  <a:schemeClr val="tx1"/>
                </a:solidFill>
              </a:rPr>
              <a:t>o </a:t>
            </a:r>
            <a:r>
              <a:rPr lang="it-IT" sz="1200" i="1" dirty="0">
                <a:solidFill>
                  <a:schemeClr val="tx1"/>
                </a:solidFill>
              </a:rPr>
              <a:t>SNAP–IV</a:t>
            </a:r>
            <a:r>
              <a:rPr lang="it-IT" sz="1200" dirty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>
                <a:solidFill>
                  <a:schemeClr val="tx1"/>
                </a:solidFill>
              </a:rPr>
              <a:t>- Questionario per genitori e per insegnanti (</a:t>
            </a:r>
            <a:r>
              <a:rPr lang="it-IT" sz="1200" i="1" dirty="0" err="1">
                <a:solidFill>
                  <a:schemeClr val="tx1"/>
                </a:solidFill>
              </a:rPr>
              <a:t>Conner’s</a:t>
            </a:r>
            <a:r>
              <a:rPr lang="it-IT" sz="1200" i="1" dirty="0">
                <a:solidFill>
                  <a:schemeClr val="tx1"/>
                </a:solidFill>
              </a:rPr>
              <a:t> </a:t>
            </a:r>
            <a:r>
              <a:rPr lang="it-IT" sz="1200" i="1" dirty="0" err="1">
                <a:solidFill>
                  <a:schemeClr val="tx1"/>
                </a:solidFill>
              </a:rPr>
              <a:t>Parent</a:t>
            </a:r>
            <a:r>
              <a:rPr lang="it-IT" sz="1200" i="1" dirty="0">
                <a:solidFill>
                  <a:schemeClr val="tx1"/>
                </a:solidFill>
              </a:rPr>
              <a:t> &amp; </a:t>
            </a:r>
            <a:r>
              <a:rPr lang="it-IT" sz="1200" i="1" dirty="0" err="1">
                <a:solidFill>
                  <a:schemeClr val="tx1"/>
                </a:solidFill>
              </a:rPr>
              <a:t>Teacher</a:t>
            </a:r>
            <a:r>
              <a:rPr lang="it-IT" sz="1200" i="1" dirty="0">
                <a:solidFill>
                  <a:schemeClr val="tx1"/>
                </a:solidFill>
              </a:rPr>
              <a:t> RS</a:t>
            </a:r>
            <a:r>
              <a:rPr lang="it-IT" sz="1200" dirty="0">
                <a:solidFill>
                  <a:schemeClr val="tx1"/>
                </a:solidFill>
              </a:rPr>
              <a:t>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- Osservazione </a:t>
            </a:r>
            <a:r>
              <a:rPr lang="it-IT" sz="1200" dirty="0">
                <a:solidFill>
                  <a:schemeClr val="tx1"/>
                </a:solidFill>
              </a:rPr>
              <a:t>del bambino in situazione non strutturata, colloquio, esame psichico </a:t>
            </a:r>
            <a:r>
              <a:rPr lang="it-IT" sz="1200" dirty="0" smtClean="0">
                <a:solidFill>
                  <a:schemeClr val="tx1"/>
                </a:solidFill>
              </a:rPr>
              <a:t>e neurologico </a:t>
            </a:r>
            <a:r>
              <a:rPr lang="it-IT" sz="1200" dirty="0">
                <a:solidFill>
                  <a:schemeClr val="tx1"/>
                </a:solidFill>
              </a:rPr>
              <a:t>del bambino/ </a:t>
            </a:r>
            <a:r>
              <a:rPr lang="it-IT" sz="1200" dirty="0" smtClean="0">
                <a:solidFill>
                  <a:schemeClr val="tx1"/>
                </a:solidFill>
              </a:rPr>
              <a:t>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adolescente</a:t>
            </a:r>
            <a:r>
              <a:rPr lang="it-IT" sz="1200" dirty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>
                <a:solidFill>
                  <a:schemeClr val="tx1"/>
                </a:solidFill>
              </a:rPr>
              <a:t>- Scale di autovalutazione per ansia e depressione (</a:t>
            </a:r>
            <a:r>
              <a:rPr lang="it-IT" sz="1200" i="1" dirty="0">
                <a:solidFill>
                  <a:schemeClr val="tx1"/>
                </a:solidFill>
              </a:rPr>
              <a:t>MASC </a:t>
            </a:r>
            <a:r>
              <a:rPr lang="it-IT" sz="1200" dirty="0">
                <a:solidFill>
                  <a:schemeClr val="tx1"/>
                </a:solidFill>
              </a:rPr>
              <a:t>e </a:t>
            </a:r>
            <a:r>
              <a:rPr lang="it-IT" sz="1200" i="1" dirty="0">
                <a:solidFill>
                  <a:schemeClr val="tx1"/>
                </a:solidFill>
              </a:rPr>
              <a:t>CDI</a:t>
            </a:r>
            <a:r>
              <a:rPr lang="it-IT" sz="1200" dirty="0">
                <a:solidFill>
                  <a:schemeClr val="tx1"/>
                </a:solidFill>
              </a:rPr>
              <a:t>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>
                <a:solidFill>
                  <a:schemeClr val="tx1"/>
                </a:solidFill>
              </a:rPr>
              <a:t>- </a:t>
            </a:r>
            <a:r>
              <a:rPr lang="it-IT" sz="1200" i="1" dirty="0">
                <a:solidFill>
                  <a:schemeClr val="tx1"/>
                </a:solidFill>
              </a:rPr>
              <a:t>C-GAS e CGI.</a:t>
            </a:r>
            <a:endParaRPr lang="it-IT" sz="1200" dirty="0">
              <a:solidFill>
                <a:schemeClr val="tx1"/>
              </a:solidFill>
            </a:endParaRPr>
          </a:p>
          <a:p>
            <a:endParaRPr lang="it-IT" sz="1000" dirty="0"/>
          </a:p>
        </p:txBody>
      </p:sp>
    </p:spTree>
    <p:extLst>
      <p:ext uri="{BB962C8B-B14F-4D97-AF65-F5344CB8AC3E}">
        <p14:creationId xmlns:p14="http://schemas.microsoft.com/office/powerpoint/2010/main" val="618357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ttangolo 15"/>
          <p:cNvSpPr>
            <a:spLocks noChangeArrowheads="1"/>
          </p:cNvSpPr>
          <p:nvPr/>
        </p:nvSpPr>
        <p:spPr bwMode="auto">
          <a:xfrm>
            <a:off x="755650" y="5561013"/>
            <a:ext cx="8167688" cy="1108075"/>
          </a:xfrm>
          <a:prstGeom prst="rect">
            <a:avLst/>
          </a:prstGeom>
          <a:noFill/>
          <a:ln w="28575">
            <a:solidFill>
              <a:srgbClr val="009644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tabLst>
                <a:tab pos="841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tabLst>
                <a:tab pos="841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tabLst>
                <a:tab pos="841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tabLst>
                <a:tab pos="841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tabLst>
                <a:tab pos="841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841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841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841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841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57188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tabLst>
                <a:tab pos="180975" algn="l"/>
              </a:tabLst>
              <a:defRPr/>
            </a:pPr>
            <a:endParaRPr lang="it-IT" altLang="it-IT" sz="500" dirty="0" smtClean="0">
              <a:solidFill>
                <a:srgbClr val="002060"/>
              </a:solidFill>
              <a:latin typeface="Calibri"/>
              <a:cs typeface="Times New Roman" panose="02020603050405020304" pitchFamily="18" charset="0"/>
            </a:endParaRPr>
          </a:p>
          <a:p>
            <a:pPr marL="1252538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tabLst>
                <a:tab pos="180975" algn="l"/>
              </a:tabLst>
              <a:defRPr/>
            </a:pPr>
            <a:r>
              <a:rPr lang="it-IT" altLang="it-IT" sz="1400" dirty="0" smtClean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Il </a:t>
            </a: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Progetto “Condivisione dei percorsi diagnostico-terapeutici per l’ADHD in </a:t>
            </a:r>
            <a:r>
              <a:rPr lang="it-IT" altLang="it-IT" sz="1400" dirty="0" smtClean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Lombardia</a:t>
            </a: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”, realizzato con il contributo, parziale, della </a:t>
            </a:r>
            <a:r>
              <a:rPr lang="it-IT" altLang="it-IT" sz="1400" u="sng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Regione Lombardia</a:t>
            </a: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 (</a:t>
            </a:r>
            <a:r>
              <a:rPr lang="it-IT" altLang="it-IT" sz="1400" dirty="0" smtClean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in attuazione del Decreto D.G</a:t>
            </a: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. </a:t>
            </a:r>
            <a:r>
              <a:rPr lang="it-IT" altLang="it-IT" sz="1400" dirty="0" smtClean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Sanità n 3250 del  11/04/2011; n 2369  del  28/03/2012; n. </a:t>
            </a: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3792 del </a:t>
            </a:r>
            <a:r>
              <a:rPr lang="it-IT" altLang="it-IT" sz="1400" dirty="0" smtClean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08/05/2014; </a:t>
            </a: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n. 3798 del 08/05/2014 e n. 778 del 05/02/2015</a:t>
            </a:r>
            <a:r>
              <a:rPr lang="it-IT" altLang="it-IT" sz="1400" dirty="0" smtClean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)</a:t>
            </a:r>
          </a:p>
          <a:p>
            <a:pPr marL="357188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tabLst>
                <a:tab pos="180975" algn="l"/>
              </a:tabLst>
              <a:defRPr/>
            </a:pPr>
            <a:endParaRPr lang="it-IT" altLang="it-IT" sz="500" dirty="0">
              <a:solidFill>
                <a:srgbClr val="002060"/>
              </a:solidFill>
              <a:latin typeface="Calibri"/>
              <a:cs typeface="Times New Roman" panose="02020603050405020304" pitchFamily="18" charset="0"/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pic>
        <p:nvPicPr>
          <p:cNvPr id="2054" name="Immagine 34" descr="PIPPO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1388" y="2001838"/>
            <a:ext cx="3170237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Rettangolo 19"/>
          <p:cNvSpPr>
            <a:spLocks noChangeArrowheads="1"/>
          </p:cNvSpPr>
          <p:nvPr/>
        </p:nvSpPr>
        <p:spPr bwMode="auto">
          <a:xfrm>
            <a:off x="573088" y="1166813"/>
            <a:ext cx="3276600" cy="45243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defRPr/>
            </a:pPr>
            <a:r>
              <a:rPr lang="it-IT" altLang="it-IT" sz="1600" u="sng" dirty="0" smtClean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18 </a:t>
            </a:r>
            <a:r>
              <a:rPr lang="it-IT" altLang="it-IT" sz="1600" u="sng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Centri di Riferimento ADHD</a:t>
            </a:r>
            <a:r>
              <a:rPr lang="it-IT" altLang="it-IT" sz="16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:</a:t>
            </a:r>
            <a:endParaRPr lang="it-IT" altLang="it-IT" sz="1400" dirty="0">
              <a:solidFill>
                <a:srgbClr val="002060"/>
              </a:solidFill>
              <a:latin typeface="Calibri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it-IT" altLang="it-IT" sz="600" dirty="0">
              <a:solidFill>
                <a:srgbClr val="002060"/>
              </a:solidFill>
              <a:latin typeface="Calibri"/>
              <a:cs typeface="Times New Roman" panose="02020603050405020304" pitchFamily="18" charset="0"/>
            </a:endParaRP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Bergamo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Brescia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Bosisio Parini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Como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Cremona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Garbagnate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Lecco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Legnano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Lodi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Mantova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MI – Fatebenefratelli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MI – Niguarda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MI – Policlinico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MI – San Paolo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Pavia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Sondrio</a:t>
            </a: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 err="1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Vallecamonica</a:t>
            </a:r>
            <a:endParaRPr lang="it-IT" altLang="it-IT" sz="1400" dirty="0">
              <a:solidFill>
                <a:srgbClr val="002060"/>
              </a:solidFill>
              <a:latin typeface="Calibri"/>
              <a:cs typeface="Times New Roman" panose="02020603050405020304" pitchFamily="18" charset="0"/>
            </a:endParaRPr>
          </a:p>
          <a:p>
            <a:pPr marL="180975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it-IT" altLang="it-IT" sz="1400" dirty="0">
                <a:solidFill>
                  <a:srgbClr val="002060"/>
                </a:solidFill>
                <a:latin typeface="Calibri"/>
                <a:cs typeface="Times New Roman" panose="02020603050405020304" pitchFamily="18" charset="0"/>
              </a:rPr>
              <a:t>Varese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it-IT" altLang="it-IT" sz="1400" dirty="0">
              <a:solidFill>
                <a:srgbClr val="002060"/>
              </a:solidFill>
              <a:latin typeface="Calibri"/>
              <a:cs typeface="Times New Roman" panose="02020603050405020304" pitchFamily="18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1538288" y="292100"/>
            <a:ext cx="621982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cap="all" dirty="0">
                <a:solidFill>
                  <a:prstClr val="white"/>
                </a:solidFill>
                <a:latin typeface="+mn-lt"/>
              </a:rPr>
              <a:t>Progetto ADHD della Regione Lombardia (</a:t>
            </a:r>
            <a:r>
              <a:rPr lang="it-IT" sz="1200" b="1" cap="all" dirty="0">
                <a:solidFill>
                  <a:prstClr val="white"/>
                </a:solidFill>
                <a:latin typeface="+mn-lt"/>
              </a:rPr>
              <a:t>a partire dal 2011</a:t>
            </a:r>
            <a:r>
              <a:rPr lang="it-IT" b="1" cap="all" dirty="0">
                <a:solidFill>
                  <a:prstClr val="white"/>
                </a:solidFill>
                <a:latin typeface="+mn-lt"/>
              </a:rPr>
              <a:t>) </a:t>
            </a:r>
          </a:p>
        </p:txBody>
      </p:sp>
      <p:grpSp>
        <p:nvGrpSpPr>
          <p:cNvPr id="2" name="Gruppo 94"/>
          <p:cNvGrpSpPr>
            <a:grpSpLocks noChangeAspect="1"/>
          </p:cNvGrpSpPr>
          <p:nvPr/>
        </p:nvGrpSpPr>
        <p:grpSpPr bwMode="auto">
          <a:xfrm>
            <a:off x="7770813" y="260350"/>
            <a:ext cx="1193800" cy="1081088"/>
            <a:chOff x="7308304" y="127150"/>
            <a:chExt cx="1771969" cy="1728192"/>
          </a:xfrm>
        </p:grpSpPr>
        <p:sp>
          <p:nvSpPr>
            <p:cNvPr id="14" name="Ovale 13"/>
            <p:cNvSpPr/>
            <p:nvPr/>
          </p:nvSpPr>
          <p:spPr>
            <a:xfrm>
              <a:off x="7380312" y="127150"/>
              <a:ext cx="1656184" cy="1728192"/>
            </a:xfrm>
            <a:prstGeom prst="ellipse">
              <a:avLst/>
            </a:prstGeom>
            <a:solidFill>
              <a:schemeClr val="bg1">
                <a:alpha val="39000"/>
              </a:schemeClr>
            </a:solid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cene3d>
              <a:camera prst="perspectiveFront" fov="2700000">
                <a:rot lat="20376000" lon="1938000" rev="20112001"/>
              </a:camera>
              <a:lightRig rig="soft" dir="t">
                <a:rot lat="0" lon="0" rev="0"/>
              </a:lightRig>
            </a:scene3d>
            <a:sp3d prstMaterial="translucentPowder">
              <a:bevelT w="2032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pic>
          <p:nvPicPr>
            <p:cNvPr id="18" name="Picture 1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08304" y="127150"/>
              <a:ext cx="1771969" cy="1728192"/>
            </a:xfrm>
            <a:prstGeom prst="ellipse">
              <a:avLst/>
            </a:prstGeom>
            <a:ln>
              <a:noFill/>
            </a:ln>
            <a:effectLst/>
          </p:spPr>
        </p:pic>
      </p:grpSp>
      <p:sp>
        <p:nvSpPr>
          <p:cNvPr id="20" name="Rettangolo 19"/>
          <p:cNvSpPr/>
          <p:nvPr/>
        </p:nvSpPr>
        <p:spPr>
          <a:xfrm>
            <a:off x="5683250" y="3879850"/>
            <a:ext cx="3240088" cy="1495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pic>
        <p:nvPicPr>
          <p:cNvPr id="2059" name="Immagine 2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8188" y="4079875"/>
            <a:ext cx="6524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Text Box 32"/>
          <p:cNvSpPr txBox="1">
            <a:spLocks noChangeArrowheads="1"/>
          </p:cNvSpPr>
          <p:nvPr/>
        </p:nvSpPr>
        <p:spPr bwMode="auto">
          <a:xfrm>
            <a:off x="6367463" y="4133850"/>
            <a:ext cx="248285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800000"/>
              </a:buClr>
            </a:pPr>
            <a:r>
              <a:rPr lang="en-GB" altLang="it-IT" sz="140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Dipartimento </a:t>
            </a:r>
          </a:p>
          <a:p>
            <a:pPr algn="ctr" eaLnBrk="0" hangingPunct="0">
              <a:buClr>
                <a:srgbClr val="800000"/>
              </a:buClr>
            </a:pPr>
            <a:r>
              <a:rPr lang="en-GB" altLang="it-IT" sz="140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di Salute Pubblica </a:t>
            </a:r>
          </a:p>
          <a:p>
            <a:pPr algn="ctr" eaLnBrk="0" hangingPunct="0">
              <a:buClr>
                <a:srgbClr val="800000"/>
              </a:buClr>
            </a:pPr>
            <a:endParaRPr lang="en-GB" altLang="it-IT" sz="1400" u="sng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buClr>
                <a:srgbClr val="800000"/>
              </a:buClr>
            </a:pPr>
            <a:r>
              <a:rPr lang="en-GB" altLang="it-IT" sz="140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Laboratorio </a:t>
            </a:r>
          </a:p>
          <a:p>
            <a:pPr algn="ctr" eaLnBrk="0" hangingPunct="0">
              <a:buClr>
                <a:srgbClr val="800000"/>
              </a:buClr>
            </a:pPr>
            <a:r>
              <a:rPr lang="en-GB" altLang="it-IT" sz="140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per la Salute Materno Infantile</a:t>
            </a:r>
          </a:p>
        </p:txBody>
      </p:sp>
      <p:pic>
        <p:nvPicPr>
          <p:cNvPr id="2061" name="Immagine 14" descr="logo lab blu.bmp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9800" y="4700588"/>
            <a:ext cx="25082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4" descr="LogoIRCC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94488" y="2989263"/>
            <a:ext cx="1216025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6" descr="http://www.sdgitaly.it/image/clienti/Regionelombardia.jpg"/>
          <p:cNvPicPr>
            <a:picLocks noChangeAspect="1" noChangeArrowheads="1"/>
          </p:cNvPicPr>
          <p:nvPr/>
        </p:nvPicPr>
        <p:blipFill>
          <a:blip r:embed="rId8"/>
          <a:srcRect t="14722" b="39461"/>
          <a:stretch>
            <a:fillRect/>
          </a:stretch>
        </p:blipFill>
        <p:spPr bwMode="auto">
          <a:xfrm>
            <a:off x="511175" y="5876925"/>
            <a:ext cx="140335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770" y="517586"/>
            <a:ext cx="2769079" cy="44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8906" y="517586"/>
            <a:ext cx="2762166" cy="4449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84176" y="517586"/>
            <a:ext cx="2665563" cy="4449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551" y="273081"/>
            <a:ext cx="7806906" cy="296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552" y="2976114"/>
            <a:ext cx="8022566" cy="359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551" y="273082"/>
            <a:ext cx="7806906" cy="288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551" y="3157268"/>
            <a:ext cx="8353425" cy="2605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8777" y="272540"/>
            <a:ext cx="56388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6927" y="908740"/>
            <a:ext cx="6894303" cy="152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8" y="2074113"/>
            <a:ext cx="7553325" cy="2052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ttangolo 5"/>
          <p:cNvSpPr/>
          <p:nvPr/>
        </p:nvSpPr>
        <p:spPr>
          <a:xfrm>
            <a:off x="938212" y="4270075"/>
            <a:ext cx="73152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it-IT" sz="1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AGENZIA ITALIANA DEL FARMACO</a:t>
            </a:r>
            <a:endParaRPr lang="it-IT" sz="1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DETERMINA 27 aprile 2015</a:t>
            </a:r>
            <a:r>
              <a:rPr lang="it-IT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(Determina  n.</a:t>
            </a:r>
            <a:r>
              <a:rPr lang="it-IT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it-IT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488/2015) </a:t>
            </a:r>
            <a:endParaRPr lang="it-IT" sz="1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it-IT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Inserimento del medicinale per uso  umano  </a:t>
            </a:r>
            <a:r>
              <a:rPr lang="it-IT" sz="1200" dirty="0" smtClean="0">
                <a:latin typeface="Calibri"/>
                <a:ea typeface="Times New Roman" pitchFamily="18" charset="0"/>
                <a:cs typeface="Courier New" pitchFamily="49" charset="0"/>
              </a:rPr>
              <a:t>«</a:t>
            </a:r>
            <a:r>
              <a:rPr lang="it-IT" sz="1200" dirty="0" err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M</a:t>
            </a:r>
            <a:r>
              <a:rPr lang="it-IT" sz="1200" dirty="0" err="1" smtClean="0" bmk="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etilfenidato</a:t>
            </a:r>
            <a:r>
              <a:rPr lang="it-IT" sz="1200" dirty="0" smtClean="0" bmk="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(</a:t>
            </a:r>
            <a:r>
              <a:rPr lang="it-IT" sz="1200" dirty="0" err="1" smtClean="0" bmk="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Ritalin</a:t>
            </a:r>
            <a:r>
              <a:rPr lang="it-IT" sz="1200" dirty="0" smtClean="0" bmk="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)</a:t>
            </a:r>
            <a:r>
              <a:rPr lang="it-IT" sz="1200" dirty="0" smtClean="0">
                <a:latin typeface="Calibri"/>
                <a:ea typeface="Times New Roman" pitchFamily="18" charset="0"/>
                <a:cs typeface="Courier New" pitchFamily="49" charset="0"/>
              </a:rPr>
              <a:t>»</a:t>
            </a:r>
            <a:r>
              <a:rPr lang="it-IT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it-IT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nell'elenco dei medicinali erogabili a  totale  carico  del  Servizio</a:t>
            </a:r>
            <a:r>
              <a:rPr lang="it-IT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it-IT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sanitario nazionale, ai sensi della legge 23 dicembre 1996,  n.  648,</a:t>
            </a:r>
            <a:r>
              <a:rPr lang="it-IT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it-IT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per  il  trattamento  del  disturbo  da  deficit  dell'attenzione   e</a:t>
            </a:r>
            <a:r>
              <a:rPr lang="it-IT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it-IT" sz="1200" dirty="0" err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iperattivita‘</a:t>
            </a:r>
            <a:r>
              <a:rPr lang="it-IT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ADHD) negli adulti già in  trattamento  farmacologico</a:t>
            </a:r>
            <a:r>
              <a:rPr lang="it-IT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it-IT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prima del compimento del diciottesimo anno  di  età.  </a:t>
            </a:r>
            <a:endParaRPr lang="it-IT" sz="1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(Gazzetta Ufficiale n.107 del 11-5-2015)</a:t>
            </a:r>
            <a:endParaRPr lang="it-IT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03564" y="277092"/>
            <a:ext cx="7518400" cy="1828798"/>
          </a:xfrm>
        </p:spPr>
        <p:txBody>
          <a:bodyPr/>
          <a:lstStyle/>
          <a:p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/>
              <a:t/>
            </a:r>
            <a:br>
              <a:rPr lang="it-IT" sz="2400" b="1" dirty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/>
              <a:t/>
            </a:r>
            <a:br>
              <a:rPr lang="it-IT" sz="2400" b="1" dirty="0"/>
            </a:b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b="1" dirty="0" smtClean="0"/>
              <a:t>ADHD</a:t>
            </a:r>
            <a:r>
              <a:rPr lang="it-IT" sz="2400" b="1" dirty="0"/>
              <a:t>: CONTINUITA’ TERAPEUTICA TRA ETA’ EVOLUTIVA E ETA’ ADULTA</a:t>
            </a:r>
            <a:r>
              <a:rPr lang="it-IT" sz="2400" dirty="0"/>
              <a:t/>
            </a:r>
            <a:br>
              <a:rPr lang="it-IT" sz="2400" dirty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000" b="1" dirty="0" smtClean="0"/>
              <a:t>PROTOCOLLO </a:t>
            </a:r>
            <a:r>
              <a:rPr lang="it-IT" sz="2000" b="1" dirty="0"/>
              <a:t>TERAPEUTICO NELL’ADULTO</a:t>
            </a:r>
            <a:r>
              <a:rPr lang="it-IT" sz="2400" dirty="0"/>
              <a:t/>
            </a:r>
            <a:br>
              <a:rPr lang="it-IT" sz="2400" dirty="0"/>
            </a:br>
            <a:endParaRPr lang="it-IT" sz="2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9275" y="2105889"/>
            <a:ext cx="8042275" cy="4553703"/>
          </a:xfrm>
        </p:spPr>
        <p:txBody>
          <a:bodyPr/>
          <a:lstStyle/>
          <a:p>
            <a:pPr marL="0" algn="just">
              <a:spcBef>
                <a:spcPts val="0"/>
              </a:spcBef>
              <a:buNone/>
            </a:pPr>
            <a:r>
              <a:rPr lang="it-IT" sz="1200" dirty="0">
                <a:solidFill>
                  <a:schemeClr val="tx1"/>
                </a:solidFill>
              </a:rPr>
              <a:t/>
            </a:r>
            <a:br>
              <a:rPr lang="it-IT" sz="1200" dirty="0">
                <a:solidFill>
                  <a:schemeClr val="tx1"/>
                </a:solidFill>
              </a:rPr>
            </a:br>
            <a:r>
              <a:rPr lang="it-IT" sz="1200" b="1" dirty="0" err="1" smtClean="0">
                <a:solidFill>
                  <a:schemeClr val="tx1"/>
                </a:solidFill>
              </a:rPr>
              <a:t>Atomoxetina</a:t>
            </a:r>
            <a:r>
              <a:rPr lang="it-IT" sz="1200" b="1" dirty="0" smtClean="0">
                <a:solidFill>
                  <a:schemeClr val="tx1"/>
                </a:solidFill>
              </a:rPr>
              <a:t>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In Italia la determina AIFA 20 Novembre 2014 (</a:t>
            </a:r>
            <a:r>
              <a:rPr lang="it-IT" sz="1200" dirty="0" err="1" smtClean="0">
                <a:solidFill>
                  <a:schemeClr val="tx1"/>
                </a:solidFill>
              </a:rPr>
              <a:t>Aifa</a:t>
            </a:r>
            <a:r>
              <a:rPr lang="it-IT" sz="1200" dirty="0" smtClean="0">
                <a:solidFill>
                  <a:schemeClr val="tx1"/>
                </a:solidFill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</a:rPr>
              <a:t>Concept</a:t>
            </a:r>
            <a:r>
              <a:rPr lang="it-IT" sz="1200" dirty="0" smtClean="0">
                <a:solidFill>
                  <a:schemeClr val="tx1"/>
                </a:solidFill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</a:rPr>
              <a:t>Paper</a:t>
            </a:r>
            <a:r>
              <a:rPr lang="it-IT" sz="1200" dirty="0" smtClean="0">
                <a:solidFill>
                  <a:schemeClr val="tx1"/>
                </a:solidFill>
              </a:rPr>
              <a:t>) stabilisce che:</a:t>
            </a: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Font typeface="Wingdings" pitchFamily="2" charset="2"/>
              <a:buChar char="q"/>
            </a:pPr>
            <a:r>
              <a:rPr lang="it-IT" sz="1200" dirty="0" smtClean="0">
                <a:solidFill>
                  <a:schemeClr val="tx1"/>
                </a:solidFill>
              </a:rPr>
              <a:t>Negli adulti la diagnosi deve essere effettuata secondo i criteri stabiliti dal DSM 5 e deve essere </a:t>
            </a:r>
            <a:r>
              <a:rPr lang="it-IT" sz="1200" dirty="0" smtClean="0">
                <a:solidFill>
                  <a:schemeClr val="tx1"/>
                </a:solidFill>
              </a:rPr>
              <a:t> 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  </a:t>
            </a: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   </a:t>
            </a:r>
            <a:r>
              <a:rPr lang="it-IT" sz="1200" dirty="0" smtClean="0">
                <a:solidFill>
                  <a:schemeClr val="tx1"/>
                </a:solidFill>
              </a:rPr>
              <a:t>confermata la presenza </a:t>
            </a:r>
            <a:r>
              <a:rPr lang="it-IT" sz="1200" dirty="0" smtClean="0">
                <a:solidFill>
                  <a:schemeClr val="tx1"/>
                </a:solidFill>
              </a:rPr>
              <a:t>di sintomi dell'ADHD che erano preesistenti in </a:t>
            </a:r>
            <a:r>
              <a:rPr lang="it-IT" sz="1200" dirty="0" err="1" smtClean="0">
                <a:solidFill>
                  <a:schemeClr val="tx1"/>
                </a:solidFill>
              </a:rPr>
              <a:t>eta'</a:t>
            </a:r>
            <a:r>
              <a:rPr lang="it-IT" sz="1200" dirty="0" smtClean="0">
                <a:solidFill>
                  <a:schemeClr val="tx1"/>
                </a:solidFill>
              </a:rPr>
              <a:t> infantile. La conferma di </a:t>
            </a:r>
            <a:endParaRPr lang="it-IT" sz="12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      </a:t>
            </a:r>
            <a:r>
              <a:rPr lang="it-IT" sz="1200" dirty="0" smtClean="0">
                <a:solidFill>
                  <a:schemeClr val="tx1"/>
                </a:solidFill>
              </a:rPr>
              <a:t>terze </a:t>
            </a:r>
            <a:r>
              <a:rPr lang="it-IT" sz="1200" dirty="0" smtClean="0">
                <a:solidFill>
                  <a:schemeClr val="tx1"/>
                </a:solidFill>
              </a:rPr>
              <a:t>parti e' auspicabile e </a:t>
            </a:r>
            <a:r>
              <a:rPr lang="it-IT" sz="1200" dirty="0" smtClean="0">
                <a:solidFill>
                  <a:schemeClr val="tx1"/>
                </a:solidFill>
              </a:rPr>
              <a:t>la </a:t>
            </a:r>
            <a:r>
              <a:rPr lang="it-IT" sz="1200" dirty="0" smtClean="0">
                <a:solidFill>
                  <a:schemeClr val="tx1"/>
                </a:solidFill>
              </a:rPr>
              <a:t>somministrazione di </a:t>
            </a:r>
            <a:r>
              <a:rPr lang="it-IT" sz="1200" dirty="0" err="1" smtClean="0">
                <a:solidFill>
                  <a:schemeClr val="tx1"/>
                </a:solidFill>
              </a:rPr>
              <a:t>Strattera</a:t>
            </a:r>
            <a:r>
              <a:rPr lang="it-IT" sz="1200" dirty="0" smtClean="0">
                <a:solidFill>
                  <a:schemeClr val="tx1"/>
                </a:solidFill>
              </a:rPr>
              <a:t> non deve essere iniziata se la verifica dei </a:t>
            </a:r>
            <a:r>
              <a:rPr lang="it-IT" sz="1200" dirty="0" smtClean="0">
                <a:solidFill>
                  <a:schemeClr val="tx1"/>
                </a:solidFill>
              </a:rPr>
              <a:t> 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      </a:t>
            </a:r>
            <a:r>
              <a:rPr lang="it-IT" sz="1200" dirty="0" smtClean="0">
                <a:solidFill>
                  <a:schemeClr val="tx1"/>
                </a:solidFill>
              </a:rPr>
              <a:t>sintomi </a:t>
            </a:r>
            <a:r>
              <a:rPr lang="it-IT" sz="1200" dirty="0" smtClean="0">
                <a:solidFill>
                  <a:schemeClr val="tx1"/>
                </a:solidFill>
              </a:rPr>
              <a:t>dell'ADHD in </a:t>
            </a:r>
            <a:r>
              <a:rPr lang="it-IT" sz="1200" dirty="0" smtClean="0">
                <a:solidFill>
                  <a:schemeClr val="tx1"/>
                </a:solidFill>
              </a:rPr>
              <a:t>età </a:t>
            </a:r>
            <a:r>
              <a:rPr lang="it-IT" sz="1200" dirty="0" smtClean="0">
                <a:solidFill>
                  <a:schemeClr val="tx1"/>
                </a:solidFill>
              </a:rPr>
              <a:t>infantile </a:t>
            </a:r>
            <a:r>
              <a:rPr lang="it-IT" sz="1200" dirty="0" smtClean="0">
                <a:solidFill>
                  <a:schemeClr val="tx1"/>
                </a:solidFill>
              </a:rPr>
              <a:t>non è </a:t>
            </a:r>
            <a:r>
              <a:rPr lang="it-IT" sz="1200" dirty="0" smtClean="0">
                <a:solidFill>
                  <a:schemeClr val="tx1"/>
                </a:solidFill>
              </a:rPr>
              <a:t>certa </a:t>
            </a:r>
          </a:p>
          <a:p>
            <a:pPr marL="0" algn="just">
              <a:spcBef>
                <a:spcPts val="0"/>
              </a:spcBef>
              <a:buFontTx/>
              <a:buChar char="-"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FontTx/>
              <a:buChar char="-"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Font typeface="Wingdings" pitchFamily="2" charset="2"/>
              <a:buChar char="q"/>
            </a:pPr>
            <a:r>
              <a:rPr lang="it-IT" sz="1200" dirty="0" smtClean="0">
                <a:solidFill>
                  <a:schemeClr val="tx1"/>
                </a:solidFill>
              </a:rPr>
              <a:t>I pazienti devono avere un ADHD di </a:t>
            </a:r>
            <a:r>
              <a:rPr lang="it-IT" sz="1200" dirty="0" smtClean="0">
                <a:solidFill>
                  <a:schemeClr val="tx1"/>
                </a:solidFill>
              </a:rPr>
              <a:t>gravità </a:t>
            </a:r>
            <a:r>
              <a:rPr lang="it-IT" sz="1200" dirty="0" smtClean="0">
                <a:solidFill>
                  <a:schemeClr val="tx1"/>
                </a:solidFill>
              </a:rPr>
              <a:t>almeno moderata, come indicato da una compromissione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funzionale </a:t>
            </a:r>
            <a:r>
              <a:rPr lang="it-IT" sz="1200" dirty="0" smtClean="0">
                <a:solidFill>
                  <a:schemeClr val="tx1"/>
                </a:solidFill>
              </a:rPr>
              <a:t>almeno moderata in 2 o </a:t>
            </a:r>
            <a:r>
              <a:rPr lang="it-IT" sz="1200" dirty="0" smtClean="0">
                <a:solidFill>
                  <a:schemeClr val="tx1"/>
                </a:solidFill>
              </a:rPr>
              <a:t>più </a:t>
            </a:r>
            <a:r>
              <a:rPr lang="it-IT" sz="1200" dirty="0" smtClean="0">
                <a:solidFill>
                  <a:schemeClr val="tx1"/>
                </a:solidFill>
              </a:rPr>
              <a:t>ambiti (ad esempio sociale, scolastico e/o lavorativo) che </a:t>
            </a:r>
            <a:r>
              <a:rPr lang="it-IT" sz="1200" dirty="0" smtClean="0">
                <a:solidFill>
                  <a:schemeClr val="tx1"/>
                </a:solidFill>
              </a:rPr>
              <a:t>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interessano diversi </a:t>
            </a:r>
            <a:r>
              <a:rPr lang="it-IT" sz="1200" dirty="0" smtClean="0">
                <a:solidFill>
                  <a:schemeClr val="tx1"/>
                </a:solidFill>
              </a:rPr>
              <a:t>aspetti della vita di un individuo</a:t>
            </a:r>
          </a:p>
          <a:p>
            <a:pPr marL="0" algn="just">
              <a:spcBef>
                <a:spcPts val="0"/>
              </a:spcBef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</a:pPr>
            <a:endParaRPr lang="it-IT" sz="1200" dirty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it-IT" sz="1200" b="1" dirty="0" err="1" smtClean="0">
                <a:solidFill>
                  <a:schemeClr val="tx1"/>
                </a:solidFill>
              </a:rPr>
              <a:t>Metilfenidato</a:t>
            </a:r>
            <a:endParaRPr lang="it-IT" sz="1200" b="1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b="1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Font typeface="Wingdings" pitchFamily="2" charset="2"/>
              <a:buChar char="q"/>
            </a:pPr>
            <a:r>
              <a:rPr lang="it-IT" sz="1200" dirty="0" smtClean="0">
                <a:solidFill>
                  <a:schemeClr val="tx1"/>
                </a:solidFill>
              </a:rPr>
              <a:t>Il </a:t>
            </a:r>
            <a:r>
              <a:rPr lang="it-IT" sz="1200" dirty="0" err="1" smtClean="0">
                <a:solidFill>
                  <a:schemeClr val="tx1"/>
                </a:solidFill>
              </a:rPr>
              <a:t>Metilfenidato</a:t>
            </a:r>
            <a:r>
              <a:rPr lang="it-IT" sz="1200" dirty="0" smtClean="0">
                <a:solidFill>
                  <a:schemeClr val="tx1"/>
                </a:solidFill>
              </a:rPr>
              <a:t> nell’adulto può essere somministrato solo in continuità terapeutica se assunto già </a:t>
            </a:r>
            <a:r>
              <a:rPr lang="it-IT" sz="1200" dirty="0" smtClean="0">
                <a:solidFill>
                  <a:schemeClr val="tx1"/>
                </a:solidFill>
              </a:rPr>
              <a:t>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       </a:t>
            </a:r>
            <a:r>
              <a:rPr lang="it-IT" sz="1200" dirty="0" smtClean="0">
                <a:solidFill>
                  <a:schemeClr val="tx1"/>
                </a:solidFill>
              </a:rPr>
              <a:t>prima </a:t>
            </a:r>
            <a:r>
              <a:rPr lang="it-IT" sz="1200" dirty="0" smtClean="0">
                <a:solidFill>
                  <a:schemeClr val="tx1"/>
                </a:solidFill>
              </a:rPr>
              <a:t>dei </a:t>
            </a:r>
            <a:r>
              <a:rPr lang="it-IT" sz="1200" dirty="0" smtClean="0">
                <a:solidFill>
                  <a:schemeClr val="tx1"/>
                </a:solidFill>
              </a:rPr>
              <a:t>18 anni</a:t>
            </a: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Font typeface="Wingdings" pitchFamily="2" charset="2"/>
              <a:buChar char="q"/>
            </a:pPr>
            <a:r>
              <a:rPr lang="it-IT" sz="1200" dirty="0" smtClean="0">
                <a:solidFill>
                  <a:schemeClr val="tx1"/>
                </a:solidFill>
              </a:rPr>
              <a:t>Non ci sono invece sufficienti evidenze per supportarne l’uso in adulti non trattati in età infantile</a:t>
            </a:r>
          </a:p>
          <a:p>
            <a:pPr marL="0" algn="just">
              <a:spcBef>
                <a:spcPts val="0"/>
              </a:spcBef>
              <a:buNone/>
            </a:pPr>
            <a:endParaRPr lang="it-IT" sz="10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it-IT" sz="1000" dirty="0" smtClean="0">
                <a:solidFill>
                  <a:srgbClr val="FF0000"/>
                </a:solidFill>
              </a:rPr>
              <a:t>.</a:t>
            </a:r>
            <a:r>
              <a:rPr lang="it-IT" sz="1000" dirty="0">
                <a:solidFill>
                  <a:srgbClr val="FF0000"/>
                </a:solidFill>
              </a:rPr>
              <a:t/>
            </a:r>
            <a:br>
              <a:rPr lang="it-IT" sz="1000" dirty="0">
                <a:solidFill>
                  <a:srgbClr val="FF0000"/>
                </a:solidFill>
              </a:rPr>
            </a:br>
            <a:endParaRPr lang="it-IT" sz="1000" dirty="0">
              <a:solidFill>
                <a:srgbClr val="FF0000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000" dirty="0"/>
          </a:p>
          <a:p>
            <a:pPr marL="0" indent="0">
              <a:buNone/>
            </a:pPr>
            <a:endParaRPr lang="it-IT" sz="1000" dirty="0"/>
          </a:p>
        </p:txBody>
      </p:sp>
    </p:spTree>
    <p:extLst>
      <p:ext uri="{BB962C8B-B14F-4D97-AF65-F5344CB8AC3E}">
        <p14:creationId xmlns:p14="http://schemas.microsoft.com/office/powerpoint/2010/main" val="1306158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91707" y="1337094"/>
            <a:ext cx="796218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it-IT" dirty="0" smtClean="0"/>
          </a:p>
          <a:p>
            <a:pPr algn="just">
              <a:buFont typeface="Wingdings" pitchFamily="2" charset="2"/>
              <a:buChar char="Ø"/>
            </a:pPr>
            <a:r>
              <a:rPr lang="it-IT" sz="1600" dirty="0" smtClean="0"/>
              <a:t> Le Regioni devono provvedere all’individuazione e accreditamento dei </a:t>
            </a:r>
            <a:r>
              <a:rPr lang="it-IT" sz="1600" b="1" dirty="0" smtClean="0"/>
              <a:t>centri autorizzati</a:t>
            </a:r>
            <a:r>
              <a:rPr lang="it-IT" sz="1600" dirty="0" smtClean="0"/>
              <a:t> per il trattamento degli adulti affetti da ADHD</a:t>
            </a:r>
          </a:p>
          <a:p>
            <a:pPr algn="just">
              <a:buFont typeface="Wingdings" pitchFamily="2" charset="2"/>
              <a:buChar char="Ø"/>
            </a:pPr>
            <a:endParaRPr lang="it-IT" sz="1600" dirty="0" smtClean="0"/>
          </a:p>
          <a:p>
            <a:pPr algn="just">
              <a:buFont typeface="Wingdings" pitchFamily="2" charset="2"/>
              <a:buChar char="Ø"/>
            </a:pPr>
            <a:endParaRPr lang="it-IT" sz="1600" dirty="0" smtClean="0"/>
          </a:p>
          <a:p>
            <a:pPr algn="just">
              <a:buFont typeface="Wingdings" pitchFamily="2" charset="2"/>
              <a:buChar char="Ø"/>
            </a:pPr>
            <a:r>
              <a:rPr lang="it-IT" sz="1600" dirty="0" smtClean="0"/>
              <a:t> Come per i pazienti pediatrici, per la prescrizione della terapia farmacologica negli adulti è necessario che i pazienti vengano iscritti nel </a:t>
            </a:r>
            <a:r>
              <a:rPr lang="it-IT" sz="1600" b="1" dirty="0" smtClean="0"/>
              <a:t>Registro nazionale dell’ADHD nell’adulto</a:t>
            </a:r>
            <a:r>
              <a:rPr lang="it-IT" sz="1600" dirty="0" smtClean="0"/>
              <a:t>, istituito dall’Istituto Superiore di Sanità da febbraio 2016</a:t>
            </a:r>
          </a:p>
          <a:p>
            <a:pPr algn="just"/>
            <a:endParaRPr lang="it-IT" sz="1600" dirty="0" smtClean="0"/>
          </a:p>
          <a:p>
            <a:pPr algn="just"/>
            <a:endParaRPr lang="it-IT" sz="1600" dirty="0" smtClean="0"/>
          </a:p>
          <a:p>
            <a:pPr algn="just">
              <a:buFont typeface="Wingdings" pitchFamily="2" charset="2"/>
              <a:buChar char="Ø"/>
            </a:pPr>
            <a:r>
              <a:rPr lang="it-IT" sz="1600" dirty="0" smtClean="0"/>
              <a:t> Nel Registro verranno inclusi i pazienti che soddisfano i criteri diagnostici del DMS-V ai quali verrà prescritta terapia farmacologica con MPH o ATX.</a:t>
            </a:r>
          </a:p>
          <a:p>
            <a:pPr algn="just"/>
            <a:endParaRPr lang="it-IT" sz="1600" dirty="0" smtClean="0"/>
          </a:p>
          <a:p>
            <a:pPr algn="just"/>
            <a:endParaRPr lang="it-IT" sz="1600" dirty="0" smtClean="0"/>
          </a:p>
          <a:p>
            <a:pPr algn="just">
              <a:buFont typeface="Wingdings" pitchFamily="2" charset="2"/>
              <a:buChar char="Ø"/>
            </a:pPr>
            <a:r>
              <a:rPr lang="it-IT" sz="1600" dirty="0" smtClean="0"/>
              <a:t> I pazienti verranno monitorati tramite un </a:t>
            </a:r>
            <a:r>
              <a:rPr lang="it-IT" sz="1600" b="1" dirty="0" smtClean="0"/>
              <a:t>follow-up</a:t>
            </a:r>
            <a:r>
              <a:rPr lang="it-IT" sz="1600" dirty="0" smtClean="0"/>
              <a:t> ogni sei mesi con visita clinica, somministrazione test di valutazione della gravità del quadro clinico (es. CGI-S)</a:t>
            </a:r>
            <a:endParaRPr lang="it-IT" sz="1600" dirty="0"/>
          </a:p>
        </p:txBody>
      </p:sp>
      <p:sp>
        <p:nvSpPr>
          <p:cNvPr id="3" name="Rettangolo 2"/>
          <p:cNvSpPr/>
          <p:nvPr/>
        </p:nvSpPr>
        <p:spPr>
          <a:xfrm>
            <a:off x="1820174" y="396815"/>
            <a:ext cx="54950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chemeClr val="bg2">
                    <a:lumMod val="50000"/>
                  </a:schemeClr>
                </a:solidFill>
              </a:rPr>
              <a:t>ADHD: CONTINUITA’ TERAPEUTICA TRA ETA’ EVOLUTIVA E ETA’ ADULTA</a:t>
            </a:r>
            <a:endParaRPr lang="it-IT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0"/>
            <a:ext cx="7038975" cy="665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olo 1"/>
          <p:cNvSpPr>
            <a:spLocks noGrp="1"/>
          </p:cNvSpPr>
          <p:nvPr>
            <p:ph type="title"/>
          </p:nvPr>
        </p:nvSpPr>
        <p:spPr>
          <a:xfrm>
            <a:off x="549275" y="247827"/>
            <a:ext cx="8042275" cy="1273323"/>
          </a:xfrm>
        </p:spPr>
        <p:txBody>
          <a:bodyPr/>
          <a:lstStyle/>
          <a:p>
            <a:pPr eaLnBrk="1" hangingPunct="1"/>
            <a:r>
              <a:rPr lang="it-IT" sz="2400" dirty="0" smtClean="0"/>
              <a:t>Disturbo da Deficit dell'Attenzione e Iperattività  </a:t>
            </a:r>
            <a:br>
              <a:rPr lang="it-IT" sz="2400" dirty="0" smtClean="0"/>
            </a:br>
            <a:r>
              <a:rPr lang="it-IT" sz="2400" dirty="0" smtClean="0"/>
              <a:t>(</a:t>
            </a:r>
            <a:r>
              <a:rPr lang="it-IT" sz="2400" dirty="0" err="1" smtClean="0"/>
              <a:t>ADHD*</a:t>
            </a:r>
            <a:r>
              <a:rPr lang="it-IT" sz="2400" dirty="0" smtClean="0"/>
              <a:t>, acronimo per </a:t>
            </a:r>
            <a:r>
              <a:rPr lang="it-IT" sz="2400" dirty="0" err="1" smtClean="0"/>
              <a:t>Attention</a:t>
            </a:r>
            <a:r>
              <a:rPr lang="it-IT" sz="2400" dirty="0" smtClean="0"/>
              <a:t> Deficit </a:t>
            </a:r>
            <a:r>
              <a:rPr lang="it-IT" sz="2400" dirty="0" err="1" smtClean="0"/>
              <a:t>Hyperactivity</a:t>
            </a:r>
            <a:r>
              <a:rPr lang="it-IT" sz="2400" dirty="0" smtClean="0"/>
              <a:t> </a:t>
            </a:r>
            <a:r>
              <a:rPr lang="it-IT" sz="2400" dirty="0" err="1" smtClean="0"/>
              <a:t>Disorder</a:t>
            </a:r>
            <a:r>
              <a:rPr lang="it-IT" sz="2400" dirty="0" smtClean="0"/>
              <a:t>) </a:t>
            </a:r>
          </a:p>
        </p:txBody>
      </p:sp>
      <p:sp>
        <p:nvSpPr>
          <p:cNvPr id="14338" name="Segnaposto contenuto 2"/>
          <p:cNvSpPr>
            <a:spLocks noGrp="1"/>
          </p:cNvSpPr>
          <p:nvPr>
            <p:ph idx="1"/>
          </p:nvPr>
        </p:nvSpPr>
        <p:spPr>
          <a:xfrm>
            <a:off x="549275" y="1734796"/>
            <a:ext cx="8406718" cy="476000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it-IT" sz="1400" dirty="0" smtClean="0">
                <a:solidFill>
                  <a:srgbClr val="FF0000"/>
                </a:solidFill>
              </a:rPr>
              <a:t>DEFINIZIONE</a:t>
            </a:r>
            <a:endParaRPr lang="it-IT" sz="1400" dirty="0" smtClean="0"/>
          </a:p>
          <a:p>
            <a:pPr algn="just">
              <a:spcBef>
                <a:spcPts val="0"/>
              </a:spcBef>
            </a:pPr>
            <a:endParaRPr lang="it-IT" sz="1400" dirty="0"/>
          </a:p>
          <a:p>
            <a:pPr algn="just">
              <a:spcBef>
                <a:spcPts val="0"/>
              </a:spcBef>
            </a:pPr>
            <a:r>
              <a:rPr lang="it-IT" sz="1400" b="1" dirty="0" smtClean="0"/>
              <a:t>disordine neuropsichiatrico ad insorgenza precoce </a:t>
            </a:r>
            <a:r>
              <a:rPr lang="it-IT" sz="1400" dirty="0" smtClean="0"/>
              <a:t>diagnosticabile dall’età scolare che si caratterizza  per  la  presenza  di  disattenzione,  iperattività  ed impulsività presenti in diversi contesti di vita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400" dirty="0" smtClean="0"/>
          </a:p>
          <a:p>
            <a:pPr algn="just">
              <a:spcBef>
                <a:spcPts val="0"/>
              </a:spcBef>
            </a:pPr>
            <a:r>
              <a:rPr lang="it-IT" sz="1400" b="1" dirty="0" smtClean="0"/>
              <a:t>Compromette l'adattamento </a:t>
            </a:r>
            <a:r>
              <a:rPr lang="it-IT" sz="1400" dirty="0" smtClean="0"/>
              <a:t>del bambino e determina anomalie nell'interazione  sociale,  predisponendo  ad  altre  patologie  e/o  a  disagio  sociale  in  età successive</a:t>
            </a:r>
          </a:p>
          <a:p>
            <a:pPr algn="just">
              <a:spcBef>
                <a:spcPts val="0"/>
              </a:spcBef>
            </a:pPr>
            <a:endParaRPr lang="it-IT" sz="1200" dirty="0"/>
          </a:p>
          <a:p>
            <a:pPr algn="just">
              <a:spcBef>
                <a:spcPts val="0"/>
              </a:spcBef>
            </a:pPr>
            <a:endParaRPr lang="it-IT" sz="12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it-IT" sz="1400" dirty="0" smtClean="0">
                <a:solidFill>
                  <a:srgbClr val="FF0000"/>
                </a:solidFill>
              </a:rPr>
              <a:t>EPIDEMIOLOGIA</a:t>
            </a:r>
          </a:p>
          <a:p>
            <a:pPr algn="just">
              <a:spcBef>
                <a:spcPts val="0"/>
              </a:spcBef>
              <a:buNone/>
            </a:pPr>
            <a:endParaRPr lang="it-IT" sz="1200" dirty="0" smtClean="0"/>
          </a:p>
        </p:txBody>
      </p:sp>
      <p:sp>
        <p:nvSpPr>
          <p:cNvPr id="3" name="Rettangolo 2"/>
          <p:cNvSpPr/>
          <p:nvPr/>
        </p:nvSpPr>
        <p:spPr>
          <a:xfrm>
            <a:off x="940037" y="4188685"/>
            <a:ext cx="79219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it-IT" sz="1400" dirty="0"/>
              <a:t>Gli indici di prevalenza del disturbo presentano differenze a seconda di come è stato selezionato il campione, di quali criteri di classificazione e/o quali fonti di informazioni o quali strumenti sono utilizzati.</a:t>
            </a:r>
          </a:p>
        </p:txBody>
      </p:sp>
      <p:sp>
        <p:nvSpPr>
          <p:cNvPr id="4" name="Rettangolo 3"/>
          <p:cNvSpPr/>
          <p:nvPr/>
        </p:nvSpPr>
        <p:spPr>
          <a:xfrm>
            <a:off x="940037" y="5081187"/>
            <a:ext cx="78535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400" dirty="0"/>
              <a:t>I valori di prevalenza dell’ADHD desunti dalla letteratura internazionale si attestano </a:t>
            </a:r>
            <a:r>
              <a:rPr lang="it-IT" sz="1400" dirty="0" smtClean="0"/>
              <a:t>intorno al </a:t>
            </a:r>
            <a:r>
              <a:rPr lang="it-IT" sz="1400" dirty="0">
                <a:solidFill>
                  <a:srgbClr val="FF0000"/>
                </a:solidFill>
              </a:rPr>
              <a:t>5,29%</a:t>
            </a:r>
            <a:r>
              <a:rPr lang="it-IT" sz="1400" dirty="0"/>
              <a:t> </a:t>
            </a:r>
            <a:r>
              <a:rPr lang="it-IT" sz="1400" dirty="0" smtClean="0"/>
              <a:t>con </a:t>
            </a:r>
            <a:r>
              <a:rPr lang="it-IT" sz="1400" dirty="0"/>
              <a:t>un’ampia variabilità a seconda del contesto geografico analizzato.</a:t>
            </a:r>
          </a:p>
          <a:p>
            <a:pPr algn="just"/>
            <a:r>
              <a:rPr lang="it-IT" sz="1400" dirty="0"/>
              <a:t>Gli studi condotti in Italia mostrano prevalenze oscillanti </a:t>
            </a:r>
            <a:r>
              <a:rPr lang="it-IT" sz="1400" dirty="0">
                <a:solidFill>
                  <a:srgbClr val="FF0000"/>
                </a:solidFill>
              </a:rPr>
              <a:t>tra lo 0,4% e il 3,6</a:t>
            </a:r>
            <a:r>
              <a:rPr lang="it-IT" sz="1400" dirty="0" smtClean="0">
                <a:solidFill>
                  <a:srgbClr val="FF0000"/>
                </a:solidFill>
              </a:rPr>
              <a:t>%.</a:t>
            </a:r>
            <a:endParaRPr lang="it-IT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6911" y="163902"/>
            <a:ext cx="5416310" cy="646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46982" y="483079"/>
            <a:ext cx="7815532" cy="5940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it-IT" sz="1600" b="1" dirty="0" smtClean="0">
                <a:solidFill>
                  <a:prstClr val="black"/>
                </a:solidFill>
              </a:rPr>
              <a:t>IL PERCORSO </a:t>
            </a:r>
            <a:r>
              <a:rPr lang="it-IT" sz="1600" b="1" dirty="0" err="1" smtClean="0">
                <a:solidFill>
                  <a:prstClr val="black"/>
                </a:solidFill>
              </a:rPr>
              <a:t>DI</a:t>
            </a:r>
            <a:r>
              <a:rPr lang="it-IT" sz="1600" b="1" dirty="0" smtClean="0">
                <a:solidFill>
                  <a:prstClr val="black"/>
                </a:solidFill>
              </a:rPr>
              <a:t> TRANSIZIONE AD UN SERVIZIO PER ADULTI DEI PAZIENTI CON ADHD: ANALISI DEI BISOGNI E DELLE CRITICITÀ</a:t>
            </a:r>
          </a:p>
          <a:p>
            <a:pPr lvl="0" algn="just"/>
            <a:endParaRPr lang="it-IT" sz="1600" b="1" dirty="0" smtClean="0">
              <a:solidFill>
                <a:prstClr val="black"/>
              </a:solidFill>
            </a:endParaRPr>
          </a:p>
          <a:p>
            <a:pPr lvl="0" algn="just"/>
            <a:endParaRPr lang="it-IT" sz="1000" dirty="0" smtClean="0">
              <a:solidFill>
                <a:prstClr val="black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it-IT" sz="1400" dirty="0" smtClean="0">
                <a:solidFill>
                  <a:prstClr val="black"/>
                </a:solidFill>
              </a:rPr>
              <a:t> La revisione della letteratura evidenzia che il </a:t>
            </a:r>
            <a:r>
              <a:rPr lang="it-IT" sz="1400" dirty="0" smtClean="0">
                <a:solidFill>
                  <a:srgbClr val="FF0000"/>
                </a:solidFill>
              </a:rPr>
              <a:t>40% degli adolescenti con ADHD potranno necessitare di una continuità terapeutica in età adulta</a:t>
            </a:r>
            <a:r>
              <a:rPr lang="it-IT" sz="1400" dirty="0" smtClean="0">
                <a:solidFill>
                  <a:prstClr val="black"/>
                </a:solidFill>
              </a:rPr>
              <a:t>, in particolare coloro che manifestano una o più </a:t>
            </a:r>
            <a:r>
              <a:rPr lang="it-IT" sz="1400" dirty="0" err="1" smtClean="0">
                <a:solidFill>
                  <a:prstClr val="black"/>
                </a:solidFill>
              </a:rPr>
              <a:t>comorbilità</a:t>
            </a:r>
            <a:r>
              <a:rPr lang="it-IT" sz="1400" dirty="0" smtClean="0">
                <a:solidFill>
                  <a:prstClr val="black"/>
                </a:solidFill>
              </a:rPr>
              <a:t> psichiatriche.</a:t>
            </a:r>
          </a:p>
          <a:p>
            <a:pPr lvl="0" algn="just"/>
            <a:endParaRPr lang="it-IT" sz="1400" dirty="0" smtClean="0">
              <a:solidFill>
                <a:prstClr val="black"/>
              </a:solidFill>
            </a:endParaRPr>
          </a:p>
          <a:p>
            <a:pPr lvl="0" algn="just"/>
            <a:endParaRPr lang="it-IT" sz="1400" dirty="0" smtClean="0">
              <a:solidFill>
                <a:prstClr val="black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it-IT" sz="1400" dirty="0" smtClean="0">
                <a:solidFill>
                  <a:prstClr val="black"/>
                </a:solidFill>
              </a:rPr>
              <a:t> A tutt’oggi la prevalenza dei pazienti che ha continuato ad avere accesso ai Servizi di Neuropsichiatria Infantile al compimento del 18° anno d’età e le difficoltà incontrate (…) nei percorsi di trasferimento ai Servizi Psichiatrici dell’adulto, non sono stati oggetto di valutazioni formali</a:t>
            </a:r>
          </a:p>
          <a:p>
            <a:pPr lvl="0" algn="just"/>
            <a:endParaRPr lang="it-IT" sz="1400" dirty="0" smtClean="0">
              <a:solidFill>
                <a:prstClr val="black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it-IT" sz="1400" dirty="0" smtClean="0">
                <a:solidFill>
                  <a:prstClr val="black"/>
                </a:solidFill>
              </a:rPr>
              <a:t> Per tali ragioni è stato steso il Protocollo di una </a:t>
            </a:r>
            <a:r>
              <a:rPr lang="it-IT" sz="1400" dirty="0" err="1" smtClean="0">
                <a:solidFill>
                  <a:srgbClr val="FF0000"/>
                </a:solidFill>
              </a:rPr>
              <a:t>survey</a:t>
            </a:r>
            <a:r>
              <a:rPr lang="it-IT" sz="1400" dirty="0" smtClean="0">
                <a:solidFill>
                  <a:prstClr val="black"/>
                </a:solidFill>
              </a:rPr>
              <a:t> per valutare l’attuale presa in carico e il percorso di transizione ad un Servizio per Adulti dei pazienti ADHD, al fine di:</a:t>
            </a:r>
          </a:p>
          <a:p>
            <a:pPr lvl="0" algn="just"/>
            <a:endParaRPr lang="it-IT" sz="1400" dirty="0" smtClean="0">
              <a:solidFill>
                <a:prstClr val="black"/>
              </a:solidFill>
            </a:endParaRPr>
          </a:p>
          <a:p>
            <a:pPr lvl="0" algn="just"/>
            <a:r>
              <a:rPr lang="it-IT" sz="1400" dirty="0" smtClean="0">
                <a:solidFill>
                  <a:prstClr val="black"/>
                </a:solidFill>
              </a:rPr>
              <a:t>‐ produrre un’analisi quantitativa e qualitativa dei soggetti ADHD che hanno raggiunto la maggiore età;</a:t>
            </a:r>
          </a:p>
          <a:p>
            <a:pPr lvl="0" algn="just"/>
            <a:endParaRPr lang="it-IT" sz="1400" dirty="0" smtClean="0">
              <a:solidFill>
                <a:prstClr val="black"/>
              </a:solidFill>
            </a:endParaRPr>
          </a:p>
          <a:p>
            <a:pPr lvl="0" algn="just"/>
            <a:r>
              <a:rPr lang="it-IT" sz="1400" dirty="0" smtClean="0">
                <a:solidFill>
                  <a:prstClr val="black"/>
                </a:solidFill>
              </a:rPr>
              <a:t>‐ analizzare le modalità utilizzate per la transizione dal Servizio di NPIA al Servizio di Psichiatria Adulti;</a:t>
            </a:r>
          </a:p>
          <a:p>
            <a:pPr lvl="0" algn="just"/>
            <a:endParaRPr lang="it-IT" sz="1400" dirty="0" smtClean="0">
              <a:solidFill>
                <a:prstClr val="black"/>
              </a:solidFill>
            </a:endParaRPr>
          </a:p>
          <a:p>
            <a:pPr lvl="0" algn="just"/>
            <a:r>
              <a:rPr lang="it-IT" sz="1400" dirty="0" smtClean="0">
                <a:solidFill>
                  <a:prstClr val="black"/>
                </a:solidFill>
              </a:rPr>
              <a:t>‐ analizzare i bisogni e le criticità di questo percorso;</a:t>
            </a:r>
          </a:p>
          <a:p>
            <a:pPr lvl="0" algn="just"/>
            <a:endParaRPr lang="it-IT" sz="1400" dirty="0" smtClean="0">
              <a:solidFill>
                <a:prstClr val="black"/>
              </a:solidFill>
            </a:endParaRPr>
          </a:p>
          <a:p>
            <a:pPr lvl="0" algn="just"/>
            <a:r>
              <a:rPr lang="it-IT" sz="1400" dirty="0" smtClean="0">
                <a:solidFill>
                  <a:prstClr val="black"/>
                </a:solidFill>
              </a:rPr>
              <a:t>‐ produrre procedure che garantiscano la continuità assistenziale secondo le linee guida europee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713" y="163902"/>
            <a:ext cx="7648575" cy="2501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ttangolo 2"/>
          <p:cNvSpPr/>
          <p:nvPr/>
        </p:nvSpPr>
        <p:spPr>
          <a:xfrm>
            <a:off x="422694" y="2889848"/>
            <a:ext cx="8436634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1400" dirty="0" smtClean="0"/>
              <a:t> ADHD has just recently been recognized as a </a:t>
            </a:r>
            <a:r>
              <a:rPr lang="en-US" sz="1400" b="1" dirty="0" smtClean="0"/>
              <a:t>lifelong disorder </a:t>
            </a:r>
          </a:p>
          <a:p>
            <a:pPr>
              <a:buFont typeface="Wingdings" pitchFamily="2" charset="2"/>
              <a:buChar char="ü"/>
            </a:pPr>
            <a:endParaRPr lang="en-US" sz="1400" dirty="0" smtClean="0"/>
          </a:p>
          <a:p>
            <a:endParaRPr lang="en-US" sz="1400" dirty="0" smtClean="0"/>
          </a:p>
          <a:p>
            <a:pPr>
              <a:buFont typeface="Wingdings" pitchFamily="2" charset="2"/>
              <a:buChar char="ü"/>
            </a:pPr>
            <a:r>
              <a:rPr lang="en-US" sz="1400" dirty="0" smtClean="0"/>
              <a:t> Furthermore, </a:t>
            </a:r>
            <a:r>
              <a:rPr lang="en-US" sz="1400" b="1" dirty="0" smtClean="0"/>
              <a:t>transition protocols </a:t>
            </a:r>
            <a:r>
              <a:rPr lang="en-US" sz="1400" dirty="0" smtClean="0"/>
              <a:t>should be developed jointly by ADHD reference centers, CANPS, </a:t>
            </a:r>
            <a:r>
              <a:rPr lang="en-US" sz="1400" dirty="0" smtClean="0"/>
              <a:t>  </a:t>
            </a:r>
          </a:p>
          <a:p>
            <a:r>
              <a:rPr lang="en-US" sz="1400" dirty="0" smtClean="0"/>
              <a:t>    </a:t>
            </a:r>
            <a:r>
              <a:rPr lang="en-US" sz="1400" dirty="0" smtClean="0"/>
              <a:t>adult psychiatric services, and community pediatric and adult mental services to ensure care continuity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pPr>
              <a:buFont typeface="Wingdings" pitchFamily="2" charset="2"/>
              <a:buChar char="ü"/>
            </a:pPr>
            <a:r>
              <a:rPr lang="en-US" sz="1400" dirty="0" smtClean="0"/>
              <a:t> Layman and professional </a:t>
            </a:r>
            <a:r>
              <a:rPr lang="en-US" sz="1400" b="1" dirty="0" smtClean="0"/>
              <a:t>misunderstandings and misinformation about ADHD </a:t>
            </a:r>
            <a:r>
              <a:rPr lang="en-US" sz="1400" dirty="0" smtClean="0"/>
              <a:t>abound, and may  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</a:t>
            </a:r>
            <a:r>
              <a:rPr lang="en-US" sz="1400" dirty="0" smtClean="0"/>
              <a:t>contribute to the differences </a:t>
            </a:r>
            <a:r>
              <a:rPr lang="en-US" sz="1400" dirty="0" smtClean="0"/>
              <a:t>that exist between child and adult services in the theoretical and </a:t>
            </a:r>
            <a:endParaRPr lang="en-US" sz="1400" dirty="0"/>
          </a:p>
          <a:p>
            <a:r>
              <a:rPr lang="en-US" sz="1400" dirty="0" smtClean="0"/>
              <a:t>    conceptual </a:t>
            </a:r>
            <a:r>
              <a:rPr lang="en-US" sz="1400" dirty="0" smtClean="0"/>
              <a:t>views of diagnosis, cause, and </a:t>
            </a:r>
            <a:r>
              <a:rPr lang="en-US" sz="1400" dirty="0" smtClean="0"/>
              <a:t>treatment </a:t>
            </a:r>
            <a:r>
              <a:rPr lang="en-US" sz="1400" dirty="0" smtClean="0"/>
              <a:t>focus (Singh, 2009)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pPr>
              <a:buFont typeface="Wingdings" pitchFamily="2" charset="2"/>
              <a:buChar char="ü"/>
            </a:pPr>
            <a:r>
              <a:rPr lang="en-US" sz="1400" dirty="0" smtClean="0"/>
              <a:t> There is, therefore, also a clear </a:t>
            </a:r>
            <a:r>
              <a:rPr lang="en-US" sz="1400" b="1" dirty="0" smtClean="0"/>
              <a:t>need for increased multidisciplinary and independent education </a:t>
            </a:r>
            <a:r>
              <a:rPr lang="en-US" sz="1400" b="1" dirty="0" smtClean="0"/>
              <a:t>   </a:t>
            </a:r>
          </a:p>
          <a:p>
            <a:r>
              <a:rPr lang="en-US" sz="1400" b="1" dirty="0"/>
              <a:t> </a:t>
            </a:r>
            <a:r>
              <a:rPr lang="en-US" sz="1400" b="1" dirty="0" smtClean="0"/>
              <a:t>   </a:t>
            </a:r>
            <a:r>
              <a:rPr lang="en-US" sz="1400" dirty="0" smtClean="0"/>
              <a:t>about ADHD </a:t>
            </a:r>
            <a:r>
              <a:rPr lang="en-US" sz="1400" dirty="0" smtClean="0"/>
              <a:t>at </a:t>
            </a:r>
            <a:r>
              <a:rPr lang="en-US" sz="1400" dirty="0" smtClean="0"/>
              <a:t>both undergraduate </a:t>
            </a:r>
            <a:r>
              <a:rPr lang="en-US" sz="1400" dirty="0" smtClean="0"/>
              <a:t>and postgraduate </a:t>
            </a:r>
            <a:r>
              <a:rPr lang="it-IT" sz="1400" dirty="0" err="1" smtClean="0"/>
              <a:t>level</a:t>
            </a:r>
            <a:r>
              <a:rPr lang="it-IT" sz="1400" dirty="0" smtClean="0"/>
              <a:t> (Van </a:t>
            </a:r>
            <a:r>
              <a:rPr lang="it-IT" sz="1400" dirty="0" err="1" smtClean="0"/>
              <a:t>Deusen</a:t>
            </a:r>
            <a:r>
              <a:rPr lang="it-IT" sz="1400" dirty="0" smtClean="0"/>
              <a:t>, 2014</a:t>
            </a:r>
            <a:r>
              <a:rPr lang="it-IT" sz="1400" dirty="0" smtClean="0"/>
              <a:t>)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9275" y="112143"/>
            <a:ext cx="8042275" cy="517585"/>
          </a:xfrm>
        </p:spPr>
        <p:txBody>
          <a:bodyPr/>
          <a:lstStyle/>
          <a:p>
            <a:r>
              <a:rPr lang="it-IT" sz="2400" dirty="0">
                <a:solidFill>
                  <a:srgbClr val="FF0000"/>
                </a:solidFill>
              </a:rPr>
              <a:t>MANIFESTAZIONI DEL DISTURBO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9275" y="858982"/>
            <a:ext cx="8042275" cy="5860995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it-IT" sz="1400" b="1" dirty="0"/>
              <a:t>In età </a:t>
            </a:r>
            <a:r>
              <a:rPr lang="it-IT" sz="1400" b="1" dirty="0" smtClean="0"/>
              <a:t>prescolare</a:t>
            </a:r>
            <a:r>
              <a:rPr lang="it-IT" sz="1400" dirty="0" smtClean="0"/>
              <a:t>: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dirty="0" smtClean="0"/>
              <a:t>significativo </a:t>
            </a:r>
            <a:r>
              <a:rPr lang="it-IT" sz="1400" dirty="0"/>
              <a:t>numero di bambini con iperattività, comportamenti aggressivi, crisi di rabbia, litigiosità, atteggiamenti provocatori, assenza di paura, mancata percezione del pericolo e disturbi del sonno. Queste manifestazioni non necessariamente esitano in un quadro di ADHD. </a:t>
            </a:r>
            <a:endParaRPr lang="it-IT" sz="14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it-IT" sz="14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b="1" dirty="0"/>
              <a:t>In età scolare </a:t>
            </a:r>
            <a:r>
              <a:rPr lang="it-IT" sz="1400" dirty="0"/>
              <a:t>(6-12 anni) </a:t>
            </a:r>
            <a:endParaRPr lang="it-IT" sz="14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dirty="0" smtClean="0"/>
              <a:t>l’ADHD </a:t>
            </a:r>
            <a:r>
              <a:rPr lang="it-IT" sz="1400" dirty="0"/>
              <a:t>si manifesta principalmente con sintomi di: </a:t>
            </a:r>
            <a:endParaRPr lang="it-IT" sz="1400" dirty="0" smtClean="0"/>
          </a:p>
          <a:p>
            <a:pPr marL="0" algn="just">
              <a:spcBef>
                <a:spcPts val="0"/>
              </a:spcBef>
            </a:pPr>
            <a:r>
              <a:rPr lang="it-IT" sz="1400" dirty="0" smtClean="0"/>
              <a:t>Disattenzione</a:t>
            </a:r>
          </a:p>
          <a:p>
            <a:pPr marL="0" algn="just">
              <a:spcBef>
                <a:spcPts val="0"/>
              </a:spcBef>
            </a:pPr>
            <a:r>
              <a:rPr lang="it-IT" sz="1400" dirty="0" smtClean="0"/>
              <a:t>Impulsività</a:t>
            </a:r>
          </a:p>
          <a:p>
            <a:pPr marL="0" algn="just">
              <a:spcBef>
                <a:spcPts val="0"/>
              </a:spcBef>
            </a:pPr>
            <a:r>
              <a:rPr lang="it-IT" sz="1400" dirty="0" smtClean="0"/>
              <a:t>Difficoltà scolastiche (</a:t>
            </a:r>
            <a:r>
              <a:rPr lang="it-IT" sz="1400" dirty="0" err="1" smtClean="0"/>
              <a:t>comorbilità</a:t>
            </a:r>
            <a:r>
              <a:rPr lang="it-IT" sz="1400" dirty="0" smtClean="0"/>
              <a:t> con DSA)</a:t>
            </a:r>
          </a:p>
          <a:p>
            <a:pPr marL="0" algn="just">
              <a:spcBef>
                <a:spcPts val="0"/>
              </a:spcBef>
            </a:pPr>
            <a:r>
              <a:rPr lang="it-IT" sz="1400" dirty="0" smtClean="0"/>
              <a:t>possibile </a:t>
            </a:r>
            <a:r>
              <a:rPr lang="it-IT" sz="1400" dirty="0"/>
              <a:t>riduzione della </a:t>
            </a:r>
            <a:r>
              <a:rPr lang="it-IT" sz="1400" dirty="0" smtClean="0"/>
              <a:t>iperattività</a:t>
            </a:r>
          </a:p>
          <a:p>
            <a:pPr marL="0" algn="just">
              <a:spcBef>
                <a:spcPts val="0"/>
              </a:spcBef>
            </a:pPr>
            <a:r>
              <a:rPr lang="it-IT" sz="1400" dirty="0" smtClean="0"/>
              <a:t>comportamento </a:t>
            </a:r>
            <a:r>
              <a:rPr lang="it-IT" sz="1400" dirty="0" err="1" smtClean="0"/>
              <a:t>oppositivo-provocatorio</a:t>
            </a:r>
            <a:r>
              <a:rPr lang="it-IT" sz="1400" dirty="0" smtClean="0"/>
              <a:t> (</a:t>
            </a:r>
            <a:r>
              <a:rPr lang="it-IT" sz="1400" dirty="0" err="1" smtClean="0"/>
              <a:t>comorbilità</a:t>
            </a:r>
            <a:r>
              <a:rPr lang="it-IT" sz="1400" dirty="0" smtClean="0"/>
              <a:t> con DOP)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4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b="1" dirty="0" smtClean="0"/>
              <a:t>In adolescenza</a:t>
            </a:r>
            <a:r>
              <a:rPr lang="it-IT" sz="1400" dirty="0" smtClean="0"/>
              <a:t>: </a:t>
            </a:r>
          </a:p>
          <a:p>
            <a:pPr marL="0" algn="just">
              <a:spcBef>
                <a:spcPts val="0"/>
              </a:spcBef>
            </a:pPr>
            <a:r>
              <a:rPr lang="it-IT" sz="1400" dirty="0" smtClean="0"/>
              <a:t>l’iperattività </a:t>
            </a:r>
            <a:r>
              <a:rPr lang="it-IT" sz="1400" dirty="0"/>
              <a:t>si manifesta come senso interiore di irrequietezza piuttosto che come </a:t>
            </a:r>
            <a:r>
              <a:rPr lang="it-IT" sz="1400" dirty="0" smtClean="0"/>
              <a:t>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dirty="0"/>
              <a:t> </a:t>
            </a:r>
            <a:r>
              <a:rPr lang="it-IT" sz="1400" dirty="0" smtClean="0"/>
              <a:t>     </a:t>
            </a:r>
            <a:r>
              <a:rPr lang="it-IT" sz="1400" dirty="0" smtClean="0"/>
              <a:t>grossolana iperattività </a:t>
            </a:r>
            <a:r>
              <a:rPr lang="it-IT" sz="1400" dirty="0" smtClean="0"/>
              <a:t>motoria</a:t>
            </a:r>
          </a:p>
          <a:p>
            <a:pPr marL="0" algn="just">
              <a:spcBef>
                <a:spcPts val="0"/>
              </a:spcBef>
            </a:pPr>
            <a:r>
              <a:rPr lang="it-IT" sz="1400" dirty="0" smtClean="0"/>
              <a:t>l’inattenzione </a:t>
            </a:r>
            <a:r>
              <a:rPr lang="it-IT" sz="1400" dirty="0"/>
              <a:t>comporta difficoltà ad organizzare le proprie attività o a coordinare </a:t>
            </a:r>
            <a:r>
              <a:rPr lang="it-IT" sz="1400" dirty="0" smtClean="0"/>
              <a:t>le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dirty="0"/>
              <a:t> </a:t>
            </a:r>
            <a:r>
              <a:rPr lang="it-IT" sz="1400" dirty="0" smtClean="0"/>
              <a:t> </a:t>
            </a:r>
            <a:r>
              <a:rPr lang="it-IT" sz="1400" dirty="0"/>
              <a:t> </a:t>
            </a:r>
            <a:r>
              <a:rPr lang="it-IT" sz="1400" dirty="0" smtClean="0"/>
              <a:t>   </a:t>
            </a:r>
            <a:r>
              <a:rPr lang="it-IT" sz="1400" dirty="0" smtClean="0"/>
              <a:t>proprie azioni </a:t>
            </a:r>
            <a:r>
              <a:rPr lang="it-IT" sz="1400" dirty="0"/>
              <a:t>con conseguenti difficoltà scolastiche, occupazionali e sociali, rischio </a:t>
            </a:r>
            <a:r>
              <a:rPr lang="it-IT" sz="1400" dirty="0" smtClean="0"/>
              <a:t>     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dirty="0"/>
              <a:t> </a:t>
            </a:r>
            <a:r>
              <a:rPr lang="it-IT" sz="1400" dirty="0" smtClean="0"/>
              <a:t>     </a:t>
            </a:r>
            <a:r>
              <a:rPr lang="it-IT" sz="1400" dirty="0" smtClean="0"/>
              <a:t>aumentato </a:t>
            </a:r>
            <a:r>
              <a:rPr lang="it-IT" sz="1400" dirty="0"/>
              <a:t>di </a:t>
            </a:r>
            <a:r>
              <a:rPr lang="it-IT" sz="1400" dirty="0" smtClean="0"/>
              <a:t>abuso di </a:t>
            </a:r>
            <a:r>
              <a:rPr lang="it-IT" sz="1400" dirty="0" smtClean="0"/>
              <a:t>sostanze </a:t>
            </a:r>
            <a:r>
              <a:rPr lang="it-IT" sz="1400" dirty="0"/>
              <a:t>e di malattie a trasmissione </a:t>
            </a:r>
            <a:r>
              <a:rPr lang="it-IT" sz="1400" dirty="0" smtClean="0"/>
              <a:t>sessuale</a:t>
            </a:r>
            <a:endParaRPr lang="it-IT" sz="1400" dirty="0"/>
          </a:p>
          <a:p>
            <a:pPr marL="0" indent="0" algn="just">
              <a:spcBef>
                <a:spcPts val="0"/>
              </a:spcBef>
              <a:buNone/>
            </a:pPr>
            <a:endParaRPr lang="it-IT" sz="14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b="1" dirty="0"/>
              <a:t>In età </a:t>
            </a:r>
            <a:r>
              <a:rPr lang="it-IT" sz="1400" b="1" dirty="0" smtClean="0"/>
              <a:t>adulta</a:t>
            </a:r>
            <a:r>
              <a:rPr lang="it-IT" sz="1400" dirty="0" smtClean="0"/>
              <a:t>: </a:t>
            </a:r>
          </a:p>
          <a:p>
            <a:pPr marL="0" indent="0" algn="just">
              <a:spcBef>
                <a:spcPts val="0"/>
              </a:spcBef>
            </a:pPr>
            <a:r>
              <a:rPr lang="it-IT" sz="1400" dirty="0" smtClean="0"/>
              <a:t>    difficoltà </a:t>
            </a:r>
            <a:r>
              <a:rPr lang="it-IT" sz="1400" dirty="0"/>
              <a:t>di organizzazione e tenuta nel </a:t>
            </a:r>
            <a:r>
              <a:rPr lang="it-IT" sz="1400" dirty="0" smtClean="0"/>
              <a:t>lavoro</a:t>
            </a:r>
          </a:p>
          <a:p>
            <a:pPr marL="0" indent="0" algn="just">
              <a:spcBef>
                <a:spcPts val="0"/>
              </a:spcBef>
            </a:pPr>
            <a:r>
              <a:rPr lang="it-IT" sz="1400" dirty="0" smtClean="0"/>
              <a:t>    condotte </a:t>
            </a:r>
            <a:r>
              <a:rPr lang="it-IT" sz="1400" dirty="0"/>
              <a:t>a </a:t>
            </a:r>
            <a:r>
              <a:rPr lang="it-IT" sz="1400" dirty="0" smtClean="0"/>
              <a:t>rischio</a:t>
            </a:r>
          </a:p>
          <a:p>
            <a:pPr marL="0" indent="0" algn="just">
              <a:spcBef>
                <a:spcPts val="0"/>
              </a:spcBef>
            </a:pPr>
            <a:r>
              <a:rPr lang="it-IT" sz="1400" dirty="0" smtClean="0"/>
              <a:t>    bassa autostima </a:t>
            </a:r>
          </a:p>
          <a:p>
            <a:pPr marL="0" indent="0" algn="just">
              <a:spcBef>
                <a:spcPts val="0"/>
              </a:spcBef>
            </a:pPr>
            <a:r>
              <a:rPr lang="it-IT" sz="1400" dirty="0" smtClean="0"/>
              <a:t>    tendenza </a:t>
            </a:r>
            <a:r>
              <a:rPr lang="it-IT" sz="1400" dirty="0"/>
              <a:t>all’isolamento </a:t>
            </a:r>
            <a:r>
              <a:rPr lang="it-IT" sz="1400" dirty="0" smtClean="0"/>
              <a:t>sociale</a:t>
            </a:r>
          </a:p>
          <a:p>
            <a:pPr marL="0" indent="0" algn="just">
              <a:spcBef>
                <a:spcPts val="0"/>
              </a:spcBef>
            </a:pPr>
            <a:r>
              <a:rPr lang="it-IT" sz="1400" dirty="0" smtClean="0"/>
              <a:t>    vulnerabilità psicopatologica</a:t>
            </a:r>
            <a:endParaRPr lang="it-IT" sz="14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7211065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9275" y="109759"/>
            <a:ext cx="8042275" cy="1270072"/>
          </a:xfrm>
        </p:spPr>
        <p:txBody>
          <a:bodyPr/>
          <a:lstStyle/>
          <a:p>
            <a:r>
              <a:rPr lang="it-IT" sz="2400" b="1" dirty="0" smtClean="0"/>
              <a:t>PERCORSO </a:t>
            </a:r>
            <a:r>
              <a:rPr lang="it-IT" sz="2400" b="1" dirty="0" smtClean="0"/>
              <a:t>ORGANIZZATIVO</a:t>
            </a:r>
            <a:br>
              <a:rPr lang="it-IT" sz="2400" b="1" dirty="0" smtClean="0"/>
            </a:br>
            <a:r>
              <a:rPr lang="it-IT" sz="2400" b="1" dirty="0" smtClean="0"/>
              <a:t>NEI SERVIZI NPIA</a:t>
            </a:r>
            <a:r>
              <a:rPr lang="it-IT" sz="2400" dirty="0" smtClean="0"/>
              <a:t/>
            </a:r>
            <a:br>
              <a:rPr lang="it-IT" sz="2400" dirty="0" smtClean="0"/>
            </a:br>
            <a:endParaRPr lang="it-IT" sz="2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9275" y="1238713"/>
            <a:ext cx="8042275" cy="5265603"/>
          </a:xfrm>
        </p:spPr>
        <p:txBody>
          <a:bodyPr/>
          <a:lstStyle/>
          <a:p>
            <a:pPr marL="0" algn="just">
              <a:spcBef>
                <a:spcPts val="0"/>
              </a:spcBef>
              <a:buFont typeface="Courier New" pitchFamily="49" charset="0"/>
              <a:buChar char="o"/>
            </a:pPr>
            <a:r>
              <a:rPr lang="it-IT" sz="1400" dirty="0" smtClean="0"/>
              <a:t>Nella maggioranza dei casi il percorso inizia con un problema rilevato in ambito </a:t>
            </a:r>
            <a:r>
              <a:rPr lang="it-IT" sz="1400" dirty="0" smtClean="0"/>
              <a:t>   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dirty="0"/>
              <a:t> </a:t>
            </a:r>
            <a:r>
              <a:rPr lang="it-IT" sz="1400" dirty="0" smtClean="0"/>
              <a:t>     </a:t>
            </a:r>
            <a:r>
              <a:rPr lang="it-IT" sz="1400" dirty="0" smtClean="0"/>
              <a:t>scolastico</a:t>
            </a:r>
            <a:r>
              <a:rPr lang="it-IT" sz="1400" dirty="0" smtClean="0"/>
              <a:t>, </a:t>
            </a:r>
            <a:r>
              <a:rPr lang="it-IT" sz="1400" dirty="0" smtClean="0"/>
              <a:t>di disattenzione </a:t>
            </a:r>
            <a:r>
              <a:rPr lang="it-IT" sz="1400" dirty="0" smtClean="0"/>
              <a:t>e/o di iperattività</a:t>
            </a:r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Font typeface="Courier New" pitchFamily="49" charset="0"/>
              <a:buChar char="o"/>
            </a:pPr>
            <a:r>
              <a:rPr lang="it-IT" sz="1400" dirty="0" smtClean="0"/>
              <a:t>il bambino con </a:t>
            </a:r>
            <a:r>
              <a:rPr lang="it-IT" sz="1400" dirty="0" smtClean="0"/>
              <a:t>sospetto ADHD </a:t>
            </a:r>
            <a:r>
              <a:rPr lang="it-IT" sz="1400" dirty="0" smtClean="0"/>
              <a:t>può giungere all’ambulatorio di NPIA inviato dal medico </a:t>
            </a:r>
            <a:r>
              <a:rPr lang="it-IT" sz="1400" dirty="0" smtClean="0"/>
              <a:t>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dirty="0"/>
              <a:t> </a:t>
            </a:r>
            <a:r>
              <a:rPr lang="it-IT" sz="1400" dirty="0" smtClean="0"/>
              <a:t>      </a:t>
            </a:r>
            <a:r>
              <a:rPr lang="it-IT" sz="1400" dirty="0" smtClean="0"/>
              <a:t>di famiglia oppure </a:t>
            </a:r>
            <a:r>
              <a:rPr lang="it-IT" sz="1400" dirty="0" smtClean="0"/>
              <a:t>con accesso diretto, anche su consiglio degli insegnanti</a:t>
            </a:r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Font typeface="Courier New" pitchFamily="49" charset="0"/>
              <a:buChar char="o"/>
            </a:pPr>
            <a:r>
              <a:rPr lang="it-IT" sz="1400" dirty="0" smtClean="0"/>
              <a:t>A livello dell’ambulatorio di NPIA viene svolta la valutazione diagnostica utilizzando il </a:t>
            </a:r>
            <a:r>
              <a:rPr lang="it-IT" sz="1400" dirty="0" smtClean="0"/>
              <a:t>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dirty="0"/>
              <a:t> </a:t>
            </a:r>
            <a:r>
              <a:rPr lang="it-IT" sz="1400" dirty="0" smtClean="0"/>
              <a:t>     </a:t>
            </a:r>
            <a:r>
              <a:rPr lang="it-IT" sz="1400" dirty="0" smtClean="0"/>
              <a:t>protocollo condiviso </a:t>
            </a:r>
            <a:endParaRPr lang="it-IT" sz="1400" dirty="0" smtClean="0"/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None/>
            </a:pPr>
            <a:r>
              <a:rPr lang="it-IT" sz="1400" dirty="0" smtClean="0"/>
              <a:t>                                                 </a:t>
            </a:r>
            <a:r>
              <a:rPr lang="it-IT" sz="1400" dirty="0" smtClean="0">
                <a:solidFill>
                  <a:srgbClr val="FF0000"/>
                </a:solidFill>
              </a:rPr>
              <a:t>Protocollo </a:t>
            </a:r>
            <a:r>
              <a:rPr lang="it-IT" sz="1400" dirty="0" smtClean="0">
                <a:solidFill>
                  <a:srgbClr val="FF0000"/>
                </a:solidFill>
              </a:rPr>
              <a:t>diagnostico</a:t>
            </a:r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Font typeface="Courier New" pitchFamily="49" charset="0"/>
              <a:buChar char="o"/>
            </a:pPr>
            <a:r>
              <a:rPr lang="it-IT" sz="1400" dirty="0" smtClean="0"/>
              <a:t>nei casi da trattare viene messa in atto la presa in carico assistenziale secondo un </a:t>
            </a:r>
            <a:r>
              <a:rPr lang="it-IT" sz="1400" dirty="0" smtClean="0"/>
              <a:t>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1400" dirty="0"/>
              <a:t> </a:t>
            </a:r>
            <a:r>
              <a:rPr lang="it-IT" sz="1400" dirty="0" smtClean="0"/>
              <a:t>     </a:t>
            </a:r>
            <a:r>
              <a:rPr lang="it-IT" sz="1400" dirty="0" smtClean="0"/>
              <a:t>progetto terapeutico </a:t>
            </a:r>
            <a:r>
              <a:rPr lang="it-IT" sz="1400" dirty="0" smtClean="0"/>
              <a:t>individualizzato</a:t>
            </a:r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None/>
            </a:pPr>
            <a:endParaRPr lang="it-IT" sz="1400" dirty="0" smtClean="0"/>
          </a:p>
          <a:p>
            <a:pPr marL="0" algn="just">
              <a:spcBef>
                <a:spcPts val="0"/>
              </a:spcBef>
              <a:buNone/>
            </a:pPr>
            <a:r>
              <a:rPr lang="it-IT" sz="1400" dirty="0" smtClean="0"/>
              <a:t>                                                 </a:t>
            </a:r>
            <a:r>
              <a:rPr lang="it-IT" sz="1400" dirty="0" smtClean="0">
                <a:solidFill>
                  <a:srgbClr val="FF0000"/>
                </a:solidFill>
              </a:rPr>
              <a:t>Protocollo </a:t>
            </a:r>
            <a:r>
              <a:rPr lang="it-IT" sz="1400" dirty="0" smtClean="0">
                <a:solidFill>
                  <a:srgbClr val="FF0000"/>
                </a:solidFill>
              </a:rPr>
              <a:t>terapeutico</a:t>
            </a:r>
          </a:p>
        </p:txBody>
      </p:sp>
      <p:sp>
        <p:nvSpPr>
          <p:cNvPr id="4" name="Freccia in giù 3"/>
          <p:cNvSpPr/>
          <p:nvPr/>
        </p:nvSpPr>
        <p:spPr>
          <a:xfrm>
            <a:off x="4136366" y="3567023"/>
            <a:ext cx="198407" cy="37093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in giù 4"/>
          <p:cNvSpPr/>
          <p:nvPr/>
        </p:nvSpPr>
        <p:spPr>
          <a:xfrm>
            <a:off x="4189562" y="5201728"/>
            <a:ext cx="198407" cy="37093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9275" y="461819"/>
            <a:ext cx="8042275" cy="609600"/>
          </a:xfrm>
        </p:spPr>
        <p:txBody>
          <a:bodyPr/>
          <a:lstStyle/>
          <a:p>
            <a:r>
              <a:rPr lang="it-IT" sz="2400" dirty="0">
                <a:solidFill>
                  <a:srgbClr val="FF0000"/>
                </a:solidFill>
              </a:rPr>
              <a:t>PROTOCOLLO DIAGNOSTICO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9275" y="1376217"/>
            <a:ext cx="8042275" cy="5084967"/>
          </a:xfrm>
        </p:spPr>
        <p:txBody>
          <a:bodyPr/>
          <a:lstStyle/>
          <a:p>
            <a:pPr algn="just"/>
            <a:r>
              <a:rPr lang="it-IT" sz="1400" dirty="0">
                <a:solidFill>
                  <a:schemeClr val="tx1"/>
                </a:solidFill>
              </a:rPr>
              <a:t>La diagnosi di ADHD è essenzialmente </a:t>
            </a:r>
            <a:r>
              <a:rPr lang="it-IT" sz="1400" b="1" dirty="0">
                <a:solidFill>
                  <a:schemeClr val="tx1"/>
                </a:solidFill>
              </a:rPr>
              <a:t>clinica</a:t>
            </a:r>
            <a:r>
              <a:rPr lang="it-IT" sz="1400" dirty="0">
                <a:solidFill>
                  <a:schemeClr val="tx1"/>
                </a:solidFill>
              </a:rPr>
              <a:t>; esistono marker genetici, biologici, neuroradiologici e neurofisiologici non specifici. </a:t>
            </a:r>
            <a:endParaRPr lang="it-IT" sz="1400" dirty="0" smtClean="0">
              <a:solidFill>
                <a:schemeClr val="tx1"/>
              </a:solidFill>
            </a:endParaRPr>
          </a:p>
          <a:p>
            <a:pPr algn="just">
              <a:buNone/>
            </a:pPr>
            <a:endParaRPr lang="it-IT" sz="1400" dirty="0">
              <a:solidFill>
                <a:schemeClr val="tx1"/>
              </a:solidFill>
            </a:endParaRPr>
          </a:p>
          <a:p>
            <a:pPr algn="just"/>
            <a:r>
              <a:rPr lang="it-IT" sz="1400" dirty="0">
                <a:solidFill>
                  <a:schemeClr val="tx1"/>
                </a:solidFill>
              </a:rPr>
              <a:t>La diagnosi di ADHD rappresenta un </a:t>
            </a:r>
            <a:r>
              <a:rPr lang="it-IT" sz="1400" b="1" dirty="0">
                <a:solidFill>
                  <a:schemeClr val="tx1"/>
                </a:solidFill>
              </a:rPr>
              <a:t>percorso complesso</a:t>
            </a:r>
            <a:r>
              <a:rPr lang="it-IT" sz="1400" dirty="0">
                <a:solidFill>
                  <a:schemeClr val="tx1"/>
                </a:solidFill>
              </a:rPr>
              <a:t>; è indispensabile raccogliere informazioni da più fonti come la famiglia, la scuola e gruppi sociali e ricreativi, oltre all'osservazione diretta. Prima dell’età scolare è difficile riconoscere il disturbo, a causa dell’ampia variabilità comportamentale all'interno della norma. </a:t>
            </a:r>
            <a:endParaRPr lang="it-IT" sz="1400" dirty="0" smtClean="0">
              <a:solidFill>
                <a:schemeClr val="tx1"/>
              </a:solidFill>
            </a:endParaRPr>
          </a:p>
          <a:p>
            <a:pPr algn="just">
              <a:buNone/>
            </a:pPr>
            <a:endParaRPr lang="it-IT" sz="1400" dirty="0">
              <a:solidFill>
                <a:schemeClr val="tx1"/>
              </a:solidFill>
            </a:endParaRPr>
          </a:p>
          <a:p>
            <a:pPr algn="just"/>
            <a:r>
              <a:rPr lang="it-IT" sz="1400" dirty="0">
                <a:solidFill>
                  <a:schemeClr val="tx1"/>
                </a:solidFill>
              </a:rPr>
              <a:t>Per potere formulare diagnosi di ADHD è importante valutare l’intensità dei comportamenti che devono provocare un disadattamento nel contesto sociale in relazione al livello di sviluppo e alle caratteristiche culturali dell’ambiente. </a:t>
            </a:r>
            <a:endParaRPr lang="it-IT" sz="1400" dirty="0" smtClean="0">
              <a:solidFill>
                <a:schemeClr val="tx1"/>
              </a:solidFill>
            </a:endParaRPr>
          </a:p>
          <a:p>
            <a:pPr algn="just">
              <a:buNone/>
            </a:pPr>
            <a:endParaRPr lang="it-IT" sz="1400" dirty="0">
              <a:solidFill>
                <a:schemeClr val="tx1"/>
              </a:solidFill>
            </a:endParaRPr>
          </a:p>
          <a:p>
            <a:pPr algn="just"/>
            <a:r>
              <a:rPr lang="it-IT" sz="1400" dirty="0">
                <a:solidFill>
                  <a:schemeClr val="tx1"/>
                </a:solidFill>
              </a:rPr>
              <a:t>Il disturbo deve essere persistente e non transitorio per motivi di vita intercorrente. Il disturbo deve essere pervasivo, ed evidenziarsi in diversi contesti: scuola/lavoro, famiglia, ambulatorio. Deve essere significativamente compromesso il funzionamento sociale/ scolastico/ lavorativo</a:t>
            </a:r>
            <a:r>
              <a:rPr lang="it-IT" sz="1200" dirty="0">
                <a:solidFill>
                  <a:srgbClr val="FF0000"/>
                </a:solidFill>
              </a:rPr>
              <a:t>. </a:t>
            </a:r>
          </a:p>
          <a:p>
            <a:pPr marL="0" indent="0">
              <a:buNone/>
            </a:pP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675709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9275" y="517586"/>
            <a:ext cx="8042275" cy="586596"/>
          </a:xfrm>
        </p:spPr>
        <p:txBody>
          <a:bodyPr/>
          <a:lstStyle/>
          <a:p>
            <a:r>
              <a:rPr lang="it-IT" sz="2400" dirty="0" smtClean="0">
                <a:solidFill>
                  <a:srgbClr val="FF0000"/>
                </a:solidFill>
              </a:rPr>
              <a:t>PROTOCOLLO DIAGNOSTICO </a:t>
            </a:r>
            <a:endParaRPr lang="it-IT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4234" y="1759789"/>
            <a:ext cx="7927316" cy="3657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272" y="534838"/>
            <a:ext cx="7361383" cy="629728"/>
          </a:xfrm>
        </p:spPr>
        <p:txBody>
          <a:bodyPr/>
          <a:lstStyle/>
          <a:p>
            <a:r>
              <a:rPr lang="it-IT" sz="1800" dirty="0" smtClean="0">
                <a:solidFill>
                  <a:srgbClr val="FF0000"/>
                </a:solidFill>
              </a:rPr>
              <a:t>PROTOCOLLO TERAPEUTICO</a:t>
            </a:r>
            <a:endParaRPr lang="it-IT" sz="1800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9275" y="1328468"/>
            <a:ext cx="8042275" cy="5238587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endParaRPr lang="it-IT" sz="10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/>
              <a:t>La </a:t>
            </a:r>
            <a:r>
              <a:rPr lang="it-IT" sz="1200" dirty="0"/>
              <a:t>terapia dell’ ADHD deve essere</a:t>
            </a:r>
            <a:r>
              <a:rPr lang="it-IT" sz="1200" dirty="0" smtClean="0"/>
              <a:t>: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/>
          </a:p>
          <a:p>
            <a:pPr algn="just">
              <a:spcBef>
                <a:spcPts val="0"/>
              </a:spcBef>
            </a:pPr>
            <a:r>
              <a:rPr lang="it-IT" sz="1200" b="1" dirty="0"/>
              <a:t>multimodale </a:t>
            </a:r>
            <a:r>
              <a:rPr lang="it-IT" sz="1200" dirty="0"/>
              <a:t>poiché molti sono i settori problematici da </a:t>
            </a:r>
            <a:r>
              <a:rPr lang="it-IT" sz="1200" dirty="0" smtClean="0"/>
              <a:t>trattare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/>
          </a:p>
          <a:p>
            <a:pPr algn="just">
              <a:spcBef>
                <a:spcPts val="0"/>
              </a:spcBef>
            </a:pPr>
            <a:r>
              <a:rPr lang="it-IT" sz="1200" b="1" dirty="0"/>
              <a:t>integrata</a:t>
            </a:r>
            <a:r>
              <a:rPr lang="it-IT" sz="1200" dirty="0"/>
              <a:t> coinvolgendo nel processo di cura, oltre al bambino, familiari ed </a:t>
            </a:r>
            <a:r>
              <a:rPr lang="it-IT" sz="1200" dirty="0" smtClean="0"/>
              <a:t>insegnanti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/>
          </a:p>
          <a:p>
            <a:pPr algn="just">
              <a:spcBef>
                <a:spcPts val="0"/>
              </a:spcBef>
            </a:pPr>
            <a:r>
              <a:rPr lang="it-IT" sz="1200" b="1" dirty="0"/>
              <a:t>individualizzata</a:t>
            </a:r>
            <a:r>
              <a:rPr lang="it-IT" sz="1200" dirty="0"/>
              <a:t> considerando l’eterogeneità dei quadri clinici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/>
              <a:t>Strumenti </a:t>
            </a:r>
            <a:r>
              <a:rPr lang="it-IT" sz="1200" dirty="0"/>
              <a:t>terapeutici</a:t>
            </a:r>
            <a:r>
              <a:rPr lang="it-IT" sz="1200" dirty="0" smtClean="0"/>
              <a:t>: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/>
          </a:p>
          <a:p>
            <a:pPr algn="just">
              <a:spcBef>
                <a:spcPts val="0"/>
              </a:spcBef>
            </a:pPr>
            <a:r>
              <a:rPr lang="it-IT" sz="1200" dirty="0"/>
              <a:t>terapie </a:t>
            </a:r>
            <a:r>
              <a:rPr lang="it-IT" sz="1200" dirty="0" err="1" smtClean="0"/>
              <a:t>cognitivo-comportamentali</a:t>
            </a:r>
            <a:endParaRPr lang="it-IT" sz="12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it-IT" sz="1200" dirty="0"/>
          </a:p>
          <a:p>
            <a:pPr algn="just">
              <a:spcBef>
                <a:spcPts val="0"/>
              </a:spcBef>
            </a:pPr>
            <a:r>
              <a:rPr lang="it-IT" sz="1200" dirty="0"/>
              <a:t>trattamenti </a:t>
            </a:r>
            <a:r>
              <a:rPr lang="it-IT" sz="1200" dirty="0" smtClean="0"/>
              <a:t>psicoeducativi </a:t>
            </a:r>
            <a:r>
              <a:rPr lang="it-IT" sz="1200" dirty="0" smtClean="0"/>
              <a:t>(</a:t>
            </a:r>
            <a:r>
              <a:rPr lang="it-IT" sz="1200" dirty="0" err="1" smtClean="0"/>
              <a:t>child</a:t>
            </a:r>
            <a:r>
              <a:rPr lang="it-IT" sz="1200" dirty="0" smtClean="0"/>
              <a:t> training, </a:t>
            </a:r>
            <a:r>
              <a:rPr lang="it-IT" sz="1200" dirty="0" err="1" smtClean="0"/>
              <a:t>parent</a:t>
            </a:r>
            <a:r>
              <a:rPr lang="it-IT" sz="1200" dirty="0" smtClean="0"/>
              <a:t> </a:t>
            </a:r>
            <a:r>
              <a:rPr lang="it-IT" sz="1200" dirty="0" smtClean="0"/>
              <a:t>training; </a:t>
            </a:r>
            <a:r>
              <a:rPr lang="it-IT" sz="1200" dirty="0" err="1" smtClean="0"/>
              <a:t>teacher</a:t>
            </a:r>
            <a:r>
              <a:rPr lang="it-IT" sz="1200" dirty="0" smtClean="0"/>
              <a:t> training)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/>
          </a:p>
          <a:p>
            <a:pPr algn="just">
              <a:spcBef>
                <a:spcPts val="0"/>
              </a:spcBef>
            </a:pPr>
            <a:r>
              <a:rPr lang="it-IT" sz="1200" dirty="0"/>
              <a:t>trattamenti farmacologici 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it-IT" sz="1200" dirty="0" smtClean="0"/>
              <a:t>Linee </a:t>
            </a:r>
            <a:r>
              <a:rPr lang="it-IT" sz="1200" dirty="0"/>
              <a:t>guida NICE </a:t>
            </a:r>
            <a:endParaRPr lang="it-IT" sz="12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/>
          </a:p>
          <a:p>
            <a:pPr algn="just">
              <a:spcBef>
                <a:spcPts val="0"/>
              </a:spcBef>
            </a:pPr>
            <a:r>
              <a:rPr lang="it-IT" sz="1200" dirty="0" smtClean="0"/>
              <a:t>ADHD moderato: trattamento </a:t>
            </a:r>
            <a:r>
              <a:rPr lang="it-IT" sz="1200" dirty="0"/>
              <a:t>farmacologico non </a:t>
            </a:r>
            <a:r>
              <a:rPr lang="it-IT" sz="1200" dirty="0" smtClean="0"/>
              <a:t>è </a:t>
            </a:r>
            <a:r>
              <a:rPr lang="it-IT" sz="1200" dirty="0"/>
              <a:t>indicato come trattamento di prima scelta e devono essere privilegiati i trattamenti </a:t>
            </a:r>
            <a:r>
              <a:rPr lang="it-IT" sz="1200" dirty="0" smtClean="0"/>
              <a:t>psicoeducativi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 smtClean="0"/>
          </a:p>
          <a:p>
            <a:pPr algn="just">
              <a:spcBef>
                <a:spcPts val="0"/>
              </a:spcBef>
            </a:pPr>
            <a:r>
              <a:rPr lang="it-IT" sz="1200" dirty="0" smtClean="0"/>
              <a:t>ADHD severo: </a:t>
            </a:r>
            <a:r>
              <a:rPr lang="it-IT" sz="1200" dirty="0"/>
              <a:t>il progetto terapeutico deve associare agli interventi psicologici, comportamentali ed educativi rivolti al bambino, alla famiglia e alla scuola anche il trattamento </a:t>
            </a:r>
            <a:r>
              <a:rPr lang="it-IT" sz="1200" dirty="0" smtClean="0"/>
              <a:t>farmacologico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sz="1200" dirty="0"/>
          </a:p>
          <a:p>
            <a:endParaRPr lang="it-IT" sz="1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9275" y="301924"/>
            <a:ext cx="8042275" cy="732549"/>
          </a:xfrm>
        </p:spPr>
        <p:txBody>
          <a:bodyPr/>
          <a:lstStyle/>
          <a:p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/>
              <a:t/>
            </a:r>
            <a:br>
              <a:rPr lang="it-IT" sz="2400" dirty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/>
              <a:t/>
            </a:r>
            <a:br>
              <a:rPr lang="it-IT" sz="2400" dirty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/>
              <a:t/>
            </a:r>
            <a:br>
              <a:rPr lang="it-IT" sz="2400" dirty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/>
              <a:t/>
            </a:r>
            <a:br>
              <a:rPr lang="it-IT" sz="2400" dirty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sz="2400" dirty="0" smtClean="0">
                <a:solidFill>
                  <a:srgbClr val="FF0000"/>
                </a:solidFill>
              </a:rPr>
              <a:t>Trattamento farmacologico</a:t>
            </a:r>
            <a:br>
              <a:rPr lang="it-IT" sz="2400" dirty="0" smtClean="0">
                <a:solidFill>
                  <a:srgbClr val="FF0000"/>
                </a:solidFill>
              </a:rPr>
            </a:br>
            <a:r>
              <a:rPr lang="it-IT" sz="2400" dirty="0" smtClean="0">
                <a:solidFill>
                  <a:srgbClr val="FF0000"/>
                </a:solidFill>
              </a:rPr>
              <a:t>in età evolutiva</a:t>
            </a:r>
            <a:endParaRPr lang="it-IT" sz="2400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9275" y="1034473"/>
            <a:ext cx="8042275" cy="4909127"/>
          </a:xfrm>
        </p:spPr>
        <p:txBody>
          <a:bodyPr/>
          <a:lstStyle/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Farmaci </a:t>
            </a:r>
            <a:r>
              <a:rPr lang="it-IT" sz="1200" dirty="0">
                <a:solidFill>
                  <a:schemeClr val="tx1"/>
                </a:solidFill>
              </a:rPr>
              <a:t>registrati in Italia per la terapia farmacologia dell’ADHD </a:t>
            </a:r>
            <a:r>
              <a:rPr lang="it-IT" sz="1200" dirty="0" smtClean="0">
                <a:solidFill>
                  <a:schemeClr val="tx1"/>
                </a:solidFill>
              </a:rPr>
              <a:t>sono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(Gazzetta ufficiale n. 106 del 24 aprile 2007)</a:t>
            </a: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it-IT" sz="1400" b="1" dirty="0" err="1" smtClean="0">
                <a:solidFill>
                  <a:schemeClr val="tx1"/>
                </a:solidFill>
              </a:rPr>
              <a:t>Metilfenidato</a:t>
            </a:r>
            <a:endParaRPr lang="it-IT" sz="1400" b="1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b="1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</a:pPr>
            <a:r>
              <a:rPr lang="it-IT" sz="1200" u="sng" dirty="0" smtClean="0">
                <a:solidFill>
                  <a:schemeClr val="tx1"/>
                </a:solidFill>
              </a:rPr>
              <a:t>Dose test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Somministrare 5 o 10 mg assieme alla colazione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Valutare nel corso della mattina (ogni ora) la comparsa di effetti indesiderati, in particolare effetti   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gastrointestinali, cefalea, eccitazione-disforia, tic ed altri movimenti involontari, tachicardia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</a:t>
            </a: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   </a:t>
            </a:r>
            <a:r>
              <a:rPr lang="it-IT" sz="1200" dirty="0" smtClean="0">
                <a:solidFill>
                  <a:schemeClr val="tx1"/>
                </a:solidFill>
              </a:rPr>
              <a:t>Valutare </a:t>
            </a:r>
            <a:r>
              <a:rPr lang="it-IT" sz="1200" dirty="0" smtClean="0">
                <a:solidFill>
                  <a:schemeClr val="tx1"/>
                </a:solidFill>
              </a:rPr>
              <a:t>efficacia su funzioni </a:t>
            </a:r>
            <a:r>
              <a:rPr lang="it-IT" sz="1200" dirty="0" err="1" smtClean="0">
                <a:solidFill>
                  <a:schemeClr val="tx1"/>
                </a:solidFill>
              </a:rPr>
              <a:t>attentive</a:t>
            </a:r>
            <a:r>
              <a:rPr lang="it-IT" sz="1200" dirty="0" smtClean="0">
                <a:solidFill>
                  <a:schemeClr val="tx1"/>
                </a:solidFill>
              </a:rPr>
              <a:t> (test computerizzati, campanelle) prima e dopo, su tenuta in </a:t>
            </a:r>
            <a:r>
              <a:rPr lang="it-IT" sz="1200" dirty="0" smtClean="0">
                <a:solidFill>
                  <a:schemeClr val="tx1"/>
                </a:solidFill>
              </a:rPr>
              <a:t>  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       </a:t>
            </a:r>
            <a:r>
              <a:rPr lang="it-IT" sz="1200" dirty="0" smtClean="0">
                <a:solidFill>
                  <a:schemeClr val="tx1"/>
                </a:solidFill>
              </a:rPr>
              <a:t>attività scolastiche</a:t>
            </a:r>
            <a:r>
              <a:rPr lang="it-IT" sz="1200" dirty="0" smtClean="0">
                <a:solidFill>
                  <a:schemeClr val="tx1"/>
                </a:solidFill>
              </a:rPr>
              <a:t>, su tenuta in un colloquio, su controllo dell’iperattività e valutazione soggettiva del </a:t>
            </a:r>
            <a:r>
              <a:rPr lang="it-IT" sz="1200" dirty="0" smtClean="0">
                <a:solidFill>
                  <a:schemeClr val="tx1"/>
                </a:solidFill>
              </a:rPr>
              <a:t>  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bambino</a:t>
            </a: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</a:pPr>
            <a:r>
              <a:rPr lang="it-IT" sz="1200" u="sng" dirty="0" smtClean="0">
                <a:solidFill>
                  <a:schemeClr val="tx1"/>
                </a:solidFill>
              </a:rPr>
              <a:t>Posologia</a:t>
            </a:r>
            <a:r>
              <a:rPr lang="it-IT" sz="1200" dirty="0" smtClean="0">
                <a:solidFill>
                  <a:schemeClr val="tx1"/>
                </a:solidFill>
              </a:rPr>
              <a:t>: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aumentare gradualmente di 5-10 mg la settimana fino a un </a:t>
            </a:r>
            <a:r>
              <a:rPr lang="it-IT" sz="1200" dirty="0" err="1" smtClean="0">
                <a:solidFill>
                  <a:schemeClr val="tx1"/>
                </a:solidFill>
              </a:rPr>
              <a:t>max</a:t>
            </a:r>
            <a:r>
              <a:rPr lang="it-IT" sz="1200" dirty="0" smtClean="0">
                <a:solidFill>
                  <a:schemeClr val="tx1"/>
                </a:solidFill>
              </a:rPr>
              <a:t> di 60 mg;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dosaggio ottimale tra 0,3-0,6 mg/kg in 2-3 volte/</a:t>
            </a:r>
            <a:r>
              <a:rPr lang="it-IT" sz="1200" dirty="0" err="1" smtClean="0">
                <a:solidFill>
                  <a:schemeClr val="tx1"/>
                </a:solidFill>
              </a:rPr>
              <a:t>die</a:t>
            </a: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Font typeface="Wingdings" pitchFamily="2" charset="2"/>
              <a:buChar char="§"/>
            </a:pPr>
            <a:r>
              <a:rPr lang="it-IT" sz="1200" u="sng" dirty="0" smtClean="0">
                <a:solidFill>
                  <a:schemeClr val="tx1"/>
                </a:solidFill>
              </a:rPr>
              <a:t>Farmacocinetica formulazione a rilascio immediato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effetto farmacologico inizia dopo 30-60 minuti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picco dopo circa 2 ore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durata dell’azione 3-5 ore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singola dose completamente eliminata in 12-15 ore</a:t>
            </a: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u="sng" dirty="0" smtClean="0">
              <a:solidFill>
                <a:srgbClr val="FF0000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200" u="sng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it-IT" sz="1200" dirty="0"/>
              <a:t/>
            </a:r>
            <a:br>
              <a:rPr lang="it-IT" sz="1200" dirty="0"/>
            </a:br>
            <a:endParaRPr lang="it-IT" sz="1200" dirty="0"/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984909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9275" y="107951"/>
            <a:ext cx="8042275" cy="970352"/>
          </a:xfrm>
        </p:spPr>
        <p:txBody>
          <a:bodyPr/>
          <a:lstStyle/>
          <a:p>
            <a:r>
              <a:rPr lang="it-IT" sz="2400" dirty="0" smtClean="0">
                <a:solidFill>
                  <a:srgbClr val="FF0000"/>
                </a:solidFill>
              </a:rPr>
              <a:t>Trattamento farmacologico</a:t>
            </a:r>
            <a:br>
              <a:rPr lang="it-IT" sz="2400" dirty="0" smtClean="0">
                <a:solidFill>
                  <a:srgbClr val="FF0000"/>
                </a:solidFill>
              </a:rPr>
            </a:br>
            <a:r>
              <a:rPr lang="it-IT" sz="2400" dirty="0" smtClean="0">
                <a:solidFill>
                  <a:srgbClr val="FF0000"/>
                </a:solidFill>
              </a:rPr>
              <a:t>in età evolutiva</a:t>
            </a:r>
            <a:endParaRPr lang="it-IT" sz="2400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5" cy="4472796"/>
          </a:xfrm>
        </p:spPr>
        <p:txBody>
          <a:bodyPr/>
          <a:lstStyle/>
          <a:p>
            <a:pPr marL="0" algn="just">
              <a:spcBef>
                <a:spcPts val="0"/>
              </a:spcBef>
              <a:buNone/>
            </a:pPr>
            <a:r>
              <a:rPr lang="it-IT" sz="1400" b="1" dirty="0" err="1" smtClean="0">
                <a:solidFill>
                  <a:schemeClr val="tx1"/>
                </a:solidFill>
              </a:rPr>
              <a:t>Atomoxetina</a:t>
            </a:r>
            <a:r>
              <a:rPr lang="it-IT" sz="1400" b="1" dirty="0" smtClean="0">
                <a:solidFill>
                  <a:schemeClr val="tx1"/>
                </a:solidFill>
              </a:rPr>
              <a:t> </a:t>
            </a:r>
          </a:p>
          <a:p>
            <a:pPr marL="0" algn="just">
              <a:spcBef>
                <a:spcPts val="0"/>
              </a:spcBef>
            </a:pPr>
            <a:endParaRPr lang="it-IT" sz="1200" dirty="0" smtClean="0">
              <a:solidFill>
                <a:srgbClr val="FF0000"/>
              </a:solidFill>
            </a:endParaRPr>
          </a:p>
          <a:p>
            <a:pPr marL="0" algn="just">
              <a:spcBef>
                <a:spcPts val="0"/>
              </a:spcBef>
            </a:pPr>
            <a:endParaRPr lang="it-IT" sz="1200" dirty="0">
              <a:solidFill>
                <a:srgbClr val="FF0000"/>
              </a:solidFill>
            </a:endParaRPr>
          </a:p>
          <a:p>
            <a:pPr marL="0" algn="just">
              <a:spcBef>
                <a:spcPts val="0"/>
              </a:spcBef>
            </a:pPr>
            <a:r>
              <a:rPr lang="it-IT" sz="1200" u="sng" dirty="0" smtClean="0">
                <a:solidFill>
                  <a:schemeClr val="tx1"/>
                </a:solidFill>
              </a:rPr>
              <a:t>prima del trattamento</a:t>
            </a:r>
            <a:r>
              <a:rPr lang="it-IT" sz="1200" dirty="0" smtClean="0">
                <a:solidFill>
                  <a:schemeClr val="tx1"/>
                </a:solidFill>
              </a:rPr>
              <a:t>: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esami ematici e ECG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misurazione PA, FC, peso e altezza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</a:t>
            </a:r>
          </a:p>
          <a:p>
            <a:pPr marL="0" algn="just">
              <a:spcBef>
                <a:spcPts val="0"/>
              </a:spcBef>
              <a:buNone/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</a:pPr>
            <a:r>
              <a:rPr lang="it-IT" sz="1200" u="sng" dirty="0" smtClean="0">
                <a:solidFill>
                  <a:schemeClr val="tx1"/>
                </a:solidFill>
              </a:rPr>
              <a:t>posologia</a:t>
            </a:r>
            <a:r>
              <a:rPr lang="it-IT" sz="1200" dirty="0" smtClean="0">
                <a:solidFill>
                  <a:schemeClr val="tx1"/>
                </a:solidFill>
              </a:rPr>
              <a:t>: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dosaggio iniziale 0,5 mg/kg/</a:t>
            </a:r>
            <a:r>
              <a:rPr lang="it-IT" sz="1200" dirty="0" err="1" smtClean="0">
                <a:solidFill>
                  <a:schemeClr val="tx1"/>
                </a:solidFill>
              </a:rPr>
              <a:t>die</a:t>
            </a:r>
            <a:r>
              <a:rPr lang="it-IT" sz="1200" dirty="0" smtClean="0">
                <a:solidFill>
                  <a:schemeClr val="tx1"/>
                </a:solidFill>
              </a:rPr>
              <a:t> in singola dose giornaliera al mattino (dopo colazione);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aumenti di dosaggio ogni 7 </a:t>
            </a:r>
            <a:r>
              <a:rPr lang="it-IT" sz="1200" dirty="0" err="1" smtClean="0">
                <a:solidFill>
                  <a:schemeClr val="tx1"/>
                </a:solidFill>
              </a:rPr>
              <a:t>gg</a:t>
            </a:r>
            <a:r>
              <a:rPr lang="it-IT" sz="1200" dirty="0" smtClean="0">
                <a:solidFill>
                  <a:schemeClr val="tx1"/>
                </a:solidFill>
              </a:rPr>
              <a:t> in funzione della risposta clinica e della tollerabilità;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dose di mantenimento consigliata circa 1,2 mg/kg/</a:t>
            </a:r>
            <a:r>
              <a:rPr lang="it-IT" sz="1200" dirty="0" err="1" smtClean="0">
                <a:solidFill>
                  <a:schemeClr val="tx1"/>
                </a:solidFill>
              </a:rPr>
              <a:t>die</a:t>
            </a:r>
            <a:r>
              <a:rPr lang="it-IT" sz="1200" dirty="0" smtClean="0">
                <a:solidFill>
                  <a:schemeClr val="tx1"/>
                </a:solidFill>
              </a:rPr>
              <a:t>;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dose massima 1,8 mg/kg/</a:t>
            </a:r>
            <a:r>
              <a:rPr lang="it-IT" sz="1200" dirty="0" err="1" smtClean="0">
                <a:solidFill>
                  <a:schemeClr val="tx1"/>
                </a:solidFill>
              </a:rPr>
              <a:t>die</a:t>
            </a: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</a:pPr>
            <a:endParaRPr lang="it-IT" sz="1200" dirty="0" smtClean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</a:pPr>
            <a:r>
              <a:rPr lang="it-IT" sz="1200" u="sng" dirty="0" smtClean="0">
                <a:solidFill>
                  <a:schemeClr val="tx1"/>
                </a:solidFill>
              </a:rPr>
              <a:t>possibile </a:t>
            </a:r>
            <a:r>
              <a:rPr lang="it-IT" sz="1200" u="sng" dirty="0">
                <a:solidFill>
                  <a:schemeClr val="tx1"/>
                </a:solidFill>
              </a:rPr>
              <a:t>alternativa a MPH in presenza di</a:t>
            </a:r>
            <a:r>
              <a:rPr lang="it-IT" sz="1200" dirty="0">
                <a:solidFill>
                  <a:schemeClr val="tx1"/>
                </a:solidFill>
              </a:rPr>
              <a:t>: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rifiuto </a:t>
            </a:r>
            <a:r>
              <a:rPr lang="it-IT" sz="1200" dirty="0">
                <a:solidFill>
                  <a:schemeClr val="tx1"/>
                </a:solidFill>
              </a:rPr>
              <a:t>di </a:t>
            </a:r>
            <a:r>
              <a:rPr lang="it-IT" sz="1200" dirty="0" smtClean="0">
                <a:solidFill>
                  <a:schemeClr val="tx1"/>
                </a:solidFill>
              </a:rPr>
              <a:t>paziente/famiglia/curante </a:t>
            </a:r>
            <a:r>
              <a:rPr lang="it-IT" sz="1200" dirty="0">
                <a:solidFill>
                  <a:schemeClr val="tx1"/>
                </a:solidFill>
              </a:rPr>
              <a:t>all’uso di </a:t>
            </a:r>
            <a:r>
              <a:rPr lang="it-IT" sz="1200" dirty="0" smtClean="0">
                <a:solidFill>
                  <a:schemeClr val="tx1"/>
                </a:solidFill>
              </a:rPr>
              <a:t>stimolanti; </a:t>
            </a:r>
            <a:endParaRPr lang="it-IT" sz="1200" dirty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rischio </a:t>
            </a:r>
            <a:r>
              <a:rPr lang="it-IT" sz="1200" dirty="0">
                <a:solidFill>
                  <a:schemeClr val="tx1"/>
                </a:solidFill>
              </a:rPr>
              <a:t>di uso </a:t>
            </a:r>
            <a:r>
              <a:rPr lang="it-IT" sz="1200" dirty="0" smtClean="0">
                <a:solidFill>
                  <a:schemeClr val="tx1"/>
                </a:solidFill>
              </a:rPr>
              <a:t>incongruo; </a:t>
            </a:r>
            <a:endParaRPr lang="it-IT" sz="1200" dirty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rifiuto </a:t>
            </a:r>
            <a:r>
              <a:rPr lang="it-IT" sz="1200" dirty="0">
                <a:solidFill>
                  <a:schemeClr val="tx1"/>
                </a:solidFill>
              </a:rPr>
              <a:t>alle </a:t>
            </a:r>
            <a:r>
              <a:rPr lang="it-IT" sz="1200" dirty="0" err="1">
                <a:solidFill>
                  <a:schemeClr val="tx1"/>
                </a:solidFill>
              </a:rPr>
              <a:t>multidosi</a:t>
            </a: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giornaliere; </a:t>
            </a:r>
            <a:endParaRPr lang="it-IT" sz="1200" dirty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effetti </a:t>
            </a:r>
            <a:r>
              <a:rPr lang="it-IT" sz="1200" dirty="0">
                <a:solidFill>
                  <a:schemeClr val="tx1"/>
                </a:solidFill>
              </a:rPr>
              <a:t>indesiderati (es. sonno, </a:t>
            </a:r>
            <a:r>
              <a:rPr lang="it-IT" sz="1200" dirty="0" smtClean="0">
                <a:solidFill>
                  <a:schemeClr val="tx1"/>
                </a:solidFill>
              </a:rPr>
              <a:t>crescita);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specifiche </a:t>
            </a:r>
            <a:r>
              <a:rPr lang="it-IT" sz="1200" dirty="0" err="1">
                <a:solidFill>
                  <a:schemeClr val="tx1"/>
                </a:solidFill>
              </a:rPr>
              <a:t>comorbidità</a:t>
            </a:r>
            <a:r>
              <a:rPr lang="it-IT" sz="1200" dirty="0">
                <a:solidFill>
                  <a:schemeClr val="tx1"/>
                </a:solidFill>
              </a:rPr>
              <a:t> (es. tic, ansia</a:t>
            </a:r>
            <a:r>
              <a:rPr lang="it-IT" sz="1200" dirty="0" smtClean="0">
                <a:solidFill>
                  <a:schemeClr val="tx1"/>
                </a:solidFill>
              </a:rPr>
              <a:t>);</a:t>
            </a:r>
            <a:endParaRPr lang="it-IT" sz="1200" dirty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mancata </a:t>
            </a:r>
            <a:r>
              <a:rPr lang="it-IT" sz="1200" dirty="0">
                <a:solidFill>
                  <a:schemeClr val="tx1"/>
                </a:solidFill>
              </a:rPr>
              <a:t>risposta a </a:t>
            </a:r>
            <a:r>
              <a:rPr lang="it-IT" sz="1200" dirty="0" smtClean="0">
                <a:solidFill>
                  <a:schemeClr val="tx1"/>
                </a:solidFill>
              </a:rPr>
              <a:t>stimolanti; </a:t>
            </a:r>
            <a:endParaRPr lang="it-IT" sz="1200" dirty="0">
              <a:solidFill>
                <a:schemeClr val="tx1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controindicazioni </a:t>
            </a:r>
            <a:r>
              <a:rPr lang="it-IT" sz="1200" dirty="0">
                <a:solidFill>
                  <a:schemeClr val="tx1"/>
                </a:solidFill>
              </a:rPr>
              <a:t>al MPH: tic, idee ossessive, disturbi psicotici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200" dirty="0">
                <a:solidFill>
                  <a:srgbClr val="FF0000"/>
                </a:solidFill>
              </a:rPr>
              <a:t/>
            </a:r>
            <a:br>
              <a:rPr lang="it-IT" sz="1200" dirty="0">
                <a:solidFill>
                  <a:srgbClr val="FF0000"/>
                </a:solidFill>
              </a:rPr>
            </a:br>
            <a:endParaRPr lang="it-IT" sz="1200" dirty="0">
              <a:solidFill>
                <a:srgbClr val="FF0000"/>
              </a:solidFill>
            </a:endParaRPr>
          </a:p>
          <a:p>
            <a:pPr marL="0" algn="just">
              <a:spcBef>
                <a:spcPts val="0"/>
              </a:spcBef>
              <a:buNone/>
            </a:pPr>
            <a:endParaRPr lang="it-IT" sz="1000" dirty="0">
              <a:solidFill>
                <a:srgbClr val="FF0000"/>
              </a:solidFill>
            </a:endParaRPr>
          </a:p>
          <a:p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10721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zza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Brezza.thmx</Template>
  <TotalTime>2488</TotalTime>
  <Words>1970</Words>
  <Application>Microsoft Macintosh PowerPoint</Application>
  <PresentationFormat>Presentazione su schermo (4:3)</PresentationFormat>
  <Paragraphs>295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3" baseType="lpstr">
      <vt:lpstr>Brezza</vt:lpstr>
      <vt:lpstr>IL RUOLO DEL DSMD NEL TRATTAMENTO  DEL PAZIENTE ADULTO CON ADHD</vt:lpstr>
      <vt:lpstr>Disturbo da Deficit dell'Attenzione e Iperattività   (ADHD*, acronimo per Attention Deficit Hyperactivity Disorder) </vt:lpstr>
      <vt:lpstr>MANIFESTAZIONI DEL DISTURBO </vt:lpstr>
      <vt:lpstr>PERCORSO ORGANIZZATIVO NEI SERVIZI NPIA </vt:lpstr>
      <vt:lpstr>PROTOCOLLO DIAGNOSTICO </vt:lpstr>
      <vt:lpstr>PROTOCOLLO DIAGNOSTICO </vt:lpstr>
      <vt:lpstr>PROTOCOLLO TERAPEUTICO</vt:lpstr>
      <vt:lpstr>               Trattamento farmacologico in età evolutiva</vt:lpstr>
      <vt:lpstr>Trattamento farmacologico in età evolutiva</vt:lpstr>
      <vt:lpstr>       PERCORSO ORGANIZZATIVO NEI SERVIZI NPIA</vt:lpstr>
      <vt:lpstr>PERCORSO ORGANIZZATIVO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      ADHD: CONTINUITA’ TERAPEUTICA TRA ETA’ EVOLUTIVA E ETA’ ADULTA  PROTOCOLLO TERAPEUTICO NELL’ADULTO 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Donatella Assenza</dc:creator>
  <cp:lastModifiedBy>Donatella Assenza</cp:lastModifiedBy>
  <cp:revision>226</cp:revision>
  <dcterms:created xsi:type="dcterms:W3CDTF">2017-10-08T22:09:34Z</dcterms:created>
  <dcterms:modified xsi:type="dcterms:W3CDTF">2018-05-24T10:23:12Z</dcterms:modified>
</cp:coreProperties>
</file>